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6.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7.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8.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6" r:id="rId1"/>
    <p:sldMasterId id="2147483812" r:id="rId2"/>
    <p:sldMasterId id="2147483826" r:id="rId3"/>
    <p:sldMasterId id="2147483828" r:id="rId4"/>
  </p:sldMasterIdLst>
  <p:notesMasterIdLst>
    <p:notesMasterId r:id="rId184"/>
  </p:notesMasterIdLst>
  <p:sldIdLst>
    <p:sldId id="1908" r:id="rId5"/>
    <p:sldId id="1764" r:id="rId6"/>
    <p:sldId id="1784" r:id="rId7"/>
    <p:sldId id="1791" r:id="rId8"/>
    <p:sldId id="1032" r:id="rId9"/>
    <p:sldId id="500" r:id="rId10"/>
    <p:sldId id="496" r:id="rId11"/>
    <p:sldId id="497" r:id="rId12"/>
    <p:sldId id="498" r:id="rId13"/>
    <p:sldId id="589" r:id="rId14"/>
    <p:sldId id="499" r:id="rId15"/>
    <p:sldId id="682" r:id="rId16"/>
    <p:sldId id="681" r:id="rId17"/>
    <p:sldId id="1694" r:id="rId18"/>
    <p:sldId id="435" r:id="rId19"/>
    <p:sldId id="433" r:id="rId20"/>
    <p:sldId id="2049" r:id="rId21"/>
    <p:sldId id="434" r:id="rId22"/>
    <p:sldId id="436" r:id="rId23"/>
    <p:sldId id="437" r:id="rId24"/>
    <p:sldId id="447" r:id="rId25"/>
    <p:sldId id="487" r:id="rId26"/>
    <p:sldId id="569" r:id="rId27"/>
    <p:sldId id="1793" r:id="rId28"/>
    <p:sldId id="1792" r:id="rId29"/>
    <p:sldId id="1914" r:id="rId30"/>
    <p:sldId id="1794" r:id="rId31"/>
    <p:sldId id="1004" r:id="rId32"/>
    <p:sldId id="431" r:id="rId33"/>
    <p:sldId id="1827" r:id="rId34"/>
    <p:sldId id="1828" r:id="rId35"/>
    <p:sldId id="2050" r:id="rId36"/>
    <p:sldId id="2051" r:id="rId37"/>
    <p:sldId id="1803" r:id="rId38"/>
    <p:sldId id="1865" r:id="rId39"/>
    <p:sldId id="2047" r:id="rId40"/>
    <p:sldId id="1853" r:id="rId41"/>
    <p:sldId id="1860" r:id="rId42"/>
    <p:sldId id="1789" r:id="rId43"/>
    <p:sldId id="1790" r:id="rId44"/>
    <p:sldId id="1862" r:id="rId45"/>
    <p:sldId id="1913" r:id="rId46"/>
    <p:sldId id="579" r:id="rId47"/>
    <p:sldId id="459" r:id="rId48"/>
    <p:sldId id="577" r:id="rId49"/>
    <p:sldId id="575" r:id="rId50"/>
    <p:sldId id="576" r:id="rId51"/>
    <p:sldId id="578" r:id="rId52"/>
    <p:sldId id="588" r:id="rId53"/>
    <p:sldId id="502" r:id="rId54"/>
    <p:sldId id="583" r:id="rId55"/>
    <p:sldId id="1837" r:id="rId56"/>
    <p:sldId id="290" r:id="rId57"/>
    <p:sldId id="1797" r:id="rId58"/>
    <p:sldId id="1798" r:id="rId59"/>
    <p:sldId id="492" r:id="rId60"/>
    <p:sldId id="493" r:id="rId61"/>
    <p:sldId id="414" r:id="rId62"/>
    <p:sldId id="1799" r:id="rId63"/>
    <p:sldId id="330" r:id="rId64"/>
    <p:sldId id="1856" r:id="rId65"/>
    <p:sldId id="1678" r:id="rId66"/>
    <p:sldId id="1829" r:id="rId67"/>
    <p:sldId id="1714" r:id="rId68"/>
    <p:sldId id="1767" r:id="rId69"/>
    <p:sldId id="1760" r:id="rId70"/>
    <p:sldId id="1775" r:id="rId71"/>
    <p:sldId id="1755" r:id="rId72"/>
    <p:sldId id="1776" r:id="rId73"/>
    <p:sldId id="1774" r:id="rId74"/>
    <p:sldId id="1835" r:id="rId75"/>
    <p:sldId id="1756" r:id="rId76"/>
    <p:sldId id="1758" r:id="rId77"/>
    <p:sldId id="1757" r:id="rId78"/>
    <p:sldId id="1751" r:id="rId79"/>
    <p:sldId id="2052" r:id="rId80"/>
    <p:sldId id="1839" r:id="rId81"/>
    <p:sldId id="1785" r:id="rId82"/>
    <p:sldId id="1836" r:id="rId83"/>
    <p:sldId id="1753" r:id="rId84"/>
    <p:sldId id="376" r:id="rId85"/>
    <p:sldId id="365" r:id="rId86"/>
    <p:sldId id="518" r:id="rId87"/>
    <p:sldId id="1766" r:id="rId88"/>
    <p:sldId id="395" r:id="rId89"/>
    <p:sldId id="1858" r:id="rId90"/>
    <p:sldId id="1788" r:id="rId91"/>
    <p:sldId id="605" r:id="rId92"/>
    <p:sldId id="1012" r:id="rId93"/>
    <p:sldId id="1683" r:id="rId94"/>
    <p:sldId id="1682" r:id="rId95"/>
    <p:sldId id="1832" r:id="rId96"/>
    <p:sldId id="1703" r:id="rId97"/>
    <p:sldId id="320" r:id="rId98"/>
    <p:sldId id="1685" r:id="rId99"/>
    <p:sldId id="1686" r:id="rId100"/>
    <p:sldId id="1021" r:id="rId101"/>
    <p:sldId id="1690" r:id="rId102"/>
    <p:sldId id="1691" r:id="rId103"/>
    <p:sldId id="508" r:id="rId104"/>
    <p:sldId id="509" r:id="rId105"/>
    <p:sldId id="1781" r:id="rId106"/>
    <p:sldId id="523" r:id="rId107"/>
    <p:sldId id="1859" r:id="rId108"/>
    <p:sldId id="1778" r:id="rId109"/>
    <p:sldId id="1783" r:id="rId110"/>
    <p:sldId id="256" r:id="rId111"/>
    <p:sldId id="1738" r:id="rId112"/>
    <p:sldId id="1813" r:id="rId113"/>
    <p:sldId id="1864" r:id="rId114"/>
    <p:sldId id="1763" r:id="rId115"/>
    <p:sldId id="604" r:id="rId116"/>
    <p:sldId id="691" r:id="rId117"/>
    <p:sldId id="1830" r:id="rId118"/>
    <p:sldId id="1852" r:id="rId119"/>
    <p:sldId id="1892" r:id="rId120"/>
    <p:sldId id="1893" r:id="rId121"/>
    <p:sldId id="1894" r:id="rId122"/>
    <p:sldId id="1895" r:id="rId123"/>
    <p:sldId id="1896" r:id="rId124"/>
    <p:sldId id="1897" r:id="rId125"/>
    <p:sldId id="1899" r:id="rId126"/>
    <p:sldId id="1900" r:id="rId127"/>
    <p:sldId id="1884" r:id="rId128"/>
    <p:sldId id="1885" r:id="rId129"/>
    <p:sldId id="1886" r:id="rId130"/>
    <p:sldId id="1878" r:id="rId131"/>
    <p:sldId id="1901" r:id="rId132"/>
    <p:sldId id="1902" r:id="rId133"/>
    <p:sldId id="1903" r:id="rId134"/>
    <p:sldId id="1904" r:id="rId135"/>
    <p:sldId id="1905" r:id="rId136"/>
    <p:sldId id="1906" r:id="rId137"/>
    <p:sldId id="1907" r:id="rId138"/>
    <p:sldId id="626" r:id="rId139"/>
    <p:sldId id="1815" r:id="rId140"/>
    <p:sldId id="1891" r:id="rId141"/>
    <p:sldId id="1849" r:id="rId142"/>
    <p:sldId id="1850" r:id="rId143"/>
    <p:sldId id="1867" r:id="rId144"/>
    <p:sldId id="1743" r:id="rId145"/>
    <p:sldId id="1808" r:id="rId146"/>
    <p:sldId id="1810" r:id="rId147"/>
    <p:sldId id="1796" r:id="rId148"/>
    <p:sldId id="1804" r:id="rId149"/>
    <p:sldId id="1845" r:id="rId150"/>
    <p:sldId id="1807" r:id="rId151"/>
    <p:sldId id="1819" r:id="rId152"/>
    <p:sldId id="1912" r:id="rId153"/>
    <p:sldId id="1844" r:id="rId154"/>
    <p:sldId id="1820" r:id="rId155"/>
    <p:sldId id="649" r:id="rId156"/>
    <p:sldId id="1696" r:id="rId157"/>
    <p:sldId id="653" r:id="rId158"/>
    <p:sldId id="1825" r:id="rId159"/>
    <p:sldId id="2048" r:id="rId160"/>
    <p:sldId id="1826" r:id="rId161"/>
    <p:sldId id="1840" r:id="rId162"/>
    <p:sldId id="1841" r:id="rId163"/>
    <p:sldId id="1769" r:id="rId164"/>
    <p:sldId id="1720" r:id="rId165"/>
    <p:sldId id="1842" r:id="rId166"/>
    <p:sldId id="1843" r:id="rId167"/>
    <p:sldId id="1768" r:id="rId168"/>
    <p:sldId id="1846" r:id="rId169"/>
    <p:sldId id="622" r:id="rId170"/>
    <p:sldId id="1821" r:id="rId171"/>
    <p:sldId id="1795" r:id="rId172"/>
    <p:sldId id="1823" r:id="rId173"/>
    <p:sldId id="1806" r:id="rId174"/>
    <p:sldId id="1711" r:id="rId175"/>
    <p:sldId id="1831" r:id="rId176"/>
    <p:sldId id="1772" r:id="rId177"/>
    <p:sldId id="683" r:id="rId178"/>
    <p:sldId id="1681" r:id="rId179"/>
    <p:sldId id="1771" r:id="rId180"/>
    <p:sldId id="608" r:id="rId181"/>
    <p:sldId id="1699" r:id="rId182"/>
    <p:sldId id="1833" r:id="rId183"/>
  </p:sldIdLst>
  <p:sldSz cx="9144000" cy="6858000" type="screen4x3"/>
  <p:notesSz cx="6858000" cy="9144000"/>
  <p:embeddedFontLst>
    <p:embeddedFont>
      <p:font typeface="Abadi" panose="020B0604020104020204" pitchFamily="34" charset="0"/>
      <p:regular r:id="rId185"/>
    </p:embeddedFont>
    <p:embeddedFont>
      <p:font typeface="Arial Rounded MT Bold" panose="020F0704030504030204" pitchFamily="34" charset="0"/>
      <p:regular r:id="rId186"/>
    </p:embeddedFont>
    <p:embeddedFont>
      <p:font typeface="Bell MT" panose="02020503060305020303" pitchFamily="18" charset="0"/>
      <p:regular r:id="rId187"/>
      <p:bold r:id="rId188"/>
      <p:italic r:id="rId189"/>
    </p:embeddedFont>
    <p:embeddedFont>
      <p:font typeface="Comic Sans MS" panose="030F0702030302020204" pitchFamily="66" charset="0"/>
      <p:regular r:id="rId190"/>
      <p:bold r:id="rId191"/>
      <p:italic r:id="rId192"/>
      <p:boldItalic r:id="rId193"/>
    </p:embeddedFont>
    <p:embeddedFont>
      <p:font typeface="Lucida Fax" panose="02060602050505020204" pitchFamily="18" charset="0"/>
      <p:regular r:id="rId194"/>
      <p:bold r:id="rId195"/>
      <p:italic r:id="rId196"/>
      <p:boldItalic r:id="rId197"/>
    </p:embeddedFont>
    <p:embeddedFont>
      <p:font typeface="Lucida Handwriting" panose="03010101010101010101" pitchFamily="66" charset="0"/>
      <p:regular r:id="rId1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5050"/>
    <a:srgbClr val="CC0000"/>
    <a:srgbClr val="4E4830"/>
    <a:srgbClr val="C49500"/>
    <a:srgbClr val="FFCC00"/>
    <a:srgbClr val="FF9900"/>
    <a:srgbClr val="FF0000"/>
    <a:srgbClr val="FFCC99"/>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14" autoAdjust="0"/>
  </p:normalViewPr>
  <p:slideViewPr>
    <p:cSldViewPr>
      <p:cViewPr varScale="1">
        <p:scale>
          <a:sx n="124" d="100"/>
          <a:sy n="124" d="100"/>
        </p:scale>
        <p:origin x="88" y="8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font" Target="fonts/font7.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font" Target="fonts/font8.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font" Target="fonts/font9.fntdata"/><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font" Target="fonts/font10.fntdata"/><Relationship Id="rId199"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notesMaster" Target="notesMasters/notesMaster1.xml"/><Relationship Id="rId189" Type="http://schemas.openxmlformats.org/officeDocument/2006/relationships/font" Target="fonts/font5.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font" Target="fonts/font11.fntdata"/><Relationship Id="rId190" Type="http://schemas.openxmlformats.org/officeDocument/2006/relationships/font" Target="fonts/font6.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font" Target="fonts/font12.fntdata"/><Relationship Id="rId200" Type="http://schemas.openxmlformats.org/officeDocument/2006/relationships/viewProps" Target="view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font" Target="fonts/font2.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font" Target="fonts/font13.fntdata"/><Relationship Id="rId201" Type="http://schemas.openxmlformats.org/officeDocument/2006/relationships/theme" Target="theme/theme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font" Target="fonts/font3.fntdata"/><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font" Target="fonts/font14.fntdata"/><Relationship Id="rId202" Type="http://schemas.openxmlformats.org/officeDocument/2006/relationships/tableStyles" Target="tableStyle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font" Target="fonts/font4.fntdata"/><Relationship Id="rId71" Type="http://schemas.openxmlformats.org/officeDocument/2006/relationships/slide" Target="slides/slide67.xml"/><Relationship Id="rId92"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C13B4A-724B-4C50-89E5-EAA46FE2B565}" type="datetimeFigureOut">
              <a:rPr lang="en-AU" smtClean="0"/>
              <a:pPr/>
              <a:t>24/02/2024</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2D69E6-F7E1-434F-AB02-B829E32190C6}"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reneweconomy.com.au/not-even-close-un-slams-australia-and-other-rich-countries-for-weak-climate-efforts/" TargetMode="External"/><Relationship Id="rId2" Type="http://schemas.openxmlformats.org/officeDocument/2006/relationships/slide" Target="../slides/slide130.xml"/><Relationship Id="rId1" Type="http://schemas.openxmlformats.org/officeDocument/2006/relationships/notesMaster" Target="../notesMasters/notesMaster1.xml"/><Relationship Id="rId4" Type="http://schemas.openxmlformats.org/officeDocument/2006/relationships/hyperlink" Target="https://www.linkedin.com/pulse/pandemic-climate-trade-global-cooperation-more-than-mathias-cormann/" TargetMode="Externa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reneweconomy.com.au/not-even-close-un-slams-australia-and-other-rich-countries-for-weak-climate-efforts/" TargetMode="External"/><Relationship Id="rId2" Type="http://schemas.openxmlformats.org/officeDocument/2006/relationships/slide" Target="../slides/slide144.xml"/><Relationship Id="rId1" Type="http://schemas.openxmlformats.org/officeDocument/2006/relationships/notesMaster" Target="../notesMasters/notesMaster1.xml"/><Relationship Id="rId4" Type="http://schemas.openxmlformats.org/officeDocument/2006/relationships/hyperlink" Target="https://www.linkedin.com/pulse/pandemic-climate-trade-global-cooperation-more-than-mathias-cormann/" TargetMode="Externa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nap.edu/read/18373/chapter/4"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theguardian.com/environment/2017/may/07/trump-climate-change-officials-worried"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8" Type="http://schemas.openxmlformats.org/officeDocument/2006/relationships/hyperlink" Target="https://en.wikipedia.org/wiki/Glacier" TargetMode="External"/><Relationship Id="rId3" Type="http://schemas.openxmlformats.org/officeDocument/2006/relationships/hyperlink" Target="https://en.wikipedia.org/wiki/Greenland_ice_sheet" TargetMode="External"/><Relationship Id="rId7" Type="http://schemas.openxmlformats.org/officeDocument/2006/relationships/hyperlink" Target="https://en.wikipedia.org/wiki/Fjord"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s://en.wikipedia.org/wiki/Ice_calving" TargetMode="External"/><Relationship Id="rId5" Type="http://schemas.openxmlformats.org/officeDocument/2006/relationships/hyperlink" Target="https://en.wikipedia.org/wiki/Iceberg" TargetMode="External"/><Relationship Id="rId10" Type="http://schemas.openxmlformats.org/officeDocument/2006/relationships/hyperlink" Target="https://en.wikipedia.org/wiki/Glaciology" TargetMode="External"/><Relationship Id="rId4" Type="http://schemas.openxmlformats.org/officeDocument/2006/relationships/hyperlink" Target="https://en.wikipedia.org/wiki/Jakobshavn_Glacier#cite_note-joughin2004-1" TargetMode="External"/><Relationship Id="rId9" Type="http://schemas.openxmlformats.org/officeDocument/2006/relationships/hyperlink" Target="https://en.wikipedia.org/wiki/Climate_change"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nature.com/articles/s43247-020-0010-1#article-info" TargetMode="External"/><Relationship Id="rId2" Type="http://schemas.openxmlformats.org/officeDocument/2006/relationships/slide" Target="../slides/slide79.xml"/><Relationship Id="rId1" Type="http://schemas.openxmlformats.org/officeDocument/2006/relationships/notesMaster" Target="../notesMasters/notesMaster1.xml"/><Relationship Id="rId5" Type="http://schemas.openxmlformats.org/officeDocument/2006/relationships/hyperlink" Target="https://www.nature.com/commsenv" TargetMode="External"/><Relationship Id="rId4" Type="http://schemas.openxmlformats.org/officeDocument/2006/relationships/hyperlink" Target="https://www.nature.com/articles/s43247-020-0010-1#auth-Ingo-Sasgen"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that these are slides from various presentations and are not necessarily in a logical order – and some double up. Some may be out of date also.</a:t>
            </a:r>
          </a:p>
        </p:txBody>
      </p:sp>
      <p:sp>
        <p:nvSpPr>
          <p:cNvPr id="4" name="Slide Number Placeholder 3"/>
          <p:cNvSpPr>
            <a:spLocks noGrp="1"/>
          </p:cNvSpPr>
          <p:nvPr>
            <p:ph type="sldNum" sz="quarter" idx="5"/>
          </p:nvPr>
        </p:nvSpPr>
        <p:spPr/>
        <p:txBody>
          <a:bodyPr/>
          <a:lstStyle/>
          <a:p>
            <a:fld id="{312D69E6-F7E1-434F-AB02-B829E32190C6}" type="slidenum">
              <a:rPr lang="en-AU" smtClean="0"/>
              <a:pPr/>
              <a:t>1</a:t>
            </a:fld>
            <a:endParaRPr lang="en-AU"/>
          </a:p>
        </p:txBody>
      </p:sp>
    </p:spTree>
    <p:extLst>
      <p:ext uri="{BB962C8B-B14F-4D97-AF65-F5344CB8AC3E}">
        <p14:creationId xmlns:p14="http://schemas.microsoft.com/office/powerpoint/2010/main" val="4228379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Two main reasons: 2 </a:t>
            </a:r>
            <a:r>
              <a:rPr lang="en-AU" u="sng" dirty="0"/>
              <a:t>Heat absorbed depends on the atmosphere and surface</a:t>
            </a:r>
          </a:p>
          <a:p>
            <a:r>
              <a:rPr lang="en-AU" dirty="0"/>
              <a:t>We know very well that CO2 and H2O molecules absorb IR light and send (some of) it back to warm the Earth. Greenhouse effect is not the only factor that influences the Earth’s temperature. Why does the heat balance change? The energy received from the Sun varies slightly over time, Note that it was low ~ 1700 which partly caused the Little Ice Age (LIA)</a:t>
            </a:r>
          </a:p>
          <a:p>
            <a:r>
              <a:rPr lang="en-AU" dirty="0"/>
              <a:t>Also, since late 20</a:t>
            </a:r>
            <a:r>
              <a:rPr lang="en-AU" baseline="30000" dirty="0"/>
              <a:t>th</a:t>
            </a:r>
            <a:r>
              <a:rPr lang="en-AU" dirty="0"/>
              <a:t> cent it has been dropping – but temperatures are going up!</a:t>
            </a:r>
          </a:p>
        </p:txBody>
      </p:sp>
      <p:sp>
        <p:nvSpPr>
          <p:cNvPr id="4" name="Slide Number Placeholder 3"/>
          <p:cNvSpPr>
            <a:spLocks noGrp="1"/>
          </p:cNvSpPr>
          <p:nvPr>
            <p:ph type="sldNum" sz="quarter" idx="10"/>
          </p:nvPr>
        </p:nvSpPr>
        <p:spPr/>
        <p:txBody>
          <a:bodyPr/>
          <a:lstStyle/>
          <a:p>
            <a:fld id="{312D69E6-F7E1-434F-AB02-B829E32190C6}" type="slidenum">
              <a:rPr lang="en-AU" smtClean="0"/>
              <a:pPr/>
              <a:t>12</a:t>
            </a:fld>
            <a:endParaRPr lang="en-AU"/>
          </a:p>
        </p:txBody>
      </p:sp>
    </p:spTree>
    <p:extLst>
      <p:ext uri="{BB962C8B-B14F-4D97-AF65-F5344CB8AC3E}">
        <p14:creationId xmlns:p14="http://schemas.microsoft.com/office/powerpoint/2010/main" val="15614244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growing threat of abrupt and irreversible climate changes must compel political and economic action on emissions. </a:t>
            </a:r>
          </a:p>
          <a:p>
            <a:r>
              <a:rPr lang="en-AU" b="0" dirty="0">
                <a:effectLst/>
              </a:rPr>
              <a:t>Timothy M. </a:t>
            </a:r>
            <a:r>
              <a:rPr lang="en-AU" b="0" dirty="0" err="1">
                <a:effectLst/>
              </a:rPr>
              <a:t>Lenton</a:t>
            </a:r>
            <a:r>
              <a:rPr lang="en-AU" b="0" dirty="0">
                <a:effectLst/>
              </a:rPr>
              <a:t>, Johan </a:t>
            </a:r>
            <a:r>
              <a:rPr lang="en-AU" b="0" dirty="0" err="1">
                <a:effectLst/>
              </a:rPr>
              <a:t>Rockström</a:t>
            </a:r>
            <a:r>
              <a:rPr lang="en-AU" b="0" dirty="0">
                <a:effectLst/>
              </a:rPr>
              <a:t>, Owen Gaffney, Stefan </a:t>
            </a:r>
            <a:r>
              <a:rPr lang="en-AU" b="0" dirty="0" err="1">
                <a:effectLst/>
              </a:rPr>
              <a:t>Rahmstorf</a:t>
            </a:r>
            <a:r>
              <a:rPr lang="en-AU" b="0" dirty="0">
                <a:effectLst/>
              </a:rPr>
              <a:t>, Katherine Richardson, Will Steffen &amp; Hans Joachim </a:t>
            </a:r>
            <a:r>
              <a:rPr lang="en-AU" b="0" dirty="0" err="1">
                <a:effectLst/>
              </a:rPr>
              <a:t>Schellnhuber</a:t>
            </a:r>
            <a:r>
              <a:rPr lang="en-AU" b="0" dirty="0">
                <a:effectLst/>
              </a:rPr>
              <a:t> </a:t>
            </a:r>
            <a:endParaRPr lang="en-AU" b="0" dirty="0"/>
          </a:p>
          <a:p>
            <a:r>
              <a:rPr lang="en-AU" dirty="0"/>
              <a:t>An aeroplane flies over a glacier in the Wrangell St Elias National Park in Alaska. Credit: Frans </a:t>
            </a:r>
            <a:r>
              <a:rPr lang="en-AU" dirty="0" err="1"/>
              <a:t>Lanting</a:t>
            </a:r>
            <a:r>
              <a:rPr lang="en-AU" dirty="0"/>
              <a:t>/Nat Geo Image Collection</a:t>
            </a:r>
          </a:p>
        </p:txBody>
      </p:sp>
      <p:sp>
        <p:nvSpPr>
          <p:cNvPr id="4" name="Slide Number Placeholder 3"/>
          <p:cNvSpPr>
            <a:spLocks noGrp="1"/>
          </p:cNvSpPr>
          <p:nvPr>
            <p:ph type="sldNum" sz="quarter" idx="5"/>
          </p:nvPr>
        </p:nvSpPr>
        <p:spPr/>
        <p:txBody>
          <a:bodyPr/>
          <a:lstStyle/>
          <a:p>
            <a:fld id="{312D69E6-F7E1-434F-AB02-B829E32190C6}" type="slidenum">
              <a:rPr lang="en-AU" smtClean="0"/>
              <a:pPr/>
              <a:t>105</a:t>
            </a:fld>
            <a:endParaRPr lang="en-AU"/>
          </a:p>
        </p:txBody>
      </p:sp>
    </p:spTree>
    <p:extLst>
      <p:ext uri="{BB962C8B-B14F-4D97-AF65-F5344CB8AC3E}">
        <p14:creationId xmlns:p14="http://schemas.microsoft.com/office/powerpoint/2010/main" val="32931887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3E9A224-3C9F-4059-B623-6D057EB2B71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A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98" name="Text Box 2">
            <a:extLst>
              <a:ext uri="{FF2B5EF4-FFF2-40B4-BE49-F238E27FC236}">
                <a16:creationId xmlns:a16="http://schemas.microsoft.com/office/drawing/2014/main" id="{9D86914F-B8D4-4DFF-A32F-F5132509A7F1}"/>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Pre-industrial we were at far end – gradually sliding back to the cold times. But now we have moved toward the hot side and if we keep going we will fall right down into the “hothouse”. But we still have a chance to move to a more ‘stabilized earth’, although with a continual risk of falling into the hothouse.</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sz="800" dirty="0">
                <a:latin typeface="Arial" panose="020B0604020202020204" pitchFamily="34" charset="0"/>
                <a:cs typeface="msgothic" charset="0"/>
              </a:rPr>
              <a:t>Caption: Stability landscape showing the pathway of the Earth System out of the Holocene and thus, out of the glacial–interglacial limit cycle to its present position in the hotter Anthropocene. The fork in the road in Fig. 1 is shown here as the two divergent pathways of the Earth System in the future (broken arrows). Currently, the Earth System is on a Hothouse Earth pathway driven by human emissions of greenhouse gases and biosphere degradation toward a planetary threshold at ∼2 °C (horizontal broken line at 2 °C in Fig. 1), beyond which the system follows an essentially irreversible pathway driven by intrinsic </a:t>
            </a:r>
            <a:r>
              <a:rPr lang="en-GB" altLang="en-US" sz="800" dirty="0" err="1">
                <a:latin typeface="Arial" panose="020B0604020202020204" pitchFamily="34" charset="0"/>
                <a:cs typeface="msgothic" charset="0"/>
              </a:rPr>
              <a:t>biogeophysical</a:t>
            </a:r>
            <a:r>
              <a:rPr lang="en-GB" altLang="en-US" sz="800" dirty="0">
                <a:latin typeface="Arial" panose="020B0604020202020204" pitchFamily="34" charset="0"/>
                <a:cs typeface="msgothic" charset="0"/>
              </a:rPr>
              <a:t> feedbacks. The other pathway leads to Stabilized Earth, a pathway of Earth System stewardship guided by human-created feedbacks to a </a:t>
            </a:r>
            <a:r>
              <a:rPr lang="en-GB" altLang="en-US" sz="800" dirty="0" err="1">
                <a:latin typeface="Arial" panose="020B0604020202020204" pitchFamily="34" charset="0"/>
                <a:cs typeface="msgothic" charset="0"/>
              </a:rPr>
              <a:t>quasistable</a:t>
            </a:r>
            <a:r>
              <a:rPr lang="en-GB" altLang="en-US" sz="800" dirty="0">
                <a:latin typeface="Arial" panose="020B0604020202020204" pitchFamily="34" charset="0"/>
                <a:cs typeface="msgothic" charset="0"/>
              </a:rPr>
              <a:t>, human-maintained basin of attraction. “Stability” (vertical axis) is defined here as the inverse of the potential energy of the system. Systems in a highly stable state (deep valley) have low potential energy, and considerable energy is required to move them out of this stable state. Systems in an unstable state (top of a hill) have high potential energy, and they require only a little additional energy to push them off the hill and down toward a valley of lower potential energy.</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3E9A224-3C9F-4059-B623-6D057EB2B71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endParaRPr kumimoji="0" lang="en-A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98" name="Text Box 2">
            <a:extLst>
              <a:ext uri="{FF2B5EF4-FFF2-40B4-BE49-F238E27FC236}">
                <a16:creationId xmlns:a16="http://schemas.microsoft.com/office/drawing/2014/main" id="{9D86914F-B8D4-4DFF-A32F-F5132509A7F1}"/>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Pre-industrial we were at far end – gradually sliding back to the cold times. But now we have moved toward the hot side and if we keep going we will fall right down into the “hothouse”. But we still have a chance to move to a more ‘stabilized earth’, although with a continual risk of falling into the hothouse.</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sz="800" dirty="0">
                <a:latin typeface="Arial" panose="020B0604020202020204" pitchFamily="34" charset="0"/>
                <a:cs typeface="msgothic" charset="0"/>
              </a:rPr>
              <a:t>Caption: Stability landscape showing the pathway of the Earth System out of the Holocene and thus, out of the glacial–interglacial limit cycle to its present position in the hotter Anthropocene. The fork in the road in Fig. 1 is shown here as the two divergent pathways of the Earth System in the future (broken arrows). Currently, the Earth System is on a Hothouse Earth pathway driven by human emissions of greenhouse gases and biosphere degradation toward a planetary threshold at ∼2 °C (horizontal broken line at 2 °C in Fig. 1), beyond which the system follows an essentially irreversible pathway driven by intrinsic </a:t>
            </a:r>
            <a:r>
              <a:rPr lang="en-GB" altLang="en-US" sz="800" dirty="0" err="1">
                <a:latin typeface="Arial" panose="020B0604020202020204" pitchFamily="34" charset="0"/>
                <a:cs typeface="msgothic" charset="0"/>
              </a:rPr>
              <a:t>biogeophysical</a:t>
            </a:r>
            <a:r>
              <a:rPr lang="en-GB" altLang="en-US" sz="800" dirty="0">
                <a:latin typeface="Arial" panose="020B0604020202020204" pitchFamily="34" charset="0"/>
                <a:cs typeface="msgothic" charset="0"/>
              </a:rPr>
              <a:t> feedbacks. The other pathway leads to Stabilized Earth, a pathway of Earth System stewardship guided by human-created feedbacks to a </a:t>
            </a:r>
            <a:r>
              <a:rPr lang="en-GB" altLang="en-US" sz="800" dirty="0" err="1">
                <a:latin typeface="Arial" panose="020B0604020202020204" pitchFamily="34" charset="0"/>
                <a:cs typeface="msgothic" charset="0"/>
              </a:rPr>
              <a:t>quasistable</a:t>
            </a:r>
            <a:r>
              <a:rPr lang="en-GB" altLang="en-US" sz="800" dirty="0">
                <a:latin typeface="Arial" panose="020B0604020202020204" pitchFamily="34" charset="0"/>
                <a:cs typeface="msgothic" charset="0"/>
              </a:rPr>
              <a:t>, human-maintained basin of attraction. “Stability” (vertical axis) is defined here as the inverse of the potential energy of the system. Systems in a highly stable state (deep valley) have low potential energy, and considerable energy is required to move them out of this stable state. Systems in an unstable state (top of a hill) have high potential energy, and they require only a little additional energy to push them off the hill and down toward a valley of lower potential energy.</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the big question is, how much more CO2 can we put in the atmosphere without exceeding 1.5 or 2 degrees? The answer is that we don’t really know, but we can have a pretty good guess based on what our models tell us and on what has happened in the past. These figures are already 3 years old so subtract 150 Gt from all. And the answer is somewhere between zero and about 800 billion tonnes max. But we are emitting about 50 billion tonnes every year at present. So if we say 400 </a:t>
            </a:r>
            <a:r>
              <a:rPr lang="en-AU" dirty="0" err="1"/>
              <a:t>Gtn</a:t>
            </a:r>
            <a:r>
              <a:rPr lang="en-AU" dirty="0"/>
              <a:t>, we would have used it all up by 2030. And that’s only a 66% chance.</a:t>
            </a:r>
          </a:p>
        </p:txBody>
      </p:sp>
      <p:sp>
        <p:nvSpPr>
          <p:cNvPr id="4" name="Slide Number Placeholder 3"/>
          <p:cNvSpPr>
            <a:spLocks noGrp="1"/>
          </p:cNvSpPr>
          <p:nvPr>
            <p:ph type="sldNum" sz="quarter" idx="5"/>
          </p:nvPr>
        </p:nvSpPr>
        <p:spPr/>
        <p:txBody>
          <a:bodyPr/>
          <a:lstStyle/>
          <a:p>
            <a:fld id="{312D69E6-F7E1-434F-AB02-B829E32190C6}" type="slidenum">
              <a:rPr lang="en-AU" smtClean="0"/>
              <a:pPr/>
              <a:t>108</a:t>
            </a:fld>
            <a:endParaRPr lang="en-AU"/>
          </a:p>
        </p:txBody>
      </p:sp>
    </p:spTree>
    <p:extLst>
      <p:ext uri="{BB962C8B-B14F-4D97-AF65-F5344CB8AC3E}">
        <p14:creationId xmlns:p14="http://schemas.microsoft.com/office/powerpoint/2010/main" val="27642086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was 2016 and so about 5 x 50 Gt has already gone – leaving around only 350 Gt. But that is all for the world. We have already used up more than our fair share AND we have the technology and the wealth to cut emissions drastically over the next decade. To think we can do it over the next 30 years is just criminal.</a:t>
            </a:r>
          </a:p>
        </p:txBody>
      </p:sp>
      <p:sp>
        <p:nvSpPr>
          <p:cNvPr id="4" name="Slide Number Placeholder 3"/>
          <p:cNvSpPr>
            <a:spLocks noGrp="1"/>
          </p:cNvSpPr>
          <p:nvPr>
            <p:ph type="sldNum" sz="quarter" idx="5"/>
          </p:nvPr>
        </p:nvSpPr>
        <p:spPr/>
        <p:txBody>
          <a:bodyPr/>
          <a:lstStyle/>
          <a:p>
            <a:fld id="{312D69E6-F7E1-434F-AB02-B829E32190C6}" type="slidenum">
              <a:rPr lang="en-AU" smtClean="0"/>
              <a:pPr/>
              <a:t>109</a:t>
            </a:fld>
            <a:endParaRPr lang="en-AU"/>
          </a:p>
        </p:txBody>
      </p:sp>
    </p:spTree>
    <p:extLst>
      <p:ext uri="{BB962C8B-B14F-4D97-AF65-F5344CB8AC3E}">
        <p14:creationId xmlns:p14="http://schemas.microsoft.com/office/powerpoint/2010/main" val="1682255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“This is not about saving out planet, it’s about saving ourselves”</a:t>
            </a:r>
          </a:p>
          <a:p>
            <a:r>
              <a:rPr lang="en-AU" sz="900" dirty="0"/>
              <a:t>https://www.afr.com/life-and-luxury/arts-and-culture/david-attenborough-doco-is-about-saving-ourselves-not-just-the-planet-20200922-p55y1x</a:t>
            </a:r>
          </a:p>
        </p:txBody>
      </p:sp>
      <p:sp>
        <p:nvSpPr>
          <p:cNvPr id="4" name="Slide Number Placeholder 3"/>
          <p:cNvSpPr>
            <a:spLocks noGrp="1"/>
          </p:cNvSpPr>
          <p:nvPr>
            <p:ph type="sldNum" sz="quarter" idx="5"/>
          </p:nvPr>
        </p:nvSpPr>
        <p:spPr/>
        <p:txBody>
          <a:bodyPr/>
          <a:lstStyle/>
          <a:p>
            <a:fld id="{312D69E6-F7E1-434F-AB02-B829E32190C6}" type="slidenum">
              <a:rPr lang="en-AU" smtClean="0"/>
              <a:pPr/>
              <a:t>111</a:t>
            </a:fld>
            <a:endParaRPr lang="en-AU"/>
          </a:p>
        </p:txBody>
      </p:sp>
    </p:spTree>
    <p:extLst>
      <p:ext uri="{BB962C8B-B14F-4D97-AF65-F5344CB8AC3E}">
        <p14:creationId xmlns:p14="http://schemas.microsoft.com/office/powerpoint/2010/main" val="20079823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112</a:t>
            </a:fld>
            <a:endParaRPr lang="en-AU">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600" b="0" dirty="0"/>
              <a:t>Have a look at my website at cs4s.net for more of the science</a:t>
            </a:r>
          </a:p>
          <a:p>
            <a:r>
              <a:rPr lang="en-AU" sz="1600" b="0" dirty="0"/>
              <a:t>Talk with family and friends – ask kids about it. </a:t>
            </a:r>
          </a:p>
          <a:p>
            <a:r>
              <a:rPr lang="en-AU" sz="1600" b="0" dirty="0"/>
              <a:t>Email politicians.</a:t>
            </a:r>
          </a:p>
          <a:p>
            <a:r>
              <a:rPr lang="en-AU" sz="1600" b="0" dirty="0" err="1"/>
              <a:t>Scomo</a:t>
            </a:r>
            <a:r>
              <a:rPr lang="en-AU" sz="1600" b="0" dirty="0"/>
              <a:t> from marketing says “Technology not taxes” Well the technology is already there! But it might cost a bit in the short term to get it moving. Solar and wind are already cheaper than fossil fuels!</a:t>
            </a:r>
          </a:p>
          <a:p>
            <a:r>
              <a:rPr lang="en-AU" sz="1600" b="0" dirty="0"/>
              <a:t>Does Morrison believe that only God can change the climate like a lot of his fellow Pentecostals do? Or that God gave us fossil fuels to use?</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113</a:t>
            </a:fld>
            <a:endParaRPr lang="en-AU">
              <a:solidFill>
                <a:prstClr val="black"/>
              </a:solidFill>
            </a:endParaRPr>
          </a:p>
        </p:txBody>
      </p:sp>
    </p:spTree>
    <p:extLst>
      <p:ext uri="{BB962C8B-B14F-4D97-AF65-F5344CB8AC3E}">
        <p14:creationId xmlns:p14="http://schemas.microsoft.com/office/powerpoint/2010/main" val="327219536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world has a viable pathway to building a global energy sector with net-zero emissions in 2050, but it is narrow and requires an unprecedented transformation of how energy is produced, transported and used globally, the International Energy Agency said in a landmark special report released today.</a:t>
            </a:r>
          </a:p>
          <a:p>
            <a:r>
              <a:rPr lang="en-AU" dirty="0"/>
              <a:t>Climate pledges by governments to date – even if fully achieved – would fall well short of what is required to bring global energy-related carbon dioxide (CO2) emissions to net zero by 2050 and give the world an even chance of limiting the global temperature rise to 1.5 °C, according to the new report, Net Zero by 2050: a Roadmap for the Global Energy Sector.</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114</a:t>
            </a:fld>
            <a:endParaRPr lang="en-AU"/>
          </a:p>
        </p:txBody>
      </p:sp>
    </p:spTree>
    <p:extLst>
      <p:ext uri="{BB962C8B-B14F-4D97-AF65-F5344CB8AC3E}">
        <p14:creationId xmlns:p14="http://schemas.microsoft.com/office/powerpoint/2010/main" val="19237390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Building on the IEA’s unrivalled energy modelling tools and expertise, the Roadmap sets out more than 400 milestones to guide the global journey to net zero by 2050. These include, from today, no investment in new fossil fuel supply projects, and no further final investment decisions for new unabated coal plants. By 2035, there are no sales of new internal combustion engine passenger cars, and by 2040, the global electricity sector has already reached net-zero emissions.</a:t>
            </a:r>
          </a:p>
          <a:p>
            <a:r>
              <a:rPr lang="en-AU" dirty="0"/>
              <a:t>In the near term, the report describes a net zero pathway that requires the immediate and massive deployment of all available clean and efficient energy technologies, combined with a major global push to accelerate innovation. The pathway calls for annual additions of solar PV to reach 630 gigawatts by 2030, and those of wind power to reach 390 gigawatts. Together, this is four times the record level set in 2020. For solar PV, it is equivalent to installing the world’s current largest solar park roughly every day. A major worldwide push to increase energy efficiency is also an essential part of these efforts, resulting in the global rate of energy efficiency improvements averaging 4% a year through 2030 – about three times the average over the last two decades.</a:t>
            </a:r>
          </a:p>
        </p:txBody>
      </p:sp>
      <p:sp>
        <p:nvSpPr>
          <p:cNvPr id="4" name="Slide Number Placeholder 3"/>
          <p:cNvSpPr>
            <a:spLocks noGrp="1"/>
          </p:cNvSpPr>
          <p:nvPr>
            <p:ph type="sldNum" sz="quarter" idx="5"/>
          </p:nvPr>
        </p:nvSpPr>
        <p:spPr/>
        <p:txBody>
          <a:bodyPr/>
          <a:lstStyle/>
          <a:p>
            <a:fld id="{312D69E6-F7E1-434F-AB02-B829E32190C6}" type="slidenum">
              <a:rPr lang="en-AU" smtClean="0"/>
              <a:pPr/>
              <a:t>115</a:t>
            </a:fld>
            <a:endParaRPr lang="en-AU"/>
          </a:p>
        </p:txBody>
      </p:sp>
    </p:spTree>
    <p:extLst>
      <p:ext uri="{BB962C8B-B14F-4D97-AF65-F5344CB8AC3E}">
        <p14:creationId xmlns:p14="http://schemas.microsoft.com/office/powerpoint/2010/main" val="3051085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Earth’s temperature is controlled by the amount of </a:t>
            </a:r>
            <a:r>
              <a:rPr lang="en-AU" u="sng" dirty="0"/>
              <a:t>energy we receive from the Sun</a:t>
            </a:r>
            <a:r>
              <a:rPr lang="en-AU" u="none" dirty="0"/>
              <a:t> and that </a:t>
            </a:r>
            <a:r>
              <a:rPr lang="en-AU" u="sng" dirty="0"/>
              <a:t>absorbed and re-emitted by the Earth</a:t>
            </a:r>
            <a:r>
              <a:rPr lang="en-AU" dirty="0"/>
              <a:t>, but that changes for various reasons. </a:t>
            </a:r>
          </a:p>
          <a:p>
            <a:r>
              <a:rPr lang="en-AU" dirty="0"/>
              <a:t>Its pretty simple really – if more heat is coming in than going out the Earth’s temperature must increase. As</a:t>
            </a:r>
            <a:r>
              <a:rPr lang="en-AU" baseline="0" dirty="0"/>
              <a:t> it gets hotter, the amount of IR radiation radiated will increase. Once the incoming and outgoing are equal the temperature will remain relatively stable.</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pPr>
                <a:defRPr/>
              </a:pPr>
              <a:t>13</a:t>
            </a:fld>
            <a:endParaRPr lang="en-AU"/>
          </a:p>
        </p:txBody>
      </p:sp>
    </p:spTree>
    <p:extLst>
      <p:ext uri="{BB962C8B-B14F-4D97-AF65-F5344CB8AC3E}">
        <p14:creationId xmlns:p14="http://schemas.microsoft.com/office/powerpoint/2010/main" val="9654859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See my presentation SuperpowerAus-STAVCON2022-web.pptx  for more on Superpower. Also see Garnaut’s later book Superpower Transformation (2022) for an updated version with chapters by experts in their various fields.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25050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24199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Solar array about 11 km square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22675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l"/>
            <a:r>
              <a:rPr lang="en-AU" sz="1100" b="0" i="0" u="none" strike="noStrike" baseline="0" dirty="0" err="1">
                <a:solidFill>
                  <a:srgbClr val="757579"/>
                </a:solidFill>
                <a:latin typeface="+mn-lt"/>
              </a:rPr>
              <a:t>GenCost</a:t>
            </a:r>
            <a:r>
              <a:rPr lang="en-AU" sz="1100" b="0" i="0" u="none" strike="noStrike" baseline="0" dirty="0">
                <a:solidFill>
                  <a:srgbClr val="757579"/>
                </a:solidFill>
                <a:latin typeface="+mn-lt"/>
              </a:rPr>
              <a:t> 2020-21  </a:t>
            </a:r>
            <a:r>
              <a:rPr lang="en-AU" sz="1100" b="0" i="0" u="none" strike="noStrike" baseline="0" dirty="0">
                <a:solidFill>
                  <a:srgbClr val="000000"/>
                </a:solidFill>
                <a:latin typeface="+mn-lt"/>
              </a:rPr>
              <a:t>Final report   Paul Graham, Jenny Hayward, James Foster and Lisa Havas  June 2021</a:t>
            </a:r>
          </a:p>
          <a:p>
            <a:pPr algn="l"/>
            <a:r>
              <a:rPr lang="en-AU" sz="1100" dirty="0" err="1">
                <a:latin typeface="+mn-lt"/>
              </a:rPr>
              <a:t>Levelised</a:t>
            </a:r>
            <a:r>
              <a:rPr lang="en-AU" sz="1100" dirty="0">
                <a:latin typeface="+mn-lt"/>
              </a:rPr>
              <a:t> cost of electricity</a:t>
            </a:r>
          </a:p>
          <a:p>
            <a:pPr algn="l"/>
            <a:r>
              <a:rPr lang="en-AU" sz="1100" dirty="0">
                <a:latin typeface="+mn-lt"/>
              </a:rPr>
              <a:t>There have been concerns for many years that it is difficult to quantify the additional costs associated with variable renewable electricity generation. Traditional approaches to calculating the </a:t>
            </a:r>
            <a:r>
              <a:rPr lang="en-AU" sz="1100" dirty="0" err="1">
                <a:latin typeface="+mn-lt"/>
              </a:rPr>
              <a:t>levelised</a:t>
            </a:r>
            <a:r>
              <a:rPr lang="en-AU" sz="1100" dirty="0">
                <a:latin typeface="+mn-lt"/>
              </a:rPr>
              <a:t> cost of electricity fail to include these additional costs, underestimating the full costs to the electricity system. The </a:t>
            </a:r>
            <a:r>
              <a:rPr lang="en-AU" sz="1100" dirty="0" err="1">
                <a:latin typeface="+mn-lt"/>
              </a:rPr>
              <a:t>GenCost</a:t>
            </a:r>
            <a:r>
              <a:rPr lang="en-AU" sz="1100" dirty="0">
                <a:latin typeface="+mn-lt"/>
              </a:rPr>
              <a:t> team has been seeking to address this issue since the first report in 2018 where we outlined this problem and reviewed a number of alternative solutions.</a:t>
            </a:r>
          </a:p>
          <a:p>
            <a:pPr algn="l"/>
            <a:r>
              <a:rPr lang="en-AU" sz="1100" dirty="0">
                <a:latin typeface="+mn-lt"/>
              </a:rPr>
              <a:t>To calculate the additional costs CSIRO constructed an electricity system model that can calculate the required additional investment considering any existing resources in the system. The key additional investments required are in:</a:t>
            </a:r>
          </a:p>
          <a:p>
            <a:pPr algn="l"/>
            <a:r>
              <a:rPr lang="en-AU" sz="1100" dirty="0">
                <a:latin typeface="+mn-lt"/>
              </a:rPr>
              <a:t> New transmission to access Renewable Energy Zones</a:t>
            </a:r>
          </a:p>
          <a:p>
            <a:pPr algn="l"/>
            <a:r>
              <a:rPr lang="en-AU" sz="1100" dirty="0">
                <a:latin typeface="+mn-lt"/>
              </a:rPr>
              <a:t> Additional transmission to strengthen the grid so that dispersed renewable generation can reach key demand centres and expanded state interconnection so that connecting regions can provide more support for one another when renewable generation is low in one or more regions</a:t>
            </a:r>
          </a:p>
          <a:p>
            <a:pPr algn="l"/>
            <a:r>
              <a:rPr lang="en-AU" sz="1100" dirty="0">
                <a:latin typeface="+mn-lt"/>
              </a:rPr>
              <a:t> Synchronous condensers to support system security </a:t>
            </a:r>
          </a:p>
          <a:p>
            <a:pPr algn="l"/>
            <a:r>
              <a:rPr lang="en-AU" sz="1100" dirty="0">
                <a:latin typeface="+mn-lt"/>
              </a:rPr>
              <a:t> Battery and pumped hydro storage to meet demand during low renewable generation periods.</a:t>
            </a:r>
          </a:p>
          <a:p>
            <a:pPr algn="l"/>
            <a:r>
              <a:rPr lang="en-AU" sz="1100" dirty="0">
                <a:latin typeface="+mn-lt"/>
              </a:rPr>
              <a:t>ES Figure 0-1 Calculated LCOE by technology and category for 2030</a:t>
            </a:r>
          </a:p>
          <a:p>
            <a:pPr algn="l"/>
            <a:r>
              <a:rPr lang="en-AU" sz="1100" dirty="0">
                <a:latin typeface="+mn-lt"/>
              </a:rPr>
              <a:t>The required amount of additional investment depends on the amount or share of variable renewable energy (VRE) generated. We calculated the additional costs of variable renewable generation for VRE shares from 50% to 90% for the National Electricity Market (NEM). </a:t>
            </a:r>
            <a:r>
              <a:rPr lang="en-AU" sz="900" i="1" dirty="0">
                <a:latin typeface="+mn-lt"/>
              </a:rPr>
              <a:t>[90% is about as high as variable renewable deployment is likely to need to go as increasing it further would result in the undesirable outcome of shutting down existing non-variable renewable generation from biomass and hydroelectric sources.]</a:t>
            </a:r>
            <a:endParaRPr lang="en-AU" sz="1100" i="1" dirty="0">
              <a:latin typeface="+mn-lt"/>
            </a:endParaRPr>
          </a:p>
          <a:p>
            <a:pPr algn="l"/>
            <a:r>
              <a:rPr lang="en-AU" sz="1100" dirty="0">
                <a:latin typeface="+mn-lt"/>
              </a:rPr>
              <a:t>We found that the additional costs to support a combination of solar PV and wind generation in 2030 is estimated at between $6 to $19/MWh depending on the VRE share and region of the NEM. These represent a maximum of costs across nine weather years over which the costs were estimated. When added to variable renewable generation costs and compared to other technology options, these new estimates indicate that wind and solar PV remain the lowest cost new-build technology up to a 60% VRE share.</a:t>
            </a:r>
          </a:p>
          <a:p>
            <a:pPr algn="l"/>
            <a:r>
              <a:rPr lang="en-AU" sz="1100" dirty="0">
                <a:latin typeface="+mn-lt"/>
              </a:rPr>
              <a:t>The closest technology is the low range cost of a gas combined cycle generator which can match the costs of variable renewables with integration costs at a 70% or greater share. However, the low range 2030 gas combined cycle cost assumptions will be challenging to achieve. It requires no climate policy risk at the financing stage (despite the 25 year design life extending beyond the net zero emission targets of most states), a gas price just below $6/GJ throughout that period and a capacity factor of 80% in a system with 70% or greater share of energy from near-zero marginal cost renewables.</a:t>
            </a:r>
          </a:p>
        </p:txBody>
      </p:sp>
      <p:sp>
        <p:nvSpPr>
          <p:cNvPr id="4" name="Slide Number Placeholder 3"/>
          <p:cNvSpPr>
            <a:spLocks noGrp="1"/>
          </p:cNvSpPr>
          <p:nvPr>
            <p:ph type="sldNum" sz="quarter" idx="5"/>
          </p:nvPr>
        </p:nvSpPr>
        <p:spPr/>
        <p:txBody>
          <a:bodyPr/>
          <a:lstStyle/>
          <a:p>
            <a:fld id="{312D69E6-F7E1-434F-AB02-B829E32190C6}" type="slidenum">
              <a:rPr lang="en-AU" smtClean="0"/>
              <a:pPr/>
              <a:t>127</a:t>
            </a:fld>
            <a:endParaRPr lang="en-AU"/>
          </a:p>
        </p:txBody>
      </p:sp>
    </p:spTree>
    <p:extLst>
      <p:ext uri="{BB962C8B-B14F-4D97-AF65-F5344CB8AC3E}">
        <p14:creationId xmlns:p14="http://schemas.microsoft.com/office/powerpoint/2010/main" val="8143422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Graph by KB based on various different estimates including the Worley-Parsons report. There are wide differences in these sorts of estimates depending on the source of gas. Some suggest that gas could be as bad or even worse than coal – depending on the fugitive emissions.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1C41BA-3D71-494E-9BFD-D25BF64D1B9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1807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0572A-3E51-4D7C-ADB7-E1DFF49761B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AU" dirty="0"/>
              <a:t>There is little</a:t>
            </a:r>
            <a:r>
              <a:rPr lang="en-AU" baseline="0" dirty="0"/>
              <a:t> doubt that solar and wind are our two biggest potential renewable sources. Australia is again the LUCKY COUNTRY as far as solar and wind are concerned! Gas, </a:t>
            </a:r>
            <a:r>
              <a:rPr lang="en-AU" baseline="0" dirty="0" err="1"/>
              <a:t>Nuc</a:t>
            </a:r>
            <a:r>
              <a:rPr lang="en-AU" baseline="0" dirty="0"/>
              <a:t> &amp; CCS are mentioned more because they are advocated by certain lobby groups than because they are needed. Gas is a better short term ‘fill in’ than coal and coal with CCS is unlikely to ever be economic and is a long way off. Nuclear is feasible but not in the short term and is politically unlikely – and unnecessary in Australia. There is not much chance of phasing nuclear out of the rest of the world for quite a while however. Australia has to look carefully at its role in supplying and possibly reprocessing uranium fuel. There is a strong argument that it would be better for us to reprocess (and bury waste) here than in less politically stable parts of the world. This is a difficult problem for many in the ‘environment’ movement!</a:t>
            </a:r>
          </a:p>
        </p:txBody>
      </p:sp>
    </p:spTree>
    <p:extLst>
      <p:ext uri="{BB962C8B-B14F-4D97-AF65-F5344CB8AC3E}">
        <p14:creationId xmlns:p14="http://schemas.microsoft.com/office/powerpoint/2010/main" val="33765901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AU" dirty="0"/>
              <a:t>United Nations chief António Guterres has told leaders of the world’s largest economies, including Australia, that they must present plans for the phase-out of thermal coal use by 2030, saying it is essential to meet the Paris Agreement goals and protect future generations.</a:t>
            </a:r>
          </a:p>
          <a:p>
            <a:r>
              <a:rPr lang="en-AU" dirty="0"/>
              <a:t>In a video message to the Powering Past Coal Alliance Summit held on Tuesday, Guterres called on members of the G7 and the OECD, which includes Australia, to commit to ending the use of coal, adding that countries are not doing enough to reduce emissions and support a transition to a sustainable global economy.</a:t>
            </a:r>
          </a:p>
          <a:p>
            <a:r>
              <a:rPr lang="en-AU" dirty="0"/>
              <a:t>Guterres said that countries should put forward their plans for phasing out the use of coal before key international meetings scheduled for 2021, including the next round of international climate talks to be held in Glasgow before the end of the year.</a:t>
            </a:r>
          </a:p>
          <a:p>
            <a:r>
              <a:rPr lang="en-AU" dirty="0"/>
              <a:t>“Today, I am calling on all governments, private companies and local authorities to take three steps. First, cancel all global coal projects in the pipeline and end the deadly addiction to coal,” Guterres told the summit.</a:t>
            </a:r>
          </a:p>
          <a:p>
            <a:r>
              <a:rPr lang="en-AU" dirty="0"/>
              <a:t>“I urge all OECD countries to commit to phasing out coal by 2030 and for non-OECD countries to do so by 2040. Science tells us this is essential to meet the Paris Agreement goals and protect future generations.”</a:t>
            </a:r>
          </a:p>
          <a:p>
            <a:r>
              <a:rPr lang="en-AU" dirty="0"/>
              <a:t>“Main emitters and coal users should announce their phase-out plans well before the Glasgow Conference. G7 members should take the lead and commit to this phase-out at the G7 June Summit at the latest.”</a:t>
            </a:r>
          </a:p>
          <a:p>
            <a:r>
              <a:rPr lang="en-AU" dirty="0"/>
              <a:t>In a message with particular relevance to Australia, Guterres said that governments and private investors must stop the financing of new coal projects. Guterres argued that the use of coal is not just inconsistent with meeting agreed targets under the Paris Agreement, but that coal was also rapidly becoming economically unviable.</a:t>
            </a:r>
          </a:p>
          <a:p>
            <a:r>
              <a:rPr lang="en-AU" dirty="0"/>
              <a:t>“Once upon a time, coal brought cheap electricity to entire regions and vital jobs to communities,” Guterres said. “Those days are gone.”</a:t>
            </a:r>
          </a:p>
          <a:p>
            <a:r>
              <a:rPr lang="en-AU" dirty="0"/>
              <a:t>“More than half of the renewable capacity added in 2019 achieved lower power costs than the cheapest new coal plants. And coal’s economic viability is declining. This has been accelerated by the pandemic.”</a:t>
            </a:r>
          </a:p>
          <a:p>
            <a:r>
              <a:rPr lang="en-AU" dirty="0"/>
              <a:t>“In virtually all markets, it is now cheaper to build new renewable energy capacity than new coal plants,” Guterres added.</a:t>
            </a:r>
          </a:p>
          <a:p>
            <a:r>
              <a:rPr lang="en-AU" dirty="0"/>
              <a:t>Most members of the G7 have joined the Powering Past Coal Alliance, a group of countries and sub-national governments, which have set deadlines to phase out the use of coal. Canada and the United Kingdom launched the alliance in 2017 and were subsequently joined by Germany, France and Italy.</a:t>
            </a:r>
          </a:p>
          <a:p>
            <a:r>
              <a:rPr lang="en-AU" dirty="0"/>
              <a:t>The United States and Japan remain the only G7 countries not to join the alliance, and Australia has yet to sign on.</a:t>
            </a:r>
          </a:p>
          <a:p>
            <a:r>
              <a:rPr lang="en-AU" dirty="0"/>
              <a:t>Guterres pointed to a </a:t>
            </a:r>
            <a:r>
              <a:rPr lang="en-AU" dirty="0">
                <a:hlinkClick r:id="rId3"/>
              </a:rPr>
              <a:t>recent review of emissions reduction targets set by governments under the Paris Agreement</a:t>
            </a:r>
            <a:r>
              <a:rPr lang="en-AU" dirty="0"/>
              <a:t>, which found that the world was “nowhere near” being on track to keep global warming within agreed levels and that global emissions were expected to fall by just 0.5 per cent by 2030.</a:t>
            </a:r>
          </a:p>
          <a:p>
            <a:r>
              <a:rPr lang="en-AU" dirty="0"/>
              <a:t>“Last Friday, the UN climate convention secretariat published the initial version of its Nationally Determined Contributions report — the collective scorecard on our path to 2030. The news wasn’t good. We have a long way to go,” Guterres said.</a:t>
            </a:r>
          </a:p>
          <a:p>
            <a:r>
              <a:rPr lang="en-AU" dirty="0"/>
              <a:t>“But major emitters have a chance to present or re-submit more ambitious national climate plans in the next few months with credible emissions cuts aligned with the 1.5 degree objective. And if we take immediate action to end the dirtiest, most polluting and, yes, more and more costly fossil fuel from our power sectors, then we have a fighting chance to succeed.”</a:t>
            </a:r>
          </a:p>
          <a:p>
            <a:r>
              <a:rPr lang="en-AU" dirty="0"/>
              <a:t>“This means that global coal use in electricity generation must fall by 80% below 2010 levels by 2030,” Guterres added.</a:t>
            </a:r>
          </a:p>
          <a:p>
            <a:r>
              <a:rPr lang="en-AU" dirty="0"/>
              <a:t>The focus on leading global economies, through the reference to the G7 and the OCED, places additional international pressure on countries like Australia, where the Nationals, the junior partner in the Coalition government, is pushing for more coal generation facilities to be built.</a:t>
            </a:r>
          </a:p>
          <a:p>
            <a:r>
              <a:rPr lang="en-AU" dirty="0"/>
              <a:t>In Australia, some existing coal generators are expected to close by 2030, both because they are old, such as the Liddell power station in New South Wales, or forced out early because of growing competition from renewables, as Origin Energy recently hinted could occur at the Eraring power station.</a:t>
            </a:r>
          </a:p>
          <a:p>
            <a:r>
              <a:rPr lang="en-AU" dirty="0"/>
              <a:t>Adding to the pressures on the Morrison government is the potential election of a former federal cabinet minister as the new head of the OECD forum.</a:t>
            </a:r>
          </a:p>
          <a:p>
            <a:r>
              <a:rPr lang="en-AU" dirty="0"/>
              <a:t>The OECD is expected to elect a new secretary general before the end of March, with former federal finance minister Mathias Cormann, a leading candidate.</a:t>
            </a:r>
          </a:p>
          <a:p>
            <a:r>
              <a:rPr lang="en-AU" dirty="0"/>
              <a:t>Cormann has sought to address criticism that he is an unsuitable candidate for the role, given his previous support for cancelling Australia’s carbon price mechanism and lacklustre climate policies under successive coalition governments in Australia.</a:t>
            </a:r>
          </a:p>
          <a:p>
            <a:r>
              <a:rPr lang="en-AU" dirty="0"/>
              <a:t>In a </a:t>
            </a:r>
            <a:r>
              <a:rPr lang="en-AU" dirty="0">
                <a:hlinkClick r:id="rId4"/>
              </a:rPr>
              <a:t>recent statement posted to LinkedIn</a:t>
            </a:r>
            <a:r>
              <a:rPr lang="en-AU" dirty="0"/>
              <a:t>, Cormann made clear that he accepted the global need to act on climate change, including commitments to a zero emissions target by 2050 – which is now considered the bare minimum for any OECD nation.</a:t>
            </a:r>
          </a:p>
          <a:p>
            <a:r>
              <a:rPr lang="en-AU" dirty="0"/>
              <a:t>“Climate change is impacting everyone. Accelerating wildfires, more frequent dangerous weather events and rising sea levels,” Cormann’s LinkedIn post says. “On the critical issue of taking ambitious and effective action on climate change, it is essential that the OECD provide global leadership. Achieving global net-zero emissions by 2050 requires an urgent and major international effort.”</a:t>
            </a:r>
          </a:p>
          <a:p>
            <a:r>
              <a:rPr lang="en-AU" dirty="0"/>
              <a:t>It is unclear whether Cormann would use the potential appointment to the OECD secretary general role to push the Morrison government to strengthen its emissions reduction targets.</a:t>
            </a:r>
          </a:p>
          <a:p>
            <a:r>
              <a:rPr lang="en-AU" dirty="0"/>
              <a:t>Australian Greens leader Adam </a:t>
            </a:r>
            <a:r>
              <a:rPr lang="en-AU" dirty="0" err="1"/>
              <a:t>Bandt</a:t>
            </a:r>
            <a:r>
              <a:rPr lang="en-AU" dirty="0"/>
              <a:t> told </a:t>
            </a:r>
            <a:r>
              <a:rPr lang="en-AU" dirty="0" err="1"/>
              <a:t>RenewEconomy</a:t>
            </a:r>
            <a:r>
              <a:rPr lang="en-AU" dirty="0"/>
              <a:t> that Cormann would not be able to take a credible stance on climate policy as OECD secretary general, given his history in Australian politics.</a:t>
            </a:r>
          </a:p>
          <a:p>
            <a:r>
              <a:rPr lang="en-AU" dirty="0"/>
              <a:t>“I am worried that Cormann will slow down global climate action, just as he did in Australia,” </a:t>
            </a:r>
            <a:r>
              <a:rPr lang="en-AU" dirty="0" err="1"/>
              <a:t>Bandt</a:t>
            </a:r>
            <a:r>
              <a:rPr lang="en-AU" dirty="0"/>
              <a:t> said. “We are talking about someone who recently just co-wrote a federal budget that included subsidies for gas and coal.”</a:t>
            </a:r>
          </a:p>
          <a:p>
            <a:r>
              <a:rPr lang="en-AU" dirty="0"/>
              <a:t>“It defies credibility that Cormann could now be issuing calls to world leaders to phase out coal use or commit to zero emissions targets.”</a:t>
            </a:r>
          </a:p>
          <a:p>
            <a:r>
              <a:rPr lang="en-AU" dirty="0"/>
              <a:t>Prime minister Scott Morrison has refused to set a deadline for an Australian shift to net zero emissions.</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130</a:t>
            </a:fld>
            <a:endParaRPr lang="en-AU"/>
          </a:p>
        </p:txBody>
      </p:sp>
    </p:spTree>
    <p:extLst>
      <p:ext uri="{BB962C8B-B14F-4D97-AF65-F5344CB8AC3E}">
        <p14:creationId xmlns:p14="http://schemas.microsoft.com/office/powerpoint/2010/main" val="19141480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United Nations secretary-general António Guterres has called on wealthy countries, including Australia, to commit to larger cuts to greenhouse gas emissions after a new report published by the UNFCCC found targets being set by national governments are nowhere near enough to limit global warming to safe levels.</a:t>
            </a:r>
          </a:p>
          <a:p>
            <a:r>
              <a:rPr lang="en-AU" dirty="0"/>
              <a:t>The interim NDC Synthesis Report published by the UNFCCC on Friday detailed the results of an assessment of the emissions reduction commitments officially announced by national governments, including those of Australia, finding that they “fall far short” of the reductions needed to limit global warming to levels agreed to under the Paris Agreement.</a:t>
            </a:r>
          </a:p>
        </p:txBody>
      </p:sp>
      <p:sp>
        <p:nvSpPr>
          <p:cNvPr id="4" name="Slide Number Placeholder 3"/>
          <p:cNvSpPr>
            <a:spLocks noGrp="1"/>
          </p:cNvSpPr>
          <p:nvPr>
            <p:ph type="sldNum" sz="quarter" idx="5"/>
          </p:nvPr>
        </p:nvSpPr>
        <p:spPr/>
        <p:txBody>
          <a:bodyPr/>
          <a:lstStyle/>
          <a:p>
            <a:fld id="{312D69E6-F7E1-434F-AB02-B829E32190C6}" type="slidenum">
              <a:rPr lang="en-AU" smtClean="0"/>
              <a:pPr/>
              <a:t>131</a:t>
            </a:fld>
            <a:endParaRPr lang="en-AU"/>
          </a:p>
        </p:txBody>
      </p:sp>
    </p:spTree>
    <p:extLst>
      <p:ext uri="{BB962C8B-B14F-4D97-AF65-F5344CB8AC3E}">
        <p14:creationId xmlns:p14="http://schemas.microsoft.com/office/powerpoint/2010/main" val="3443972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2D2B9-C257-444B-B1E0-EFFF57C384A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Tree>
    <p:extLst>
      <p:ext uri="{BB962C8B-B14F-4D97-AF65-F5344CB8AC3E}">
        <p14:creationId xmlns:p14="http://schemas.microsoft.com/office/powerpoint/2010/main" val="6108767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2D2B9-C257-444B-B1E0-EFFF57C384A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Tree>
    <p:extLst>
      <p:ext uri="{BB962C8B-B14F-4D97-AF65-F5344CB8AC3E}">
        <p14:creationId xmlns:p14="http://schemas.microsoft.com/office/powerpoint/2010/main" val="992695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2628605-A050-4069-8E1B-8BB6071FD972}" type="slidenum">
              <a:rPr lang="en-AU" smtClean="0">
                <a:solidFill>
                  <a:srgbClr val="000000"/>
                </a:solidFill>
                <a:latin typeface="Arial" charset="0"/>
              </a:rPr>
              <a:pPr/>
              <a:t>14</a:t>
            </a:fld>
            <a:endParaRPr lang="en-AU">
              <a:solidFill>
                <a:srgbClr val="000000"/>
              </a:solidFill>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charset="0"/>
              </a:rPr>
              <a:t>NOTE: It is NOT intended that these laws should be understood – just that they exist and that scientists can use them to figure out how the climate works. </a:t>
            </a:r>
            <a:r>
              <a:rPr lang="en-US" b="0" u="sng" dirty="0">
                <a:latin typeface="Arial" charset="0"/>
              </a:rPr>
              <a:t>Could just mention the points below the formulae to show that it is not that complicated.</a:t>
            </a:r>
            <a:r>
              <a:rPr lang="en-US" b="1" dirty="0">
                <a:latin typeface="Arial" charset="0"/>
              </a:rPr>
              <a:t>  For your info: </a:t>
            </a:r>
            <a:r>
              <a:rPr lang="en-US" dirty="0">
                <a:latin typeface="Arial" charset="0"/>
              </a:rPr>
              <a:t>S-B: I is the power (watts) radiated from a 1 m² area of surface at a temperature of T (K). The σ is the Stefan-Boltzmann constant which has a value of 5.67 x 10</a:t>
            </a:r>
            <a:r>
              <a:rPr lang="en-US" baseline="30000" dirty="0">
                <a:latin typeface="Arial" charset="0"/>
              </a:rPr>
              <a:t>-8</a:t>
            </a:r>
            <a:r>
              <a:rPr lang="en-US" dirty="0">
                <a:latin typeface="Arial" charset="0"/>
              </a:rPr>
              <a:t> W/m².K. So σ is partly just a conversion of units, but it tells us how much energy is radiated away from a hot “ideal blackbody”. ε is the emissivity of the radiating body and is 1 for an ideal black body.</a:t>
            </a:r>
          </a:p>
          <a:p>
            <a:pPr eaLnBrk="1" hangingPunct="1"/>
            <a:r>
              <a:rPr lang="en-US" dirty="0">
                <a:latin typeface="Arial" charset="0"/>
              </a:rPr>
              <a:t>Wien: λ in m and T in K This tells us that as something gets hotter it gets ... not redder ... but bluer! Well initially it gets red (from invisible, or rather IR) but then gets ‘white hot’ and then blue hot. (Demo car headlight with increasing volts).  </a:t>
            </a:r>
            <a:endParaRPr lang="en-AU" b="1" dirty="0">
              <a:latin typeface="Arial"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0572A-3E51-4D7C-ADB7-E1DFF49761B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AU" dirty="0"/>
              <a:t>There is little</a:t>
            </a:r>
            <a:r>
              <a:rPr lang="en-AU" baseline="0" dirty="0"/>
              <a:t> doubt that solar and wind are our two biggest potential renewable sources. Australia is again the LUCKY COUNTRY as far as solar and wind are concerned! Gas, </a:t>
            </a:r>
            <a:r>
              <a:rPr lang="en-AU" baseline="0" dirty="0" err="1"/>
              <a:t>Nuc</a:t>
            </a:r>
            <a:r>
              <a:rPr lang="en-AU" baseline="0" dirty="0"/>
              <a:t> &amp; CCS are mentioned more because they are advocated by certain lobby groups than because they are needed. Gas is a better short term ‘fill in’ than coal and coal with CCS is unlikely to ever be economic and is a long way off. Nuclear is feasible but not in the short term and is politically unlikely – and unnecessary in Australia. There is not much chance of phasing nuclear out of the rest of the world for quite a while however. Australia has to look carefully at its role in supplying and possibly reprocessing uranium fuel. There is a strong argument that it would be better for us to reprocess (and bury waste) here than in less politically stable parts of the world. This is a difficult problem for many in the ‘environment’ movement!</a:t>
            </a:r>
          </a:p>
        </p:txBody>
      </p:sp>
    </p:spTree>
    <p:extLst>
      <p:ext uri="{BB962C8B-B14F-4D97-AF65-F5344CB8AC3E}">
        <p14:creationId xmlns:p14="http://schemas.microsoft.com/office/powerpoint/2010/main" val="33765901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0572A-3E51-4D7C-ADB7-E1DFF49761B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Australia has one of the best solar resources in the world. Note that our average irradiance is over 200 W/m</a:t>
            </a:r>
            <a:r>
              <a:rPr lang="en-AU" baseline="30000" dirty="0"/>
              <a:t>2</a:t>
            </a:r>
            <a:r>
              <a:rPr lang="en-AU" baseline="0" dirty="0"/>
              <a:t>. Germany, the world’s leader in solar PV, only has about half our solar radiation! We have lost the lead that we once had and it will be difficult to regain, but we could become one of the biggest producers of solar energy. If some sort of fuel can be produced from solar energy (hydrogen or ....) we could become a huge exporter of energy.</a:t>
            </a:r>
            <a:endParaRPr lang="en-AU" baseline="30000" dirty="0"/>
          </a:p>
        </p:txBody>
      </p:sp>
    </p:spTree>
    <p:extLst>
      <p:ext uri="{BB962C8B-B14F-4D97-AF65-F5344CB8AC3E}">
        <p14:creationId xmlns:p14="http://schemas.microsoft.com/office/powerpoint/2010/main" val="26227290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0572A-3E51-4D7C-ADB7-E1DFF49761B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aseline="0" dirty="0"/>
              <a:t>Australia’s total end use energy is of the order of 4000 PJ per year (after conversion losses etc)  [1 PJ = 10</a:t>
            </a:r>
            <a:r>
              <a:rPr lang="en-US" sz="1200" baseline="30000" dirty="0"/>
              <a:t>15</a:t>
            </a:r>
            <a:r>
              <a:rPr lang="en-US" sz="1200" baseline="0" dirty="0"/>
              <a:t> joules]</a:t>
            </a:r>
          </a:p>
          <a:p>
            <a:r>
              <a:rPr lang="en-US" sz="1200" baseline="0" dirty="0"/>
              <a:t>This is 11 PJ/day or an average </a:t>
            </a:r>
            <a:r>
              <a:rPr lang="en-US" sz="1200" b="1" baseline="0" dirty="0"/>
              <a:t>power</a:t>
            </a:r>
            <a:r>
              <a:rPr lang="en-US" sz="1200" baseline="0" dirty="0"/>
              <a:t> of 120 GW  [1 PJ/day = 1000000 GJ per (24x3600) sec = 11.6 GW]</a:t>
            </a:r>
          </a:p>
          <a:p>
            <a:r>
              <a:rPr lang="en-US" sz="1200" baseline="0" dirty="0"/>
              <a:t>120 GW is equivalent to about 80 Hazelwood power stations (1.6 GW)</a:t>
            </a:r>
          </a:p>
          <a:p>
            <a:r>
              <a:rPr lang="en-US" sz="1200" baseline="0" dirty="0"/>
              <a:t>Sunlight falls on Australia at an average rate of 250 W/m</a:t>
            </a:r>
            <a:r>
              <a:rPr lang="en-US" sz="1200" baseline="30000" dirty="0"/>
              <a:t>2</a:t>
            </a:r>
            <a:r>
              <a:rPr lang="en-US" sz="1200" baseline="0" dirty="0"/>
              <a:t> (day/night/year average) which is 250 MW per sq km </a:t>
            </a:r>
          </a:p>
          <a:p>
            <a:r>
              <a:rPr lang="en-US" sz="1200" baseline="0" dirty="0"/>
              <a:t>And so area of 100 km x 100 km receives around 250 x 10,000 MW = 2500 GW or about 20 times the total needed.</a:t>
            </a:r>
          </a:p>
          <a:p>
            <a:r>
              <a:rPr lang="en-US" sz="1200" baseline="0" dirty="0"/>
              <a:t>This is over 200 PJ/day</a:t>
            </a:r>
          </a:p>
          <a:p>
            <a:r>
              <a:rPr lang="en-US" sz="1200" baseline="0" dirty="0"/>
              <a:t>So even at only 5% collection efficiency that area is ample for ALL of Australia’s energy needs.</a:t>
            </a:r>
          </a:p>
          <a:p>
            <a:pPr eaLnBrk="1" hangingPunct="1">
              <a:spcBef>
                <a:spcPct val="0"/>
              </a:spcBef>
            </a:pPr>
            <a:r>
              <a:rPr lang="en-AU" baseline="0" dirty="0"/>
              <a:t>[It is not suggested that we have one big station where that square is! It would be dispersed around the country nearer to major cities. Remember that a large city needs around 1 PJ per day.]</a:t>
            </a:r>
          </a:p>
          <a:p>
            <a:pPr marL="0" marR="0" indent="0" algn="l" defTabSz="914400" rtl="0" eaLnBrk="1" fontAlgn="base" latinLnBrk="0" hangingPunct="1">
              <a:lnSpc>
                <a:spcPct val="100000"/>
              </a:lnSpc>
              <a:spcBef>
                <a:spcPct val="0"/>
              </a:spcBef>
              <a:spcAft>
                <a:spcPct val="0"/>
              </a:spcAft>
              <a:buClrTx/>
              <a:buSzTx/>
              <a:buFontTx/>
              <a:buNone/>
              <a:tabLst/>
              <a:defRPr/>
            </a:pPr>
            <a:r>
              <a:rPr lang="en-AU" baseline="0" dirty="0"/>
              <a:t>ABARE says Aus total electricity generation is 260 </a:t>
            </a:r>
            <a:r>
              <a:rPr lang="en-AU" baseline="0" dirty="0" err="1"/>
              <a:t>TWh</a:t>
            </a:r>
            <a:r>
              <a:rPr lang="en-AU" baseline="0" dirty="0"/>
              <a:t>/yr (2007) = 2.6 PJ/day  (presumably after conversions losses) [1 </a:t>
            </a:r>
            <a:r>
              <a:rPr lang="en-AU" baseline="0" dirty="0" err="1"/>
              <a:t>TWh</a:t>
            </a:r>
            <a:r>
              <a:rPr lang="en-AU" baseline="0" dirty="0"/>
              <a:t> = 3.6 PJ]</a:t>
            </a:r>
          </a:p>
          <a:p>
            <a:pPr marL="0" marR="0" indent="0" algn="l" defTabSz="914400" rtl="0" eaLnBrk="1" fontAlgn="base" latinLnBrk="0" hangingPunct="1">
              <a:lnSpc>
                <a:spcPct val="100000"/>
              </a:lnSpc>
              <a:spcBef>
                <a:spcPct val="0"/>
              </a:spcBef>
              <a:spcAft>
                <a:spcPct val="0"/>
              </a:spcAft>
              <a:buClrTx/>
              <a:buSzTx/>
              <a:buFontTx/>
              <a:buNone/>
              <a:tabLst/>
              <a:defRPr/>
            </a:pPr>
            <a:r>
              <a:rPr lang="en-AU" baseline="0" dirty="0"/>
              <a:t>Figure of 11 PJ/day is probably after conversion losses.</a:t>
            </a:r>
          </a:p>
          <a:p>
            <a:pPr eaLnBrk="1" hangingPunct="1">
              <a:spcBef>
                <a:spcPct val="0"/>
              </a:spcBef>
            </a:pPr>
            <a:endParaRPr lang="en-AU" dirty="0"/>
          </a:p>
        </p:txBody>
      </p:sp>
    </p:spTree>
    <p:extLst>
      <p:ext uri="{BB962C8B-B14F-4D97-AF65-F5344CB8AC3E}">
        <p14:creationId xmlns:p14="http://schemas.microsoft.com/office/powerpoint/2010/main" val="14798743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federal government has given the environmental green light to a $600m power plant at Kurri Kurri in NSW’s Hunter Valley, days after Labor did an about-face on its calls to halt the project. The decision means development of the Hunter Power Project – a 660MW capacity</a:t>
            </a:r>
          </a:p>
          <a:p>
            <a:r>
              <a:rPr lang="en-AU" dirty="0"/>
              <a:t>gas-fired power plant – will go ahead after Labor withdrew its opposition to the project on the proviso it runs entirely on green hydrogen by the end of the decade.  Environment Minister </a:t>
            </a:r>
            <a:r>
              <a:rPr lang="en-AU" dirty="0" err="1"/>
              <a:t>Sussan</a:t>
            </a:r>
            <a:r>
              <a:rPr lang="en-AU" dirty="0"/>
              <a:t> Ley will announce on Monday the project has been given approval after a rigorous assessment and on the condition that Snowy Hydro Limited meets the NSW’s government’s conditions set when it approved the project. “This</a:t>
            </a:r>
          </a:p>
          <a:p>
            <a:r>
              <a:rPr lang="en-AU" dirty="0"/>
              <a:t>thorough bilateral assessment with NSW has paved the way for the development and operation of this critical infrastructure in a way that sensitively manages, protects and rehabilitates the environment,” Ms Ley said.</a:t>
            </a:r>
          </a:p>
          <a:p>
            <a:r>
              <a:rPr lang="en-AU" dirty="0"/>
              <a:t>Though federal Labor had previously opposed the project, Anthony Albanese announced during a visit to Kurri Kurri last Tuesday that his party would back the publicly funded gas-fired project if elected.   However, the Opposition Leader stipulated the plant should move entirely to green</a:t>
            </a:r>
          </a:p>
          <a:p>
            <a:r>
              <a:rPr lang="en-AU" dirty="0"/>
              <a:t>hydrogen, starting at 30 per cent when it opens, a move in step with a broader policy push towards renewable power.</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138</a:t>
            </a:fld>
            <a:endParaRPr lang="en-AU"/>
          </a:p>
        </p:txBody>
      </p:sp>
    </p:spTree>
    <p:extLst>
      <p:ext uri="{BB962C8B-B14F-4D97-AF65-F5344CB8AC3E}">
        <p14:creationId xmlns:p14="http://schemas.microsoft.com/office/powerpoint/2010/main" val="3669863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However, the project has been slammed by environmental groups and senior energy market analysts who have labelled the project as “dirty, unnecessary and expensive.”   Energy expert and member of the Climate Council, Dr Madeline Taylor, said the emergence of lower-cost clean energy technologies created the genuine prospect the Kurri Kurri gas generator could become a stranded asset, leaving Australian taxpayers exposed to the investment risk.  “As renewable energy and storage technologies become cheaper by the day, this short-sighted investment in a new gas-fired power station, built with taxpayer money, makes no sense from an energy or economic perspective, and will likely end up as a stranded asset,” Taylor said.    “We need a total transformation of our electricity system based on renewables and storage technologies. Gas for electricity generation is often expensive, inefficient, and not commercially viable.  “At a time when the world is turning away from gas-fired electricity and embracing renewables, Australia could rapidly decarbonise and become a renewable energy superpower, but instead, public money is being funnelled into a project potentially representing a liability to our clean energy future,” Taylor added.</a:t>
            </a:r>
          </a:p>
        </p:txBody>
      </p:sp>
      <p:sp>
        <p:nvSpPr>
          <p:cNvPr id="4" name="Slide Number Placeholder 3"/>
          <p:cNvSpPr>
            <a:spLocks noGrp="1"/>
          </p:cNvSpPr>
          <p:nvPr>
            <p:ph type="sldNum" sz="quarter" idx="5"/>
          </p:nvPr>
        </p:nvSpPr>
        <p:spPr/>
        <p:txBody>
          <a:bodyPr/>
          <a:lstStyle/>
          <a:p>
            <a:fld id="{312D69E6-F7E1-434F-AB02-B829E32190C6}" type="slidenum">
              <a:rPr lang="en-AU" smtClean="0"/>
              <a:pPr/>
              <a:t>139</a:t>
            </a:fld>
            <a:endParaRPr lang="en-AU"/>
          </a:p>
        </p:txBody>
      </p:sp>
    </p:spTree>
    <p:extLst>
      <p:ext uri="{BB962C8B-B14F-4D97-AF65-F5344CB8AC3E}">
        <p14:creationId xmlns:p14="http://schemas.microsoft.com/office/powerpoint/2010/main" val="2530103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140</a:t>
            </a:fld>
            <a:endParaRPr lang="en-AU"/>
          </a:p>
        </p:txBody>
      </p:sp>
    </p:spTree>
    <p:extLst>
      <p:ext uri="{BB962C8B-B14F-4D97-AF65-F5344CB8AC3E}">
        <p14:creationId xmlns:p14="http://schemas.microsoft.com/office/powerpoint/2010/main" val="340141350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Graph by KB based on various different estimates including the Worley-Parsons report. There are wide differences in these sorts of estimates depending on the source of gas. Some suggest that gas could be as bad or even worse than coal – depending on the fugitive emissions.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1C41BA-3D71-494E-9BFD-D25BF64D1B9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18079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AU" dirty="0"/>
              <a:t>United Nations chief António Guterres has told leaders of the world’s largest economies, including Australia, that they must present plans for the phase-out of thermal coal use by 2030, saying it is essential to meet the Paris Agreement goals and protect future generations.</a:t>
            </a:r>
          </a:p>
          <a:p>
            <a:r>
              <a:rPr lang="en-AU" dirty="0"/>
              <a:t>In a video message to the Powering Past Coal Alliance Summit held on Tuesday, Guterres called on members of the G7 and the OECD, which includes Australia, to commit to ending the use of coal, adding that countries are not doing enough to reduce emissions and support a transition to a sustainable global economy.</a:t>
            </a:r>
          </a:p>
          <a:p>
            <a:r>
              <a:rPr lang="en-AU" dirty="0"/>
              <a:t>Guterres said that countries should put forward their plans for phasing out the use of coal before key international meetings scheduled for 2021, including the next round of international climate talks to be held in Glasgow before the end of the year.</a:t>
            </a:r>
          </a:p>
          <a:p>
            <a:r>
              <a:rPr lang="en-AU" dirty="0"/>
              <a:t>“Today, I am calling on all governments, private companies and local authorities to take three steps. First, cancel all global coal projects in the pipeline and end the deadly addiction to coal,” Guterres told the summit.</a:t>
            </a:r>
          </a:p>
          <a:p>
            <a:r>
              <a:rPr lang="en-AU" dirty="0"/>
              <a:t>“I urge all OECD countries to commit to phasing out coal by 2030 and for non-OECD countries to do so by 2040. Science tells us this is essential to meet the Paris Agreement goals and protect future generations.”</a:t>
            </a:r>
          </a:p>
          <a:p>
            <a:r>
              <a:rPr lang="en-AU" dirty="0"/>
              <a:t>“Main emitters and coal users should announce their phase-out plans well before the Glasgow Conference. G7 members should take the lead and commit to this phase-out at the G7 June Summit at the latest.”</a:t>
            </a:r>
          </a:p>
          <a:p>
            <a:r>
              <a:rPr lang="en-AU" dirty="0"/>
              <a:t>In a message with particular relevance to Australia, Guterres said that governments and private investors must stop the financing of new coal projects. Guterres argued that the use of coal is not just inconsistent with meeting agreed targets under the Paris Agreement, but that coal was also rapidly becoming economically unviable.</a:t>
            </a:r>
          </a:p>
          <a:p>
            <a:r>
              <a:rPr lang="en-AU" dirty="0"/>
              <a:t>“Once upon a time, coal brought cheap electricity to entire regions and vital jobs to communities,” Guterres said. “Those days are gone.”</a:t>
            </a:r>
          </a:p>
          <a:p>
            <a:r>
              <a:rPr lang="en-AU" dirty="0"/>
              <a:t>“More than half of the renewable capacity added in 2019 achieved lower power costs than the cheapest new coal plants. And coal’s economic viability is declining. This has been accelerated by the pandemic.”</a:t>
            </a:r>
          </a:p>
          <a:p>
            <a:r>
              <a:rPr lang="en-AU" dirty="0"/>
              <a:t>“In virtually all markets, it is now cheaper to build new renewable energy capacity than new coal plants,” Guterres added.</a:t>
            </a:r>
          </a:p>
          <a:p>
            <a:r>
              <a:rPr lang="en-AU" dirty="0"/>
              <a:t>Most members of the G7 have joined the Powering Past Coal Alliance, a group of countries and sub-national governments, which have set deadlines to phase out the use of coal. Canada and the United Kingdom launched the alliance in 2017 and were subsequently joined by Germany, France and Italy.</a:t>
            </a:r>
          </a:p>
          <a:p>
            <a:r>
              <a:rPr lang="en-AU" dirty="0"/>
              <a:t>The United States and Japan remain the only G7 countries not to join the alliance, and Australia has yet to sign on.</a:t>
            </a:r>
          </a:p>
          <a:p>
            <a:r>
              <a:rPr lang="en-AU" dirty="0"/>
              <a:t>Guterres pointed to a </a:t>
            </a:r>
            <a:r>
              <a:rPr lang="en-AU" dirty="0">
                <a:hlinkClick r:id="rId3"/>
              </a:rPr>
              <a:t>recent review of emissions reduction targets set by governments under the Paris Agreement</a:t>
            </a:r>
            <a:r>
              <a:rPr lang="en-AU" dirty="0"/>
              <a:t>, which found that the world was “nowhere near” being on track to keep global warming within agreed levels and that global emissions were expected to fall by just 0.5 per cent by 2030.</a:t>
            </a:r>
          </a:p>
          <a:p>
            <a:r>
              <a:rPr lang="en-AU" dirty="0"/>
              <a:t>“Last Friday, the UN climate convention secretariat published the initial version of its Nationally Determined Contributions report — the collective scorecard on our path to 2030. The news wasn’t good. We have a long way to go,” Guterres said.</a:t>
            </a:r>
          </a:p>
          <a:p>
            <a:r>
              <a:rPr lang="en-AU" dirty="0"/>
              <a:t>“But major emitters have a chance to present or re-submit more ambitious national climate plans in the next few months with credible emissions cuts aligned with the 1.5 degree objective. And if we take immediate action to end the dirtiest, most polluting and, yes, more and more costly fossil fuel from our power sectors, then we have a fighting chance to succeed.”</a:t>
            </a:r>
          </a:p>
          <a:p>
            <a:r>
              <a:rPr lang="en-AU" dirty="0"/>
              <a:t>“This means that global coal use in electricity generation must fall by 80% below 2010 levels by 2030,” Guterres added.</a:t>
            </a:r>
          </a:p>
          <a:p>
            <a:r>
              <a:rPr lang="en-AU" dirty="0"/>
              <a:t>The focus on leading global economies, through the reference to the G7 and the OCED, places additional international pressure on countries like Australia, where the Nationals, the junior partner in the Coalition government, is pushing for more coal generation facilities to be built.</a:t>
            </a:r>
          </a:p>
          <a:p>
            <a:r>
              <a:rPr lang="en-AU" dirty="0"/>
              <a:t>In Australia, some existing coal generators are expected to close by 2030, both because they are old, such as the Liddell power station in New South Wales, or forced out early because of growing competition from renewables, as Origin Energy recently hinted could occur at the Eraring power station.</a:t>
            </a:r>
          </a:p>
          <a:p>
            <a:r>
              <a:rPr lang="en-AU" dirty="0"/>
              <a:t>Adding to the pressures on the Morrison government is the potential election of a former federal cabinet minister as the new head of the OECD forum.</a:t>
            </a:r>
          </a:p>
          <a:p>
            <a:r>
              <a:rPr lang="en-AU" dirty="0"/>
              <a:t>The OECD is expected to elect a new secretary general before the end of March, with former federal finance minister Mathias Cormann, a leading candidate.</a:t>
            </a:r>
          </a:p>
          <a:p>
            <a:r>
              <a:rPr lang="en-AU" dirty="0"/>
              <a:t>Cormann has sought to address criticism that he is an unsuitable candidate for the role, given his previous support for cancelling Australia’s carbon price mechanism and lacklustre climate policies under successive coalition governments in Australia.</a:t>
            </a:r>
          </a:p>
          <a:p>
            <a:r>
              <a:rPr lang="en-AU" dirty="0"/>
              <a:t>In a </a:t>
            </a:r>
            <a:r>
              <a:rPr lang="en-AU" dirty="0">
                <a:hlinkClick r:id="rId4"/>
              </a:rPr>
              <a:t>recent statement posted to LinkedIn</a:t>
            </a:r>
            <a:r>
              <a:rPr lang="en-AU" dirty="0"/>
              <a:t>, Cormann made clear that he accepted the global need to act on climate change, including commitments to a zero emissions target by 2050 – which is now considered the bare minimum for any OECD nation.</a:t>
            </a:r>
          </a:p>
          <a:p>
            <a:r>
              <a:rPr lang="en-AU" dirty="0"/>
              <a:t>“Climate change is impacting everyone. Accelerating wildfires, more frequent dangerous weather events and rising sea levels,” Cormann’s LinkedIn post says. “On the critical issue of taking ambitious and effective action on climate change, it is essential that the OECD provide global leadership. Achieving global net-zero emissions by 2050 requires an urgent and major international effort.”</a:t>
            </a:r>
          </a:p>
          <a:p>
            <a:r>
              <a:rPr lang="en-AU" dirty="0"/>
              <a:t>It is unclear whether Cormann would use the potential appointment to the OECD secretary general role to push the Morrison government to strengthen its emissions reduction targets.</a:t>
            </a:r>
          </a:p>
          <a:p>
            <a:r>
              <a:rPr lang="en-AU" dirty="0"/>
              <a:t>Australian Greens leader Adam </a:t>
            </a:r>
            <a:r>
              <a:rPr lang="en-AU" dirty="0" err="1"/>
              <a:t>Bandt</a:t>
            </a:r>
            <a:r>
              <a:rPr lang="en-AU" dirty="0"/>
              <a:t> told </a:t>
            </a:r>
            <a:r>
              <a:rPr lang="en-AU" dirty="0" err="1"/>
              <a:t>RenewEconomy</a:t>
            </a:r>
            <a:r>
              <a:rPr lang="en-AU" dirty="0"/>
              <a:t> that Cormann would not be able to take a credible stance on climate policy as OECD secretary general, given his history in Australian politics.</a:t>
            </a:r>
          </a:p>
          <a:p>
            <a:r>
              <a:rPr lang="en-AU" dirty="0"/>
              <a:t>“I am worried that Cormann will slow down global climate action, just as he did in Australia,” </a:t>
            </a:r>
            <a:r>
              <a:rPr lang="en-AU" dirty="0" err="1"/>
              <a:t>Bandt</a:t>
            </a:r>
            <a:r>
              <a:rPr lang="en-AU" dirty="0"/>
              <a:t> said. “We are talking about someone who recently just co-wrote a federal budget that included subsidies for gas and coal.”</a:t>
            </a:r>
          </a:p>
          <a:p>
            <a:r>
              <a:rPr lang="en-AU" dirty="0"/>
              <a:t>“It defies credibility that Cormann could now be issuing calls to world leaders to phase out coal use or commit to zero emissions targets.”</a:t>
            </a:r>
          </a:p>
          <a:p>
            <a:r>
              <a:rPr lang="en-AU" dirty="0"/>
              <a:t>Prime minister Scott Morrison has refused to set a deadline for an Australian shift to net zero emissions.</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144</a:t>
            </a:fld>
            <a:endParaRPr lang="en-AU"/>
          </a:p>
        </p:txBody>
      </p:sp>
    </p:spTree>
    <p:extLst>
      <p:ext uri="{BB962C8B-B14F-4D97-AF65-F5344CB8AC3E}">
        <p14:creationId xmlns:p14="http://schemas.microsoft.com/office/powerpoint/2010/main" val="191414802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United Nations secretary-general António Guterres has called on wealthy countries, including Australia, to commit to larger cuts to greenhouse gas emissions after a new report published by the UNFCCC found targets being set by national governments are nowhere near enough to limit global warming to safe levels.</a:t>
            </a:r>
          </a:p>
          <a:p>
            <a:r>
              <a:rPr lang="en-AU" dirty="0"/>
              <a:t>The interim NDC Synthesis Report published by the UNFCCC on Friday detailed the results of an assessment of the emissions reduction commitments officially announced by national governments, including those of Australia, finding that they “fall far short” of the reductions needed to limit global warming to levels agreed to under the Paris Agreement.</a:t>
            </a:r>
          </a:p>
        </p:txBody>
      </p:sp>
      <p:sp>
        <p:nvSpPr>
          <p:cNvPr id="4" name="Slide Number Placeholder 3"/>
          <p:cNvSpPr>
            <a:spLocks noGrp="1"/>
          </p:cNvSpPr>
          <p:nvPr>
            <p:ph type="sldNum" sz="quarter" idx="5"/>
          </p:nvPr>
        </p:nvSpPr>
        <p:spPr/>
        <p:txBody>
          <a:bodyPr/>
          <a:lstStyle/>
          <a:p>
            <a:fld id="{312D69E6-F7E1-434F-AB02-B829E32190C6}" type="slidenum">
              <a:rPr lang="en-AU" smtClean="0"/>
              <a:pPr/>
              <a:t>145</a:t>
            </a:fld>
            <a:endParaRPr lang="en-AU"/>
          </a:p>
        </p:txBody>
      </p:sp>
    </p:spTree>
    <p:extLst>
      <p:ext uri="{BB962C8B-B14F-4D97-AF65-F5344CB8AC3E}">
        <p14:creationId xmlns:p14="http://schemas.microsoft.com/office/powerpoint/2010/main" val="3443972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2D2B9-C257-444B-B1E0-EFFF57C384A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Tree>
    <p:extLst>
      <p:ext uri="{BB962C8B-B14F-4D97-AF65-F5344CB8AC3E}">
        <p14:creationId xmlns:p14="http://schemas.microsoft.com/office/powerpoint/2010/main" val="610876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Could use the term “Earth’s energy balance” here if appropriate to explain that energy in from the Sun can be calculated and energy out must balance</a:t>
            </a:r>
            <a:r>
              <a:rPr lang="en-US" baseline="0" dirty="0"/>
              <a:t> this – but energy out is dependent on the average temperature.  </a:t>
            </a:r>
            <a:r>
              <a:rPr lang="en-US" i="1" baseline="0" dirty="0"/>
              <a:t>From AIP</a:t>
            </a:r>
            <a:r>
              <a:rPr lang="en-US" baseline="0" dirty="0"/>
              <a:t>: </a:t>
            </a:r>
            <a:r>
              <a:rPr lang="en-US" dirty="0"/>
              <a:t>Beginning with work by Joseph Fourier in the 1820s, scientists had understood that gases in the atmosphere might trap the heat received from the Sun. As Fourier put it, energy in the form of visible light from the Sun easily penetrates the atmosphere to reach the surface and heat it up, but heat cannot so easily escape back into space. For the air absorbs invisible heat rays (“infrared radiation”) rising from the surface. The warmed air radiates some of the energy back down to the surface, helping it stay warm. This was the effect that would later be called, by an inaccurate analogy, the "greenhouse effect."  [The Discovery of Global Warming</a:t>
            </a:r>
            <a:r>
              <a:rPr lang="en-US" baseline="0" dirty="0"/>
              <a:t> - </a:t>
            </a:r>
            <a:r>
              <a:rPr lang="en-US" dirty="0"/>
              <a:t>Spencer </a:t>
            </a:r>
            <a:r>
              <a:rPr lang="en-US" dirty="0" err="1"/>
              <a:t>Weart</a:t>
            </a:r>
            <a:r>
              <a:rPr lang="en-US" dirty="0"/>
              <a:t>, AIP]</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15</a:t>
            </a:fld>
            <a:endParaRPr lang="en-AU">
              <a:solidFill>
                <a:prstClr val="black"/>
              </a:solidFil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2D2B9-C257-444B-B1E0-EFFF57C384A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Tree>
    <p:extLst>
      <p:ext uri="{BB962C8B-B14F-4D97-AF65-F5344CB8AC3E}">
        <p14:creationId xmlns:p14="http://schemas.microsoft.com/office/powerpoint/2010/main" val="9926959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2D2B9-C257-444B-B1E0-EFFF57C384A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Tree>
    <p:extLst>
      <p:ext uri="{BB962C8B-B14F-4D97-AF65-F5344CB8AC3E}">
        <p14:creationId xmlns:p14="http://schemas.microsoft.com/office/powerpoint/2010/main" val="99269591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And if the energy could be distributed!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F9023-8D4F-478C-BBD0-55FC506FCD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044633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If we can stop the coal fired stations!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F9023-8D4F-478C-BBD0-55FC506FCD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84165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Oven Mountain Pumped Hydro Energy Storage project is a 600MW ‘off river’ development located on private land near the Macleay River between Armidale and Kempsey and is expected to provide up to 12 hours of storage.  The project has highly favourable and studied natural terrain, including an excellent head height and only a short distance between the two reservoirs.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748122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08859-73A8-4794-9B20-615D2355FD8D}"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90327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NEED MORE ON H2 – blue and green H, Sweden and Latrobe valley.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39919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Renewable electricity is great for many ff replacements, but for very large users hydrogen may be the better solution.</a:t>
            </a:r>
          </a:p>
          <a:p>
            <a:r>
              <a:rPr lang="en-AU" dirty="0"/>
              <a:t>Certainly for steel making for example.</a:t>
            </a:r>
          </a:p>
        </p:txBody>
      </p:sp>
      <p:sp>
        <p:nvSpPr>
          <p:cNvPr id="4" name="Slide Number Placeholder 3"/>
          <p:cNvSpPr>
            <a:spLocks noGrp="1"/>
          </p:cNvSpPr>
          <p:nvPr>
            <p:ph type="sldNum" sz="quarter" idx="5"/>
          </p:nvPr>
        </p:nvSpPr>
        <p:spPr/>
        <p:txBody>
          <a:bodyPr/>
          <a:lstStyle/>
          <a:p>
            <a:fld id="{312D69E6-F7E1-434F-AB02-B829E32190C6}" type="slidenum">
              <a:rPr lang="en-AU" smtClean="0"/>
              <a:pPr/>
              <a:t>156</a:t>
            </a:fld>
            <a:endParaRPr lang="en-AU"/>
          </a:p>
        </p:txBody>
      </p:sp>
    </p:spTree>
    <p:extLst>
      <p:ext uri="{BB962C8B-B14F-4D97-AF65-F5344CB8AC3E}">
        <p14:creationId xmlns:p14="http://schemas.microsoft.com/office/powerpoint/2010/main" val="375566951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Both published March/April 2021 - - NEED MORE </a:t>
            </a:r>
            <a:r>
              <a:rPr lang="en-AU"/>
              <a:t>from these!!</a:t>
            </a: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59073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Mathematical trend line exponential – more consistent with last couple of decades as inferred by AAS &amp; Climate Council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007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was a little surprising because air appears to be totally transparent to the light from the Sun – which</a:t>
            </a:r>
            <a:r>
              <a:rPr lang="en-AU" baseline="0" dirty="0"/>
              <a:t> is why we see it so clearly. It is also a very thin layer and doesn’t LOOK as though it would insulate the Earth. </a:t>
            </a:r>
            <a:r>
              <a:rPr lang="en-AU" b="1" baseline="0" dirty="0"/>
              <a:t>Explained later:</a:t>
            </a:r>
            <a:r>
              <a:rPr lang="en-AU" baseline="0" dirty="0"/>
              <a:t> However, the outgoing ‘heat radiation’  is not visible light like that from the Sun but infrared radiation. (The light from the Sun includes short wavelength IR, but the outgoing IR is longer wavelength radiation which turns out to be absorbed by H2O and CO2)</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16</a:t>
            </a:fld>
            <a:endParaRPr lang="en-AU">
              <a:solidFill>
                <a:prstClr val="black"/>
              </a:solidFil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Mathematical trend line polynomial – more consistent with longer trend as inferred by Bill Hare (Climate Analytics)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26615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From AAS – check source</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686229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08854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From Guardian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40642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Hazelwood PS  1600 MW or about a quarter of Melbourne’s electrical</a:t>
            </a:r>
            <a:r>
              <a:rPr lang="en-AU" baseline="0" dirty="0"/>
              <a:t> supply.</a:t>
            </a:r>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AU" dirty="0"/>
          </a:p>
        </p:txBody>
      </p:sp>
      <p:sp>
        <p:nvSpPr>
          <p:cNvPr id="4" name="Slide Number Placeholder 3"/>
          <p:cNvSpPr>
            <a:spLocks noGrp="1"/>
          </p:cNvSpPr>
          <p:nvPr>
            <p:ph type="sldNum" sz="quarter" idx="10"/>
          </p:nvPr>
        </p:nvSpPr>
        <p:spPr/>
        <p:txBody>
          <a:bodyPr/>
          <a:lstStyle/>
          <a:p>
            <a:fld id="{82908859-73A8-4794-9B20-615D2355FD8D}" type="slidenum">
              <a:rPr lang="en-AU" smtClean="0">
                <a:solidFill>
                  <a:prstClr val="black"/>
                </a:solidFill>
              </a:rPr>
              <a:pPr/>
              <a:t>166</a:t>
            </a:fld>
            <a:endParaRPr lang="en-AU">
              <a:solidFill>
                <a:prstClr val="black"/>
              </a:solidFill>
            </a:endParaRPr>
          </a:p>
        </p:txBody>
      </p:sp>
    </p:spTree>
    <p:extLst>
      <p:ext uri="{BB962C8B-B14F-4D97-AF65-F5344CB8AC3E}">
        <p14:creationId xmlns:p14="http://schemas.microsoft.com/office/powerpoint/2010/main" val="301100754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2D2B9-C257-444B-B1E0-EFFF57C384A0}"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Homes more efficient, Renewable powered transport, Video conferencing</a:t>
            </a:r>
            <a:r>
              <a:rPr lang="en-AU" baseline="0" dirty="0"/>
              <a:t> instead of travelling, home batteries?</a:t>
            </a:r>
            <a:endParaRPr lang="en-AU" dirty="0"/>
          </a:p>
        </p:txBody>
      </p:sp>
    </p:spTree>
    <p:extLst>
      <p:ext uri="{BB962C8B-B14F-4D97-AF65-F5344CB8AC3E}">
        <p14:creationId xmlns:p14="http://schemas.microsoft.com/office/powerpoint/2010/main" val="31753556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Particularly if charged at night in Vic or NSW. Even if it’s solar that’s solar that’s NOT going into the grid.</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168</a:t>
            </a:fld>
            <a:endParaRPr lang="en-AU"/>
          </a:p>
        </p:txBody>
      </p:sp>
    </p:spTree>
    <p:extLst>
      <p:ext uri="{BB962C8B-B14F-4D97-AF65-F5344CB8AC3E}">
        <p14:creationId xmlns:p14="http://schemas.microsoft.com/office/powerpoint/2010/main" val="60043496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Trams make much more efficient use of electric power than EVs do.</a:t>
            </a:r>
          </a:p>
          <a:p>
            <a:r>
              <a:rPr lang="en-AU" dirty="0"/>
              <a:t>Melbourne to Sydney should be renewable power not air. Quicker also!</a:t>
            </a:r>
          </a:p>
          <a:p>
            <a:r>
              <a:rPr lang="en-AU" dirty="0"/>
              <a:t>Planes and cars are around the same energy/p/km</a:t>
            </a:r>
          </a:p>
        </p:txBody>
      </p:sp>
      <p:sp>
        <p:nvSpPr>
          <p:cNvPr id="4" name="Slide Number Placeholder 3"/>
          <p:cNvSpPr>
            <a:spLocks noGrp="1"/>
          </p:cNvSpPr>
          <p:nvPr>
            <p:ph type="sldNum" sz="quarter" idx="5"/>
          </p:nvPr>
        </p:nvSpPr>
        <p:spPr/>
        <p:txBody>
          <a:bodyPr/>
          <a:lstStyle/>
          <a:p>
            <a:fld id="{312D69E6-F7E1-434F-AB02-B829E32190C6}" type="slidenum">
              <a:rPr lang="en-AU" smtClean="0"/>
              <a:pPr/>
              <a:t>169</a:t>
            </a:fld>
            <a:endParaRPr lang="en-AU"/>
          </a:p>
        </p:txBody>
      </p:sp>
    </p:spTree>
    <p:extLst>
      <p:ext uri="{BB962C8B-B14F-4D97-AF65-F5344CB8AC3E}">
        <p14:creationId xmlns:p14="http://schemas.microsoft.com/office/powerpoint/2010/main" val="3080263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171</a:t>
            </a:fld>
            <a:endParaRPr lang="en-AU"/>
          </a:p>
        </p:txBody>
      </p:sp>
    </p:spTree>
    <p:extLst>
      <p:ext uri="{BB962C8B-B14F-4D97-AF65-F5344CB8AC3E}">
        <p14:creationId xmlns:p14="http://schemas.microsoft.com/office/powerpoint/2010/main" val="148250508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0" i="0" u="none" strike="noStrike" kern="1200" baseline="0" dirty="0">
                <a:solidFill>
                  <a:schemeClr val="tx1"/>
                </a:solidFill>
                <a:latin typeface="+mn-lt"/>
                <a:ea typeface="+mn-ea"/>
                <a:cs typeface="+mn-cs"/>
              </a:rPr>
              <a:t>Global environmental change is rapidly altering the dynamics of terrestrial vegetation, with consequences for the functioning of the Earth system and provision of ecosystem services.</a:t>
            </a:r>
          </a:p>
          <a:p>
            <a:r>
              <a:rPr lang="en-AU" sz="1200" b="0" i="0" u="none" strike="noStrike" kern="1200" baseline="0" dirty="0">
                <a:solidFill>
                  <a:schemeClr val="tx1"/>
                </a:solidFill>
                <a:latin typeface="+mn-lt"/>
                <a:ea typeface="+mn-ea"/>
                <a:cs typeface="+mn-cs"/>
              </a:rPr>
              <a:t>Yet how global vegetation is responding to the changing environment is not well established. Here we use three long-term satellite leaf area index (LAI) records and ten global ecosystem models to investigate four key drivers of LAI trends during 1982–2009. We show a persistent and widespread increase of growing season integrated LAI (greening) over 25% to 50% of the global vegetated area, whereas less than 4% of the globe shows decreasing LAI (browning).</a:t>
            </a:r>
          </a:p>
          <a:p>
            <a:r>
              <a:rPr lang="en-AU" b="0" dirty="0"/>
              <a:t>https://www.nature.com/articles/nclimate3004</a:t>
            </a:r>
          </a:p>
        </p:txBody>
      </p:sp>
      <p:sp>
        <p:nvSpPr>
          <p:cNvPr id="4" name="Slide Number Placeholder 3"/>
          <p:cNvSpPr>
            <a:spLocks noGrp="1"/>
          </p:cNvSpPr>
          <p:nvPr>
            <p:ph type="sldNum" sz="quarter" idx="5"/>
          </p:nvPr>
        </p:nvSpPr>
        <p:spPr/>
        <p:txBody>
          <a:bodyPr/>
          <a:lstStyle/>
          <a:p>
            <a:fld id="{312D69E6-F7E1-434F-AB02-B829E32190C6}" type="slidenum">
              <a:rPr lang="en-AU" smtClean="0"/>
              <a:pPr/>
              <a:t>174</a:t>
            </a:fld>
            <a:endParaRPr lang="en-AU"/>
          </a:p>
        </p:txBody>
      </p:sp>
    </p:spTree>
    <p:extLst>
      <p:ext uri="{BB962C8B-B14F-4D97-AF65-F5344CB8AC3E}">
        <p14:creationId xmlns:p14="http://schemas.microsoft.com/office/powerpoint/2010/main" val="3450632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It is thought that Eunice was the first person to discover this, but it was Tyndall (next slide) who got most of the credit.</a:t>
            </a:r>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17</a:t>
            </a:fld>
            <a:endParaRPr lang="en-AU">
              <a:solidFill>
                <a:prstClr val="black"/>
              </a:solidFill>
            </a:endParaRPr>
          </a:p>
        </p:txBody>
      </p:sp>
    </p:spTree>
    <p:extLst>
      <p:ext uri="{BB962C8B-B14F-4D97-AF65-F5344CB8AC3E}">
        <p14:creationId xmlns:p14="http://schemas.microsoft.com/office/powerpoint/2010/main" val="128125773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AU" sz="1200" b="1" i="0" u="none" strike="noStrike" baseline="0" dirty="0"/>
              <a:t>FROM  </a:t>
            </a:r>
            <a:r>
              <a:rPr lang="en-AU" sz="1200" b="0" i="0" u="none" strike="noStrike" baseline="0" dirty="0"/>
              <a:t>https://phys.org/news/2016-04-co2-fertilization-greening-earth.html   [CC_SCIENCE/CO2&amp;Plants]</a:t>
            </a:r>
          </a:p>
          <a:p>
            <a:r>
              <a:rPr lang="en-AU" sz="1200" b="0" i="0" u="none" strike="noStrike" baseline="0" dirty="0"/>
              <a:t>"The fallacy of the contrarian argument is two-fold. First, the many negative aspects of climate change, namely global warming, rising sea levels, melting glaciers and sea ice, more severe tropical storms, etc. are not acknowledged. Second, studies have shown that plants acclimatize, or adjust, to rising CO2 concentration and the fertilization effect diminishes over time," says co-author Dr. Philippe </a:t>
            </a:r>
            <a:r>
              <a:rPr lang="en-AU" sz="1200" b="0" i="0" u="none" strike="noStrike" baseline="0" dirty="0" err="1"/>
              <a:t>Ciais</a:t>
            </a:r>
            <a:r>
              <a:rPr lang="en-AU" sz="1200" b="0" i="0" u="none" strike="noStrike" baseline="0" dirty="0"/>
              <a:t>, Associate Director of the Laboratory of Climate and Environmental Sciences, Gif-</a:t>
            </a:r>
            <a:r>
              <a:rPr lang="en-AU" sz="1200" b="0" i="0" u="none" strike="noStrike" baseline="0" dirty="0" err="1"/>
              <a:t>suvYvette</a:t>
            </a:r>
            <a:r>
              <a:rPr lang="en-AU" sz="1200" b="0" i="0" u="none" strike="noStrike" baseline="0" dirty="0"/>
              <a:t>, France</a:t>
            </a:r>
          </a:p>
          <a:p>
            <a:r>
              <a:rPr lang="en-AU" sz="1200" b="1" i="0" u="none" strike="noStrike" baseline="0" dirty="0"/>
              <a:t>AND FROM</a:t>
            </a:r>
            <a:r>
              <a:rPr lang="en-AU" sz="1200" b="0" i="0" u="none" strike="noStrike" baseline="0" dirty="0"/>
              <a:t>:    SA-Ask the Experts Does Rising CO2 Benefit Plants.pdf</a:t>
            </a:r>
          </a:p>
          <a:p>
            <a:r>
              <a:rPr lang="en-AU" sz="1200" b="0" i="0" u="none" strike="noStrike" baseline="0" dirty="0"/>
              <a:t>...research shows plants “get some benefits early on from higher CO , but that [benefit] starts to saturate” after the gas reaches a certain level, Moore says—adding, “The more CO you have, the less and less benefit you get.” And while rising carbon dioxide might seem like a boon for agriculture, Moore also emphasizes any potential positive effects cannot be considered in isolation, and will likely be outweighed by many drawbacks. “Even with the benefit of CO fertilization, when you start getting up to 1 to 2 degrees of warming, you see negative effects,” she says. “There are a lot of different pathways by which temperature can negatively affect crop yield: soil moisture deficit [or] heat directly damaging the plants and interfering with their reproductive process.” On top of all that, Moore points out increased CO also benefits weeds that compete with farm plants. </a:t>
            </a:r>
          </a:p>
          <a:p>
            <a:r>
              <a:rPr lang="en-AU" sz="1200" b="0" i="0" u="none" strike="noStrike" baseline="0" dirty="0"/>
              <a:t>Rising CO ’s effect on crops could also harm human health. “We know unequivocally that when you grow food at elevated CO levels in fields, it becomes less nutritious,” notes Samuel Myers, principal research scientist in environmental health at Harvard University. “[Food crops] lose significant amounts of iron and zinc—and grains [also] lose protein.” Myers and other researchers have found atmospheric CO levels predicted for mid-century —around 550 parts per million—could make food crops lose enough of those key nutrients to cause a protein deficiency in an estimated 150 million people and a zinc deficit in an additional 150 million to 200 million. (Both of those figures are in addition to the number of people who already have such a shortfall.) A total of 1.4 billion women of child-bearing age and young children who live in countries with a high prevalence of </a:t>
            </a:r>
            <a:r>
              <a:rPr lang="en-AU" sz="1200" b="0" i="0" u="none" strike="noStrike" baseline="0" dirty="0" err="1"/>
              <a:t>anemia</a:t>
            </a:r>
            <a:r>
              <a:rPr lang="en-AU" sz="1200" b="0" i="0" u="none" strike="noStrike" baseline="0" dirty="0"/>
              <a:t> would lose more than 3.8 percent of their dietary iron at such CO levels, according to Meyers.</a:t>
            </a:r>
          </a:p>
          <a:p>
            <a:r>
              <a:rPr lang="en-AU" sz="1200" b="0" i="0" u="none" strike="noStrike" baseline="0" dirty="0"/>
              <a:t>Researchers do not yet know why higher atmospheric CO alters crops’ nutritional content. But, Myers says, “the bottom line is, we know that rising CO reduces the concentration of critical nutrients around the world,” adding that these kinds of nutritional deficiencies are already significant public health threats, and will only worsen as CO levels go up. “The problem with [the </a:t>
            </a:r>
            <a:r>
              <a:rPr lang="en-AU" sz="1200" b="0" i="0" u="none" strike="noStrike" baseline="0" dirty="0" err="1"/>
              <a:t>skeptics’</a:t>
            </a:r>
            <a:r>
              <a:rPr lang="en-AU" sz="1200" b="0" i="0" u="none" strike="noStrike" baseline="0" dirty="0"/>
              <a:t>] argument is that it’s as if you can cherry-pick the CO fertilization effect from the overall effect of adding carbon dioxide to the atmosphere,” Myers says. But that is not how the world—or its climate—works.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222864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Projections from IEA WEO in 2018 for the Sustainable Development Scenario </a:t>
            </a:r>
          </a:p>
          <a:p>
            <a:r>
              <a:rPr lang="en-AU" dirty="0"/>
              <a:t>(similar to now although new Net Zero scenario is stronger)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88843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Most of the new work coming out is finding that things are WORSE than we thought, not better!</a:t>
            </a:r>
          </a:p>
          <a:p>
            <a:r>
              <a:rPr lang="en-AU" dirty="0"/>
              <a:t>That’s 13 and 25 times our population!</a:t>
            </a:r>
          </a:p>
          <a:p>
            <a:r>
              <a:rPr lang="en-AU" dirty="0"/>
              <a:t>Starving people get angry – and that anger could well be directed at us.</a:t>
            </a:r>
          </a:p>
        </p:txBody>
      </p:sp>
      <p:sp>
        <p:nvSpPr>
          <p:cNvPr id="4" name="Slide Number Placeholder 3"/>
          <p:cNvSpPr>
            <a:spLocks noGrp="1"/>
          </p:cNvSpPr>
          <p:nvPr>
            <p:ph type="sldNum" sz="quarter" idx="5"/>
          </p:nvPr>
        </p:nvSpPr>
        <p:spPr/>
        <p:txBody>
          <a:bodyPr/>
          <a:lstStyle/>
          <a:p>
            <a:fld id="{312D69E6-F7E1-434F-AB02-B829E32190C6}" type="slidenum">
              <a:rPr lang="en-AU" smtClean="0"/>
              <a:pPr/>
              <a:t>178</a:t>
            </a:fld>
            <a:endParaRPr lang="en-AU"/>
          </a:p>
        </p:txBody>
      </p:sp>
    </p:spTree>
    <p:extLst>
      <p:ext uri="{BB962C8B-B14F-4D97-AF65-F5344CB8AC3E}">
        <p14:creationId xmlns:p14="http://schemas.microsoft.com/office/powerpoint/2010/main" val="4102608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Even though they compose only less</a:t>
            </a:r>
            <a:r>
              <a:rPr lang="en-US" baseline="0" dirty="0"/>
              <a:t> than 1% (H2O) and 0.04% (CO2).</a:t>
            </a:r>
            <a:r>
              <a:rPr lang="en-US"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Tyndall set out to find whether there was in fact any gas in the atmosphere that could trap heat rays. In 1859, his careful laboratory work identified water vapor (H2O) and carbon dioxide (CO2), despite their tiny amounts. But just as a tiny amount of ink will block more light than an entire glass of clear water, or a small amount of smoke will block the Sun, so the trace of CO2 altered the balance of heat radiation through the entire atmosphere.   [The Discovery of Global Warming</a:t>
            </a:r>
            <a:r>
              <a:rPr lang="en-US" baseline="0" dirty="0"/>
              <a:t> - </a:t>
            </a:r>
            <a:r>
              <a:rPr lang="en-US" dirty="0"/>
              <a:t>Spencer </a:t>
            </a:r>
            <a:r>
              <a:rPr lang="en-US" dirty="0" err="1"/>
              <a:t>Weart</a:t>
            </a:r>
            <a:r>
              <a:rPr lang="en-US" dirty="0"/>
              <a:t>, AIP]</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18</a:t>
            </a:fld>
            <a:endParaRPr lang="en-AU">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9B0C3AA-A2CB-4536-BD9D-FFCC19D4FAE4}" type="slidenum">
              <a:rPr lang="en-AU" smtClean="0">
                <a:solidFill>
                  <a:srgbClr val="000000"/>
                </a:solidFill>
              </a:rPr>
              <a:pPr/>
              <a:t>19</a:t>
            </a:fld>
            <a:endParaRPr lang="en-AU">
              <a:solidFill>
                <a:srgbClr val="000000"/>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AU" dirty="0">
                <a:latin typeface="Arial" charset="0"/>
              </a:rPr>
              <a:t>Refer to ‘Earth’s energy balance’ again. And his analysis was pretty much correct.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6DEC443-DF2D-4236-8900-C013FBD6841C}" type="slidenum">
              <a:rPr lang="en-AU" smtClean="0">
                <a:solidFill>
                  <a:srgbClr val="000000"/>
                </a:solidFill>
              </a:rPr>
              <a:pPr/>
              <a:t>20</a:t>
            </a:fld>
            <a:endParaRPr lang="en-AU">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AU" dirty="0">
                <a:latin typeface="Arial" charset="0"/>
              </a:rPr>
              <a:t>We now call this the </a:t>
            </a:r>
            <a:r>
              <a:rPr lang="en-AU" u="sng" dirty="0">
                <a:latin typeface="Arial" charset="0"/>
              </a:rPr>
              <a:t>greenhouse effect</a:t>
            </a:r>
            <a:r>
              <a:rPr lang="en-AU" dirty="0">
                <a:latin typeface="Arial" charset="0"/>
              </a:rPr>
              <a:t>, it has made the Earth a comfortable +15</a:t>
            </a:r>
            <a:r>
              <a:rPr lang="en-AU" dirty="0">
                <a:latin typeface="Arial" panose="020B0604020202020204" pitchFamily="34" charset="0"/>
                <a:cs typeface="Arial" panose="020B0604020202020204" pitchFamily="34" charset="0"/>
              </a:rPr>
              <a:t>ºC</a:t>
            </a:r>
            <a:r>
              <a:rPr lang="en-AU" dirty="0">
                <a:latin typeface="Arial" charset="0"/>
              </a:rPr>
              <a:t> instead of a frozen -18</a:t>
            </a:r>
            <a:r>
              <a:rPr lang="en-AU" dirty="0">
                <a:latin typeface="Arial" panose="020B0604020202020204" pitchFamily="34" charset="0"/>
                <a:cs typeface="Arial" panose="020B0604020202020204" pitchFamily="34" charset="0"/>
              </a:rPr>
              <a:t>ºC</a:t>
            </a:r>
            <a:endParaRPr lang="en-AU" dirty="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0" dirty="0">
                <a:effectLst/>
              </a:rPr>
              <a:t>Average temp of Moon is about -18</a:t>
            </a:r>
            <a:r>
              <a:rPr lang="en-AU" sz="1400" b="0" dirty="0">
                <a:effectLst/>
                <a:latin typeface="Arial" panose="020B0604020202020204" pitchFamily="34" charset="0"/>
                <a:cs typeface="Arial" panose="020B0604020202020204" pitchFamily="34" charset="0"/>
              </a:rPr>
              <a:t>º</a:t>
            </a:r>
            <a:r>
              <a:rPr lang="en-US" sz="1400" b="0" dirty="0">
                <a:effectLst/>
              </a:rPr>
              <a:t>C. The present greenhouse effect is responsible for a +33</a:t>
            </a:r>
            <a:r>
              <a:rPr lang="en-AU" sz="1400" b="0" dirty="0">
                <a:effectLst/>
                <a:latin typeface="Arial" panose="020B0604020202020204" pitchFamily="34" charset="0"/>
                <a:cs typeface="Arial" panose="020B0604020202020204" pitchFamily="34" charset="0"/>
              </a:rPr>
              <a:t>ºC </a:t>
            </a:r>
            <a:r>
              <a:rPr lang="en-US" sz="1400" b="0" dirty="0">
                <a:effectLst/>
              </a:rPr>
              <a:t>temperature increase. That’s way more than the hothouse/icehouse changes we were talking about. If we increase the CO2 this MUST increase this 33</a:t>
            </a:r>
            <a:r>
              <a:rPr lang="en-AU" sz="1400" b="0" dirty="0">
                <a:effectLst/>
                <a:latin typeface="Arial" panose="020B0604020202020204" pitchFamily="34" charset="0"/>
                <a:cs typeface="Arial" panose="020B0604020202020204" pitchFamily="34" charset="0"/>
              </a:rPr>
              <a:t>ºC</a:t>
            </a:r>
            <a:r>
              <a:rPr lang="en-US" sz="1400" b="0" dirty="0">
                <a:effectLst/>
              </a:rPr>
              <a:t> – the big question is by how much?</a:t>
            </a:r>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solidFill>
                  <a:prstClr val="black"/>
                </a:solidFill>
              </a:rPr>
              <a:pPr>
                <a:defRPr/>
              </a:pPr>
              <a:t>21</a:t>
            </a:fld>
            <a:endParaRPr lang="en-AU">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A051590A-D993-49CF-80B6-91ECE1955950}" type="slidenum">
              <a:rPr lang="en-AU" smtClean="0">
                <a:solidFill>
                  <a:prstClr val="black"/>
                </a:solidFill>
              </a:rPr>
              <a:pPr/>
              <a:t>2</a:t>
            </a:fld>
            <a:endParaRPr lang="en-AU" dirty="0">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AU" dirty="0">
              <a:latin typeface="Arial" charset="0"/>
            </a:endParaRPr>
          </a:p>
        </p:txBody>
      </p:sp>
    </p:spTree>
    <p:extLst>
      <p:ext uri="{BB962C8B-B14F-4D97-AF65-F5344CB8AC3E}">
        <p14:creationId xmlns:p14="http://schemas.microsoft.com/office/powerpoint/2010/main" val="2439436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5CF9D693-27E3-4565-B7E4-8CEE81DEC79E}" type="slidenum">
              <a:rPr lang="en-AU" smtClean="0">
                <a:solidFill>
                  <a:srgbClr val="000000"/>
                </a:solidFill>
                <a:latin typeface="Arial" charset="0"/>
              </a:rPr>
              <a:pPr/>
              <a:t>22</a:t>
            </a:fld>
            <a:endParaRPr lang="en-AU">
              <a:solidFill>
                <a:srgbClr val="000000"/>
              </a:solidFill>
              <a:latin typeface="Arial"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AU" dirty="0">
                <a:latin typeface="Arial" charset="0"/>
              </a:rPr>
              <a:t>There’s a strong relationship between temperature and CO2 over the last million years or so.</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latin typeface="Arial" charset="0"/>
              </a:rPr>
              <a:t>The reason for these changes is well known, the Milankovitch (</a:t>
            </a:r>
            <a:r>
              <a:rPr lang="en-AU" baseline="0" dirty="0" err="1">
                <a:latin typeface="Arial" charset="0"/>
              </a:rPr>
              <a:t>Milanković</a:t>
            </a:r>
            <a:r>
              <a:rPr lang="en-AU" baseline="0" dirty="0">
                <a:latin typeface="Arial" charset="0"/>
              </a:rPr>
              <a:t>) cycles. But the CO2 actually follows the temperature as it is one of those positive feedback effects – warmer water releases CO2 which traps heat and warms the water further releasing more CO2 – giving more warming etc. But it reaches a limit because more moisture means more clouds and therefore more reflected sunlight. (That didn’t happen on Venus – which has a runaway greenhouse effect and temperature of about 450 degrees.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CO2 has gone up from less than 300 ppm to over 400 ppm in the last century - almost entirely as the result of our burning of coal oil</a:t>
            </a:r>
            <a:r>
              <a:rPr lang="en-AU" baseline="0" dirty="0">
                <a:latin typeface="Arial" charset="0"/>
              </a:rPr>
              <a:t> and gas. We can not expect the temperature to stay still!</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We have seen that Earth’s climate DOES change – a lot – for various reasons to do with the Sun and the Earth, and the atmosphere. So are we affecting the atmosphere? [If anything, natural factors would be cooling the Earth now. It is only our changes to the atmosphere that are warming it.]</a:t>
            </a:r>
          </a:p>
        </p:txBody>
      </p:sp>
      <p:sp>
        <p:nvSpPr>
          <p:cNvPr id="4" name="Slide Number Placeholder 3"/>
          <p:cNvSpPr>
            <a:spLocks noGrp="1"/>
          </p:cNvSpPr>
          <p:nvPr>
            <p:ph type="sldNum" sz="quarter" idx="10"/>
          </p:nvPr>
        </p:nvSpPr>
        <p:spPr/>
        <p:txBody>
          <a:bodyPr/>
          <a:lstStyle/>
          <a:p>
            <a:fld id="{312D69E6-F7E1-434F-AB02-B829E32190C6}" type="slidenum">
              <a:rPr lang="en-AU" smtClean="0"/>
              <a:pPr/>
              <a:t>23</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all started with the industrial revolution in the 17</a:t>
            </a:r>
            <a:r>
              <a:rPr lang="en-AU" baseline="30000" dirty="0"/>
              <a:t>th</a:t>
            </a:r>
            <a:r>
              <a:rPr lang="en-AU" dirty="0"/>
              <a:t> and 18</a:t>
            </a:r>
            <a:r>
              <a:rPr lang="en-AU" baseline="30000" dirty="0"/>
              <a:t>th</a:t>
            </a:r>
            <a:r>
              <a:rPr lang="en-AU" dirty="0"/>
              <a:t> centuries. Watt’s engines were the first to be used for mass transit and larger scale power.</a:t>
            </a:r>
          </a:p>
        </p:txBody>
      </p:sp>
      <p:sp>
        <p:nvSpPr>
          <p:cNvPr id="4" name="Slide Number Placeholder 3"/>
          <p:cNvSpPr>
            <a:spLocks noGrp="1"/>
          </p:cNvSpPr>
          <p:nvPr>
            <p:ph type="sldNum" sz="quarter" idx="5"/>
          </p:nvPr>
        </p:nvSpPr>
        <p:spPr/>
        <p:txBody>
          <a:bodyPr/>
          <a:lstStyle/>
          <a:p>
            <a:fld id="{312D69E6-F7E1-434F-AB02-B829E32190C6}" type="slidenum">
              <a:rPr lang="en-AU" smtClean="0"/>
              <a:pPr/>
              <a:t>24</a:t>
            </a:fld>
            <a:endParaRPr lang="en-AU"/>
          </a:p>
        </p:txBody>
      </p:sp>
    </p:spTree>
    <p:extLst>
      <p:ext uri="{BB962C8B-B14F-4D97-AF65-F5344CB8AC3E}">
        <p14:creationId xmlns:p14="http://schemas.microsoft.com/office/powerpoint/2010/main" val="545344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Then steam power became much more serious, followed by the discovery of oil. But then we got serious about digging up coal and using it to produce electricity – which is responsible for the biggest share of emissions around 30 – 40%</a:t>
            </a:r>
          </a:p>
        </p:txBody>
      </p:sp>
      <p:sp>
        <p:nvSpPr>
          <p:cNvPr id="4" name="Slide Number Placeholder 3"/>
          <p:cNvSpPr>
            <a:spLocks noGrp="1"/>
          </p:cNvSpPr>
          <p:nvPr>
            <p:ph type="sldNum" sz="quarter" idx="5"/>
          </p:nvPr>
        </p:nvSpPr>
        <p:spPr/>
        <p:txBody>
          <a:bodyPr/>
          <a:lstStyle/>
          <a:p>
            <a:fld id="{312D69E6-F7E1-434F-AB02-B829E32190C6}" type="slidenum">
              <a:rPr lang="en-AU" smtClean="0"/>
              <a:pPr/>
              <a:t>25</a:t>
            </a:fld>
            <a:endParaRPr lang="en-AU"/>
          </a:p>
        </p:txBody>
      </p:sp>
    </p:spTree>
    <p:extLst>
      <p:ext uri="{BB962C8B-B14F-4D97-AF65-F5344CB8AC3E}">
        <p14:creationId xmlns:p14="http://schemas.microsoft.com/office/powerpoint/2010/main" val="4197891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Pre-industrial CO2 was about 280 ppm. There is no reasonable doubt that the reason for this rise is emissions from burning fossil fuels. Problem is that even if we can keep our emissions from rising there is a large part</a:t>
            </a:r>
            <a:r>
              <a:rPr lang="en-AU" baseline="0" dirty="0"/>
              <a:t> of the world which is trying to catch up to us and their emissions are rising using the curve to bend upwards. Furthermore, even if we stopped adding CO2 now it would stay high at this level for quite a few decades.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019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Transport emissions are about 18% of our emissions</a:t>
            </a:r>
          </a:p>
        </p:txBody>
      </p:sp>
      <p:sp>
        <p:nvSpPr>
          <p:cNvPr id="4" name="Slide Number Placeholder 3"/>
          <p:cNvSpPr>
            <a:spLocks noGrp="1"/>
          </p:cNvSpPr>
          <p:nvPr>
            <p:ph type="sldNum" sz="quarter" idx="5"/>
          </p:nvPr>
        </p:nvSpPr>
        <p:spPr/>
        <p:txBody>
          <a:bodyPr/>
          <a:lstStyle/>
          <a:p>
            <a:fld id="{312D69E6-F7E1-434F-AB02-B829E32190C6}" type="slidenum">
              <a:rPr lang="en-AU" smtClean="0"/>
              <a:pPr/>
              <a:t>27</a:t>
            </a:fld>
            <a:endParaRPr lang="en-AU"/>
          </a:p>
        </p:txBody>
      </p:sp>
    </p:spTree>
    <p:extLst>
      <p:ext uri="{BB962C8B-B14F-4D97-AF65-F5344CB8AC3E}">
        <p14:creationId xmlns:p14="http://schemas.microsoft.com/office/powerpoint/2010/main" val="1770957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Recent change of approach was nothing but greenwash!</a:t>
            </a:r>
          </a:p>
          <a:p>
            <a:r>
              <a:rPr lang="en-AU" dirty="0"/>
              <a:t>But that 1.3% is from 0.3% of the world’s population – we are emitting FOUR TIMES our fair share! </a:t>
            </a:r>
          </a:p>
          <a:p>
            <a:r>
              <a:rPr lang="en-AU" dirty="0"/>
              <a:t>Sky News 7 May 2019  AND SKY NEWS is </a:t>
            </a:r>
            <a:r>
              <a:rPr lang="en-AU" u="sng" dirty="0"/>
              <a:t>very prominent on social media</a:t>
            </a:r>
          </a:p>
          <a:p>
            <a:r>
              <a:rPr lang="en-AU" u="none" dirty="0"/>
              <a:t>The 0.04% might sound small, but there is a VERY SIMPLE explanation….</a:t>
            </a:r>
          </a:p>
        </p:txBody>
      </p:sp>
      <p:sp>
        <p:nvSpPr>
          <p:cNvPr id="4" name="Slide Number Placeholder 3"/>
          <p:cNvSpPr>
            <a:spLocks noGrp="1"/>
          </p:cNvSpPr>
          <p:nvPr>
            <p:ph type="sldNum" sz="quarter" idx="5"/>
          </p:nvPr>
        </p:nvSpPr>
        <p:spPr/>
        <p:txBody>
          <a:bodyPr/>
          <a:lstStyle/>
          <a:p>
            <a:fld id="{312D69E6-F7E1-434F-AB02-B829E32190C6}" type="slidenum">
              <a:rPr lang="en-AU" smtClean="0"/>
              <a:pPr/>
              <a:t>28</a:t>
            </a:fld>
            <a:endParaRPr lang="en-AU"/>
          </a:p>
        </p:txBody>
      </p:sp>
    </p:spTree>
    <p:extLst>
      <p:ext uri="{BB962C8B-B14F-4D97-AF65-F5344CB8AC3E}">
        <p14:creationId xmlns:p14="http://schemas.microsoft.com/office/powerpoint/2010/main" val="3772036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6CE557A-10BB-4AA7-B922-C0E4C45CAA1E}" type="slidenum">
              <a:rPr lang="en-AU" smtClean="0">
                <a:solidFill>
                  <a:srgbClr val="000000"/>
                </a:solidFill>
                <a:latin typeface="Arial" charset="0"/>
              </a:rPr>
              <a:pPr/>
              <a:t>29</a:t>
            </a:fld>
            <a:endParaRPr lang="en-AU">
              <a:solidFill>
                <a:srgbClr val="000000"/>
              </a:solidFill>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AU" dirty="0">
                <a:latin typeface="Arial" charset="0"/>
              </a:rPr>
              <a:t>400 ppm might seem a very small amount of CO2 to have such an effect. Only 0.04%. But consider this analogy. Think of the water as like the atmosphere – most light goes straight through it.</a:t>
            </a:r>
          </a:p>
          <a:p>
            <a:pPr eaLnBrk="1" hangingPunct="1"/>
            <a:r>
              <a:rPr lang="en-AU" dirty="0">
                <a:latin typeface="Arial" charset="0"/>
              </a:rPr>
              <a:t>Think of ink rather like the CO2 in the atmosphere – it absorbs light, just as CO2 absorbs invisible infrared light (warmth)</a:t>
            </a:r>
          </a:p>
          <a:p>
            <a:pPr eaLnBrk="1" hangingPunct="1"/>
            <a:r>
              <a:rPr lang="en-AU" dirty="0">
                <a:latin typeface="Arial" charset="0"/>
              </a:rPr>
              <a:t>The</a:t>
            </a:r>
            <a:r>
              <a:rPr lang="en-AU" baseline="0" dirty="0">
                <a:latin typeface="Arial" charset="0"/>
              </a:rPr>
              <a:t> air, or water simply have little or no effect on the light/IR, but the CO2 does.</a:t>
            </a:r>
            <a:endParaRPr lang="en-AU" dirty="0">
              <a:latin typeface="Arial" charset="0"/>
            </a:endParaRPr>
          </a:p>
          <a:p>
            <a:pPr eaLnBrk="1" hangingPunct="1"/>
            <a:endParaRPr lang="en-AU" dirty="0">
              <a:latin typeface="Arial" charset="0"/>
            </a:endParaRPr>
          </a:p>
          <a:p>
            <a:pPr eaLnBrk="1" hangingPunct="1"/>
            <a:r>
              <a:rPr lang="en-AU" dirty="0">
                <a:latin typeface="Arial" charset="0"/>
              </a:rPr>
              <a:t>400 ppm</a:t>
            </a:r>
            <a:r>
              <a:rPr lang="en-AU" baseline="0" dirty="0">
                <a:latin typeface="Arial" charset="0"/>
              </a:rPr>
              <a:t> might sound like a very small amount of CO2 in the atmosphere, but the problem is that over 99% of the atmosphere has NO EFFECT on the greenhouse effect. In this experiment, t</a:t>
            </a:r>
            <a:r>
              <a:rPr lang="en-AU" dirty="0">
                <a:latin typeface="Arial" charset="0"/>
              </a:rPr>
              <a:t>he water is like</a:t>
            </a:r>
            <a:r>
              <a:rPr lang="en-AU" baseline="0" dirty="0">
                <a:latin typeface="Arial" charset="0"/>
              </a:rPr>
              <a:t> the nitrogen and oxygen – simply irrelevant as far as the absorption of light (or IR) is concerned.  TRY THIS AT HOME! (Could use food colour etc.)</a:t>
            </a:r>
            <a:endParaRPr lang="en-AU" dirty="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Pre-industrial there was a bit over 2 TRILLION tonnes of CO2 in the atmosphere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Note that every year around 770 </a:t>
            </a:r>
            <a:r>
              <a:rPr lang="en-AU" baseline="0" dirty="0" err="1"/>
              <a:t>gtn</a:t>
            </a:r>
            <a:r>
              <a:rPr lang="en-AU" baseline="0" dirty="0"/>
              <a:t> CO2 go in and out of the biosphere, our 20 </a:t>
            </a:r>
            <a:r>
              <a:rPr lang="en-AU" baseline="0" dirty="0" err="1"/>
              <a:t>gtn</a:t>
            </a:r>
            <a:r>
              <a:rPr lang="en-AU" baseline="0" dirty="0"/>
              <a:t> is “only” about 3% of that – BUT…</a:t>
            </a:r>
            <a:endParaRPr lang="en-AU" dirty="0"/>
          </a:p>
          <a:p>
            <a:r>
              <a:rPr lang="en-AU" dirty="0"/>
              <a:t>CO2 from land</a:t>
            </a:r>
            <a:r>
              <a:rPr lang="en-AU" baseline="0" dirty="0"/>
              <a:t> is increasing because we are clearing land and planting less</a:t>
            </a:r>
          </a:p>
          <a:p>
            <a:r>
              <a:rPr lang="en-AU" baseline="0" dirty="0"/>
              <a:t>CO2 going into the ocean from the atmosphere is decreasing because more is going in from our emissions (decreasing the pH) and the ocean is warming.</a:t>
            </a:r>
          </a:p>
          <a:p>
            <a:r>
              <a:rPr lang="en-AU" baseline="0" dirty="0"/>
              <a:t>(Ocean is warming but concentration of CO2 in the atmosphere is increasing at a faster rate.)</a:t>
            </a:r>
          </a:p>
        </p:txBody>
      </p:sp>
      <p:sp>
        <p:nvSpPr>
          <p:cNvPr id="4" name="Slide Number Placeholder 3"/>
          <p:cNvSpPr>
            <a:spLocks noGrp="1"/>
          </p:cNvSpPr>
          <p:nvPr>
            <p:ph type="sldNum" sz="quarter" idx="10"/>
          </p:nvPr>
        </p:nvSpPr>
        <p:spPr/>
        <p:txBody>
          <a:bodyPr/>
          <a:lstStyle/>
          <a:p>
            <a:fld id="{312D69E6-F7E1-434F-AB02-B829E32190C6}" type="slidenum">
              <a:rPr lang="en-AU" smtClean="0"/>
              <a:pPr/>
              <a:t>30</a:t>
            </a:fld>
            <a:endParaRPr lang="en-AU"/>
          </a:p>
        </p:txBody>
      </p:sp>
    </p:spTree>
    <p:extLst>
      <p:ext uri="{BB962C8B-B14F-4D97-AF65-F5344CB8AC3E}">
        <p14:creationId xmlns:p14="http://schemas.microsoft.com/office/powerpoint/2010/main" val="2362276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But now there is over 3 TRILLION tonnes. We have added a </a:t>
            </a:r>
            <a:r>
              <a:rPr lang="en-AU" u="sng" dirty="0"/>
              <a:t>TRILLION tonnes of CO2</a:t>
            </a:r>
            <a:r>
              <a:rPr lang="en-AU" u="none" dirty="0"/>
              <a:t> to the atmosphere! Half as much again. [420 ppm = 3300 </a:t>
            </a:r>
            <a:r>
              <a:rPr lang="en-AU" u="none" dirty="0" err="1"/>
              <a:t>gtn</a:t>
            </a:r>
            <a:r>
              <a:rPr lang="en-AU" u="non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Note that every year around 770 </a:t>
            </a:r>
            <a:r>
              <a:rPr lang="en-AU" baseline="0" dirty="0" err="1"/>
              <a:t>gtn</a:t>
            </a:r>
            <a:r>
              <a:rPr lang="en-AU" baseline="0" dirty="0"/>
              <a:t> CO2 go in and out of the biosphere, our 20 </a:t>
            </a:r>
            <a:r>
              <a:rPr lang="en-AU" baseline="0" dirty="0" err="1"/>
              <a:t>gtn</a:t>
            </a:r>
            <a:r>
              <a:rPr lang="en-AU" baseline="0" dirty="0"/>
              <a:t> is “only” about 3% of that – BUT…</a:t>
            </a:r>
            <a:endParaRPr lang="en-AU" dirty="0"/>
          </a:p>
          <a:p>
            <a:r>
              <a:rPr lang="en-AU" dirty="0"/>
              <a:t>CO2 from land</a:t>
            </a:r>
            <a:r>
              <a:rPr lang="en-AU" baseline="0" dirty="0"/>
              <a:t> is increasing because we are clearing land and planting less</a:t>
            </a:r>
          </a:p>
          <a:p>
            <a:r>
              <a:rPr lang="en-AU" baseline="0" dirty="0"/>
              <a:t>CO2 going into the ocean from the atmosphere is decreasing because more is going in from our emissions (decreasing the pH) and the ocean is warming.        CO2 level now almost </a:t>
            </a:r>
            <a:r>
              <a:rPr lang="en-AU" b="1" baseline="0" dirty="0"/>
              <a:t>420ppm</a:t>
            </a:r>
          </a:p>
          <a:p>
            <a:r>
              <a:rPr lang="en-AU" baseline="0" dirty="0"/>
              <a:t>(Ocean is warming but concentration of CO2 in the atmosphere is increasing at a faster rate.)</a:t>
            </a:r>
          </a:p>
        </p:txBody>
      </p:sp>
      <p:sp>
        <p:nvSpPr>
          <p:cNvPr id="4" name="Slide Number Placeholder 3"/>
          <p:cNvSpPr>
            <a:spLocks noGrp="1"/>
          </p:cNvSpPr>
          <p:nvPr>
            <p:ph type="sldNum" sz="quarter" idx="10"/>
          </p:nvPr>
        </p:nvSpPr>
        <p:spPr/>
        <p:txBody>
          <a:bodyPr/>
          <a:lstStyle/>
          <a:p>
            <a:fld id="{312D69E6-F7E1-434F-AB02-B829E32190C6}" type="slidenum">
              <a:rPr lang="en-AU" smtClean="0"/>
              <a:pPr/>
              <a:t>31</a:t>
            </a:fld>
            <a:endParaRPr lang="en-AU"/>
          </a:p>
        </p:txBody>
      </p:sp>
    </p:spTree>
    <p:extLst>
      <p:ext uri="{BB962C8B-B14F-4D97-AF65-F5344CB8AC3E}">
        <p14:creationId xmlns:p14="http://schemas.microsoft.com/office/powerpoint/2010/main" val="4269455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0" i="0" u="none" strike="noStrike" baseline="0" dirty="0">
                <a:latin typeface="Arial" panose="020B0604020202020204" pitchFamily="34" charset="0"/>
                <a:cs typeface="Arial" panose="020B0604020202020204" pitchFamily="34" charset="0"/>
              </a:rPr>
              <a:t>This is not meant to be a science lesson, but I want to explain what the science is telling us and why scientists are so concerned that the public understand the seriousness of the issue.</a:t>
            </a:r>
          </a:p>
          <a:p>
            <a:r>
              <a:rPr lang="en-AU" sz="1100" dirty="0">
                <a:latin typeface="Arial" panose="020B0604020202020204" pitchFamily="34" charset="0"/>
                <a:cs typeface="Arial" panose="020B0604020202020204" pitchFamily="34" charset="0"/>
              </a:rPr>
              <a:t>The science I will show you is based on the </a:t>
            </a:r>
            <a:r>
              <a:rPr lang="en-AU" sz="1100" b="1" dirty="0">
                <a:latin typeface="Arial" panose="020B0604020202020204" pitchFamily="34" charset="0"/>
                <a:cs typeface="Arial" panose="020B0604020202020204" pitchFamily="34" charset="0"/>
              </a:rPr>
              <a:t>thousands </a:t>
            </a:r>
            <a:r>
              <a:rPr lang="en-AU" sz="1100" dirty="0">
                <a:latin typeface="Arial" panose="020B0604020202020204" pitchFamily="34" charset="0"/>
                <a:cs typeface="Arial" panose="020B0604020202020204" pitchFamily="34" charset="0"/>
              </a:rPr>
              <a:t>of articles about climate change from the key science journals in the world, </a:t>
            </a:r>
            <a:r>
              <a:rPr lang="en-AU" sz="1100" dirty="0" err="1">
                <a:latin typeface="Arial" panose="020B0604020202020204" pitchFamily="34" charset="0"/>
                <a:cs typeface="Arial" panose="020B0604020202020204" pitchFamily="34" charset="0"/>
              </a:rPr>
              <a:t>eg</a:t>
            </a:r>
            <a:r>
              <a:rPr lang="en-AU" sz="1100" dirty="0">
                <a:latin typeface="Arial" panose="020B0604020202020204" pitchFamily="34" charset="0"/>
                <a:cs typeface="Arial" panose="020B0604020202020204" pitchFamily="34" charset="0"/>
              </a:rPr>
              <a:t>, Science (USA) and Nature (UK) – Not just one or two ‘cherry picked’ articles which are then exaggerated and distorted.</a:t>
            </a:r>
          </a:p>
          <a:p>
            <a:r>
              <a:rPr lang="en-AU" sz="1100" dirty="0">
                <a:latin typeface="Arial" panose="020B0604020202020204" pitchFamily="34" charset="0"/>
                <a:cs typeface="Arial" panose="020B0604020202020204" pitchFamily="34" charset="0"/>
              </a:rPr>
              <a:t>I am concerned that although many of my “activist” friends keep telling me that “the science is out there”, it is not really – if it was everyone would be pushing hard for emission reductions! Clearly the public – and the politicians - do not understand the seriousness of the situation!</a:t>
            </a:r>
          </a:p>
          <a:p>
            <a:r>
              <a:rPr lang="en-AU" sz="1100" dirty="0">
                <a:latin typeface="Arial" panose="020B0604020202020204" pitchFamily="34" charset="0"/>
                <a:cs typeface="Arial" panose="020B0604020202020204" pitchFamily="34" charset="0"/>
              </a:rPr>
              <a:t>[The figure of 97% (+) scientists accept the ‘consensus’ is probably an underestimate! The claim that it is less is based on the fact that a lot of the articles don’t claim AGW is human – that’s just because it is not contested, any more than papers about evolution don’t claim “Darwin was right”.]</a:t>
            </a:r>
          </a:p>
        </p:txBody>
      </p:sp>
      <p:sp>
        <p:nvSpPr>
          <p:cNvPr id="4" name="Slide Number Placeholder 3"/>
          <p:cNvSpPr>
            <a:spLocks noGrp="1"/>
          </p:cNvSpPr>
          <p:nvPr>
            <p:ph type="sldNum" sz="quarter" idx="5"/>
          </p:nvPr>
        </p:nvSpPr>
        <p:spPr/>
        <p:txBody>
          <a:bodyPr/>
          <a:lstStyle/>
          <a:p>
            <a:fld id="{312D69E6-F7E1-434F-AB02-B829E32190C6}" type="slidenum">
              <a:rPr lang="en-AU" smtClean="0"/>
              <a:pPr/>
              <a:t>5</a:t>
            </a:fld>
            <a:endParaRPr lang="en-AU"/>
          </a:p>
        </p:txBody>
      </p:sp>
    </p:spTree>
    <p:extLst>
      <p:ext uri="{BB962C8B-B14F-4D97-AF65-F5344CB8AC3E}">
        <p14:creationId xmlns:p14="http://schemas.microsoft.com/office/powerpoint/2010/main" val="699740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Greenhouse gas emissions by Australia 2020</a:t>
            </a:r>
            <a:r>
              <a:rPr lang="en-AU" b="0" dirty="0"/>
              <a:t>  (above 2013 but very similar now – only drop is LULUCF (Land Use Land Use Change &amp; Forestry) Figures (then) now:</a:t>
            </a:r>
          </a:p>
          <a:p>
            <a:pPr>
              <a:buFont typeface="Arial" panose="020B0604020202020204" pitchFamily="34" charset="0"/>
              <a:buChar char="•"/>
            </a:pPr>
            <a:r>
              <a:rPr lang="en-AU" dirty="0"/>
              <a:t>Electricity (32.2%) 32.4</a:t>
            </a:r>
          </a:p>
          <a:p>
            <a:pPr>
              <a:buFont typeface="Arial" panose="020B0604020202020204" pitchFamily="34" charset="0"/>
              <a:buChar char="•"/>
            </a:pPr>
            <a:r>
              <a:rPr lang="en-AU" dirty="0"/>
              <a:t>Stationary energy (excl. electricity) (19.3%) 21.1</a:t>
            </a:r>
          </a:p>
          <a:p>
            <a:pPr>
              <a:buFont typeface="Arial" panose="020B0604020202020204" pitchFamily="34" charset="0"/>
              <a:buChar char="•"/>
            </a:pPr>
            <a:r>
              <a:rPr lang="en-AU" dirty="0"/>
              <a:t>Transport (17.0%) 18.6</a:t>
            </a:r>
          </a:p>
          <a:p>
            <a:pPr>
              <a:buFont typeface="Arial" panose="020B0604020202020204" pitchFamily="34" charset="0"/>
              <a:buChar char="•"/>
            </a:pPr>
            <a:r>
              <a:rPr lang="en-AU" dirty="0"/>
              <a:t>Waste + Fugitive emissions (9.7%)  2.7 + 10.3</a:t>
            </a:r>
          </a:p>
          <a:p>
            <a:pPr>
              <a:buFont typeface="Arial" panose="020B0604020202020204" pitchFamily="34" charset="0"/>
              <a:buChar char="•"/>
            </a:pPr>
            <a:r>
              <a:rPr lang="en-AU" dirty="0"/>
              <a:t>Industrial processes (5.7%) 6.6</a:t>
            </a:r>
          </a:p>
          <a:p>
            <a:pPr>
              <a:buFont typeface="Arial" panose="020B0604020202020204" pitchFamily="34" charset="0"/>
              <a:buChar char="•"/>
            </a:pPr>
            <a:r>
              <a:rPr lang="en-AU" dirty="0"/>
              <a:t>Agriculture (13.6%) 16.4</a:t>
            </a:r>
          </a:p>
          <a:p>
            <a:pPr>
              <a:buFont typeface="Arial" panose="020B0604020202020204" pitchFamily="34" charset="0"/>
              <a:buChar char="•"/>
            </a:pPr>
            <a:r>
              <a:rPr lang="en-AU" dirty="0"/>
              <a:t>Waste (2.5%) 2.7 </a:t>
            </a:r>
          </a:p>
          <a:p>
            <a:pPr>
              <a:buFont typeface="Arial" panose="020B0604020202020204" pitchFamily="34" charset="0"/>
              <a:buNone/>
            </a:pPr>
            <a:r>
              <a:rPr lang="en-AU" dirty="0"/>
              <a:t>Forestry 2006 15%,  2013  3%, negative now  </a:t>
            </a:r>
            <a:r>
              <a:rPr lang="en-AU" dirty="0">
                <a:latin typeface="Arial" panose="020B0604020202020204" pitchFamily="34" charset="0"/>
                <a:cs typeface="Arial" panose="020B0604020202020204" pitchFamily="34" charset="0"/>
              </a:rPr>
              <a:t>–</a:t>
            </a:r>
            <a:r>
              <a:rPr lang="en-AU" dirty="0"/>
              <a:t> 8.2%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646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our 1.3% of emissions is from only 0.3% of the population – </a:t>
            </a:r>
            <a:r>
              <a:rPr lang="en-AU" dirty="0" err="1"/>
              <a:t>ie</a:t>
            </a:r>
            <a:r>
              <a:rPr lang="en-AU" dirty="0"/>
              <a:t> we emit FOUR TIMES our fair share!</a:t>
            </a:r>
          </a:p>
          <a:p>
            <a:r>
              <a:rPr lang="en-AU" dirty="0"/>
              <a:t>Of course the largest emitters are the largest countries, but more important is the amount per person!</a:t>
            </a:r>
          </a:p>
          <a:p>
            <a:r>
              <a:rPr lang="en-AU" dirty="0"/>
              <a:t>Only places like Qatar and UAE are higher than us! Even  Saudi Arabia is less!</a:t>
            </a:r>
          </a:p>
          <a:p>
            <a:r>
              <a:rPr lang="en-AU" dirty="0"/>
              <a:t>If </a:t>
            </a:r>
            <a:r>
              <a:rPr lang="en-AU" u="sng" dirty="0"/>
              <a:t>exported fossil fuels</a:t>
            </a:r>
            <a:r>
              <a:rPr lang="en-AU" dirty="0"/>
              <a:t> were included the figure would be about </a:t>
            </a:r>
            <a:r>
              <a:rPr lang="en-AU" u="sng" dirty="0"/>
              <a:t>three times</a:t>
            </a:r>
            <a:r>
              <a:rPr lang="en-AU" dirty="0"/>
              <a:t> that!</a:t>
            </a:r>
          </a:p>
          <a:p>
            <a:r>
              <a:rPr lang="en-AU" dirty="0"/>
              <a:t>[Different calculations seem to give figures about 22 tonnes]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49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are not counting emissions used on our behalf in China and other countries.</a:t>
            </a:r>
          </a:p>
          <a:p>
            <a:r>
              <a:rPr lang="en-AU" dirty="0"/>
              <a:t>Using our coal and our iron ore!  We will come back to this issue (Green steel)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0002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they put the 20% in the trees! Because this was due to almost nothing the Fed have done! It is mainly land use changes, HH solar panels and covid!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632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20% has almost nothing to do with anything the Feds have done. It was mostly due to ending land clearing in Queensland, installation of HH solar and drop in transport due to covid.</a:t>
            </a:r>
          </a:p>
          <a:p>
            <a:r>
              <a:rPr lang="en-AU" dirty="0"/>
              <a:t>Also note the drop during the time of the carbon tax! And the rise after it.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while there was a drop during covid, unfortunately emissions </a:t>
            </a:r>
            <a:r>
              <a:rPr lang="en-AU" b="1" dirty="0"/>
              <a:t>have gone up again in 2021-22!</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772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Natural gas, methane – a more potent greenhouse gas. Direct leaks as well as leaks from wells. Also from coal mines.</a:t>
            </a:r>
          </a:p>
          <a:p>
            <a:r>
              <a:rPr lang="en-AU" dirty="0"/>
              <a:t>Methane is responsible for around 20% of global warming.</a:t>
            </a:r>
          </a:p>
          <a:p>
            <a:r>
              <a:rPr lang="en-AU" dirty="0"/>
              <a:t>[H2O is also, but it is a “feedback” </a:t>
            </a:r>
            <a:r>
              <a:rPr lang="en-AU" dirty="0" err="1"/>
              <a:t>ghg</a:t>
            </a:r>
            <a:r>
              <a:rPr lang="en-AU" dirty="0"/>
              <a:t>, CO2 and CH4 are “forcing” </a:t>
            </a:r>
            <a:r>
              <a:rPr lang="en-AU" dirty="0" err="1"/>
              <a:t>ghg’s</a:t>
            </a:r>
            <a:r>
              <a:rPr lang="en-AU" dirty="0"/>
              <a:t>  If it weren’t for CO2 the atmosphere would freeze out all H2O and earth would freeze up.]</a:t>
            </a:r>
          </a:p>
        </p:txBody>
      </p:sp>
      <p:sp>
        <p:nvSpPr>
          <p:cNvPr id="4" name="Slide Number Placeholder 3"/>
          <p:cNvSpPr>
            <a:spLocks noGrp="1"/>
          </p:cNvSpPr>
          <p:nvPr>
            <p:ph type="sldNum" sz="quarter" idx="5"/>
          </p:nvPr>
        </p:nvSpPr>
        <p:spPr/>
        <p:txBody>
          <a:bodyPr/>
          <a:lstStyle/>
          <a:p>
            <a:fld id="{312D69E6-F7E1-434F-AB02-B829E32190C6}" type="slidenum">
              <a:rPr lang="en-AU" smtClean="0"/>
              <a:pPr/>
              <a:t>37</a:t>
            </a:fld>
            <a:endParaRPr lang="en-AU"/>
          </a:p>
        </p:txBody>
      </p:sp>
    </p:spTree>
    <p:extLst>
      <p:ext uri="{BB962C8B-B14F-4D97-AF65-F5344CB8AC3E}">
        <p14:creationId xmlns:p14="http://schemas.microsoft.com/office/powerpoint/2010/main" val="2705239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Natural gas, methane – a more potent greenhouse gas. Direct leaks as well as leaks from wells. Also from coal mines.</a:t>
            </a:r>
          </a:p>
          <a:p>
            <a:r>
              <a:rPr lang="en-AU" dirty="0"/>
              <a:t>Methane is responsible for around 20% of global warming.</a:t>
            </a:r>
          </a:p>
          <a:p>
            <a:r>
              <a:rPr lang="en-AU" dirty="0"/>
              <a:t>[H2O is also, but it is a “feedback” </a:t>
            </a:r>
            <a:r>
              <a:rPr lang="en-AU" dirty="0" err="1"/>
              <a:t>ghg</a:t>
            </a:r>
            <a:r>
              <a:rPr lang="en-AU" dirty="0"/>
              <a:t>, CO2 and CH4 are “forcing” </a:t>
            </a:r>
            <a:r>
              <a:rPr lang="en-AU" dirty="0" err="1"/>
              <a:t>ghg’s</a:t>
            </a:r>
            <a:r>
              <a:rPr lang="en-AU" dirty="0"/>
              <a:t>  If it weren’t for CO2 the atmosphere would freeze out all H2O and earth would freeze up.]</a:t>
            </a:r>
          </a:p>
        </p:txBody>
      </p:sp>
      <p:sp>
        <p:nvSpPr>
          <p:cNvPr id="4" name="Slide Number Placeholder 3"/>
          <p:cNvSpPr>
            <a:spLocks noGrp="1"/>
          </p:cNvSpPr>
          <p:nvPr>
            <p:ph type="sldNum" sz="quarter" idx="5"/>
          </p:nvPr>
        </p:nvSpPr>
        <p:spPr/>
        <p:txBody>
          <a:bodyPr/>
          <a:lstStyle/>
          <a:p>
            <a:fld id="{312D69E6-F7E1-434F-AB02-B829E32190C6}" type="slidenum">
              <a:rPr lang="en-AU" smtClean="0"/>
              <a:pPr/>
              <a:t>38</a:t>
            </a:fld>
            <a:endParaRPr lang="en-AU"/>
          </a:p>
        </p:txBody>
      </p:sp>
    </p:spTree>
    <p:extLst>
      <p:ext uri="{BB962C8B-B14F-4D97-AF65-F5344CB8AC3E}">
        <p14:creationId xmlns:p14="http://schemas.microsoft.com/office/powerpoint/2010/main" val="2215865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dirty="0"/>
              <a:t>Which of course drives </a:t>
            </a:r>
            <a:r>
              <a:rPr lang="en-AU" b="1"/>
              <a:t>global warming</a:t>
            </a:r>
          </a:p>
          <a:p>
            <a:r>
              <a:rPr lang="en-AU" b="1"/>
              <a:t> </a:t>
            </a:r>
            <a:r>
              <a:rPr lang="en-AU" b="1" dirty="0"/>
              <a:t>which melts the permafrost which…</a:t>
            </a:r>
          </a:p>
          <a:p>
            <a:r>
              <a:rPr lang="en-AU" b="1" dirty="0"/>
              <a:t>Slow-freezing Alaska soil driving surge in carbon dioxide emissions </a:t>
            </a:r>
            <a:r>
              <a:rPr lang="en-AU" dirty="0"/>
              <a:t>It is estimated that Arctic permafrost </a:t>
            </a:r>
            <a:r>
              <a:rPr lang="en-AU" dirty="0">
                <a:hlinkClick r:id="rId3"/>
              </a:rPr>
              <a:t>contains roughly twice as much carbon</a:t>
            </a:r>
            <a:r>
              <a:rPr lang="en-AU" dirty="0"/>
              <a:t> as the Earth’s entire atmosphere! And CH4 is about </a:t>
            </a:r>
            <a:r>
              <a:rPr lang="en-AU" b="1" dirty="0"/>
              <a:t>80 times</a:t>
            </a:r>
            <a:r>
              <a:rPr lang="en-AU" dirty="0"/>
              <a:t> stronger than CO2 as a greenhouse gas.</a:t>
            </a:r>
            <a:endParaRPr lang="en-AU" b="1" dirty="0"/>
          </a:p>
          <a:p>
            <a:r>
              <a:rPr lang="en-AU" dirty="0"/>
              <a:t>Northern tundra’s autumn carbon dioxide emissions increased 70% between 1975 and 2015, researchers find, blaming warming temperatures  </a:t>
            </a:r>
          </a:p>
          <a:p>
            <a:r>
              <a:rPr lang="en-AU" dirty="0"/>
              <a:t>Guardian, Tue 9 May 2017</a:t>
            </a:r>
          </a:p>
          <a:p>
            <a:r>
              <a:rPr lang="en-AU" dirty="0"/>
              <a:t>The soils of Alaska’s tundra are taking longer to freeze over than in past decades. Photograph: Andrew Burton/Getty Images </a:t>
            </a:r>
          </a:p>
          <a:p>
            <a:r>
              <a:rPr lang="en-AU" dirty="0"/>
              <a:t>Alaska’s soils are taking far longer to freeze over as winter approaches than in previous decades, resulting in a surge in carbon dioxide emissions that could portend a much faster rate of </a:t>
            </a:r>
            <a:r>
              <a:rPr lang="en-AU" dirty="0">
                <a:hlinkClick r:id="rId4"/>
              </a:rPr>
              <a:t>global warming</a:t>
            </a:r>
            <a:r>
              <a:rPr lang="en-AU" dirty="0"/>
              <a:t> than scientists had previously estimated, according to new research.</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In the Arctic summer, the upper level of soil, which sits above a vast sheet of permafrost that covers much of Alaska, thaws out and decomposing organic matter starts to produce CO2. From October, colder temperatures help freeze the soil again, locking up the CO2.</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It is estimated that Arctic permafrost </a:t>
            </a:r>
            <a:r>
              <a:rPr lang="en-AU" dirty="0">
                <a:hlinkClick r:id="rId3"/>
              </a:rPr>
              <a:t>contains roughly twice as much carbon</a:t>
            </a:r>
            <a:r>
              <a:rPr lang="en-AU" dirty="0"/>
              <a:t> as the Earth’s entire atmosphere. This means its disappearance would probably contribute to a severe change in the climate that would be dangerous to many species, including humans.</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4307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434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5CF9D693-27E3-4565-B7E4-8CEE81DEC79E}" type="slidenum">
              <a:rPr lang="en-AU" smtClean="0">
                <a:solidFill>
                  <a:srgbClr val="000000"/>
                </a:solidFill>
                <a:latin typeface="Arial" charset="0"/>
              </a:rPr>
              <a:pPr/>
              <a:t>42</a:t>
            </a:fld>
            <a:endParaRPr lang="en-AU">
              <a:solidFill>
                <a:srgbClr val="000000"/>
              </a:solidFill>
              <a:latin typeface="Arial"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So what is actually happening now? Clearly there IS a connection between CO2 and temperature… as we expect. 2021 was the </a:t>
            </a:r>
            <a:r>
              <a:rPr lang="en-AU" b="1" dirty="0">
                <a:latin typeface="Arial" charset="0"/>
              </a:rPr>
              <a:t>hottest ever La </a:t>
            </a:r>
            <a:r>
              <a:rPr lang="en-AU" b="1" dirty="0">
                <a:latin typeface="Arial" panose="020B0604020202020204" pitchFamily="34" charset="0"/>
                <a:cs typeface="Arial" panose="020B0604020202020204" pitchFamily="34" charset="0"/>
              </a:rPr>
              <a:t>Ni</a:t>
            </a:r>
            <a:r>
              <a:rPr lang="es-ES" b="1" i="0" dirty="0">
                <a:solidFill>
                  <a:srgbClr val="951B80"/>
                </a:solidFill>
                <a:latin typeface="Arial" panose="020B0604020202020204" pitchFamily="34" charset="0"/>
                <a:cs typeface="Arial" panose="020B0604020202020204" pitchFamily="34" charset="0"/>
              </a:rPr>
              <a:t>ñ</a:t>
            </a:r>
            <a:r>
              <a:rPr lang="en-AU" b="1" dirty="0">
                <a:latin typeface="Arial" panose="020B0604020202020204" pitchFamily="34" charset="0"/>
                <a:cs typeface="Arial" panose="020B0604020202020204" pitchFamily="34" charset="0"/>
              </a:rPr>
              <a:t>a</a:t>
            </a:r>
            <a:r>
              <a:rPr lang="en-AU" b="1" dirty="0">
                <a:latin typeface="Arial" charset="0"/>
              </a:rPr>
              <a:t> year. </a:t>
            </a:r>
            <a:r>
              <a:rPr lang="en-AU" dirty="0">
                <a:latin typeface="Arial" charset="0"/>
              </a:rPr>
              <a:t>Temperatures (red, orange) have gone up pretty much in line with the CO2 (blue – from ice cores and more recently direct measurement) </a:t>
            </a:r>
            <a:r>
              <a:rPr lang="en-AU" b="1" dirty="0">
                <a:latin typeface="Arial" charset="0"/>
              </a:rPr>
              <a:t>as expected. </a:t>
            </a:r>
          </a:p>
          <a:p>
            <a:pPr marL="0" marR="0" indent="0" algn="l" defTabSz="914400" rtl="0" eaLnBrk="1" fontAlgn="auto" latinLnBrk="0" hangingPunct="1">
              <a:lnSpc>
                <a:spcPct val="100000"/>
              </a:lnSpc>
              <a:spcBef>
                <a:spcPts val="0"/>
              </a:spcBef>
              <a:spcAft>
                <a:spcPts val="0"/>
              </a:spcAft>
              <a:buClrTx/>
              <a:buSzTx/>
              <a:buFontTx/>
              <a:buNone/>
              <a:tabLst/>
              <a:defRPr/>
            </a:pPr>
            <a:r>
              <a:rPr lang="en-AU" b="1" dirty="0">
                <a:latin typeface="Arial" charset="0"/>
              </a:rPr>
              <a:t>It’s not nice to consider what the next El </a:t>
            </a:r>
            <a:r>
              <a:rPr lang="en-AU" b="1" dirty="0">
                <a:latin typeface="Arial" panose="020B0604020202020204" pitchFamily="34" charset="0"/>
                <a:cs typeface="Arial" panose="020B0604020202020204" pitchFamily="34" charset="0"/>
              </a:rPr>
              <a:t>Ni</a:t>
            </a:r>
            <a:r>
              <a:rPr lang="es-ES" b="1" i="0" dirty="0">
                <a:solidFill>
                  <a:srgbClr val="951B80"/>
                </a:solidFill>
                <a:latin typeface="Arial" panose="020B0604020202020204" pitchFamily="34" charset="0"/>
                <a:cs typeface="Arial" panose="020B0604020202020204" pitchFamily="34" charset="0"/>
              </a:rPr>
              <a:t>ñ</a:t>
            </a:r>
            <a:r>
              <a:rPr lang="en-AU" b="1" i="0" dirty="0">
                <a:solidFill>
                  <a:srgbClr val="951B80"/>
                </a:solidFill>
                <a:latin typeface="Arial" panose="020B0604020202020204" pitchFamily="34" charset="0"/>
                <a:cs typeface="Arial" panose="020B0604020202020204" pitchFamily="34" charset="0"/>
              </a:rPr>
              <a:t>o might be like!</a:t>
            </a:r>
            <a:endParaRPr lang="en-AU" dirty="0">
              <a:latin typeface="Arial" charset="0"/>
            </a:endParaRPr>
          </a:p>
        </p:txBody>
      </p:sp>
    </p:spTree>
    <p:extLst>
      <p:ext uri="{BB962C8B-B14F-4D97-AF65-F5344CB8AC3E}">
        <p14:creationId xmlns:p14="http://schemas.microsoft.com/office/powerpoint/2010/main" val="1463722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Chance for questions after each main section – unless you have some urgent and relevant question</a:t>
            </a:r>
          </a:p>
        </p:txBody>
      </p:sp>
      <p:sp>
        <p:nvSpPr>
          <p:cNvPr id="4" name="Slide Number Placeholder 3"/>
          <p:cNvSpPr>
            <a:spLocks noGrp="1"/>
          </p:cNvSpPr>
          <p:nvPr>
            <p:ph type="sldNum" sz="quarter" idx="10"/>
          </p:nvPr>
        </p:nvSpPr>
        <p:spPr/>
        <p:txBody>
          <a:bodyPr/>
          <a:lstStyle/>
          <a:p>
            <a:fld id="{312D69E6-F7E1-434F-AB02-B829E32190C6}" type="slidenum">
              <a:rPr lang="en-AU" smtClean="0"/>
              <a:pPr/>
              <a:t>6</a:t>
            </a:fld>
            <a:endParaRPr lang="en-A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400" b="1" dirty="0"/>
              <a:t>There is no real doubt that the extra CO2 we are putting in the atmosphere is causing the warming we are seeing</a:t>
            </a:r>
            <a:r>
              <a:rPr lang="en-AU" dirty="0"/>
              <a:t>. We are also adding CH4 and more – but it is the CO2 that is the prime cause of warming. To suggest otherwise goes against all the science we know about the greenhouse effect. The rapid increase in temperatures does not correlate with any other known natural phenomena.</a:t>
            </a:r>
          </a:p>
          <a:p>
            <a:r>
              <a:rPr lang="en-AU" dirty="0"/>
              <a:t>But what will happen and does it matter?</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43</a:t>
            </a:fld>
            <a:endParaRPr lang="en-AU">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Remember that the greenhouse effect is +33</a:t>
            </a:r>
            <a:r>
              <a:rPr lang="en-AU" sz="1200" b="0" baseline="30000" dirty="0">
                <a:solidFill>
                  <a:srgbClr val="FFC000"/>
                </a:solidFill>
                <a:effectLst>
                  <a:outerShdw blurRad="76200" dist="63500" dir="2700000" algn="tl">
                    <a:srgbClr val="000000">
                      <a:alpha val="62000"/>
                    </a:srgbClr>
                  </a:outerShdw>
                </a:effectLst>
              </a:rPr>
              <a:t>o</a:t>
            </a:r>
            <a:r>
              <a:rPr lang="en-AU" sz="1200" b="0" dirty="0">
                <a:solidFill>
                  <a:srgbClr val="FFC000"/>
                </a:solidFill>
                <a:effectLst>
                  <a:outerShdw blurRad="76200" dist="63500" dir="2700000" algn="tl">
                    <a:srgbClr val="000000">
                      <a:alpha val="62000"/>
                    </a:srgbClr>
                  </a:outerShdw>
                </a:effectLst>
              </a:rPr>
              <a:t>C, but we have increased CO2 by 50% - how much will the temperature increase?</a:t>
            </a:r>
          </a:p>
        </p:txBody>
      </p:sp>
      <p:sp>
        <p:nvSpPr>
          <p:cNvPr id="4" name="Slide Number Placeholder 3"/>
          <p:cNvSpPr>
            <a:spLocks noGrp="1"/>
          </p:cNvSpPr>
          <p:nvPr>
            <p:ph type="sldNum" sz="quarter" idx="5"/>
          </p:nvPr>
        </p:nvSpPr>
        <p:spPr/>
        <p:txBody>
          <a:bodyPr/>
          <a:lstStyle/>
          <a:p>
            <a:fld id="{312D69E6-F7E1-434F-AB02-B829E32190C6}" type="slidenum">
              <a:rPr lang="en-AU" smtClean="0"/>
              <a:pPr/>
              <a:t>44</a:t>
            </a:fld>
            <a:endParaRPr lang="en-AU"/>
          </a:p>
        </p:txBody>
      </p:sp>
    </p:spTree>
    <p:extLst>
      <p:ext uri="{BB962C8B-B14F-4D97-AF65-F5344CB8AC3E}">
        <p14:creationId xmlns:p14="http://schemas.microsoft.com/office/powerpoint/2010/main" val="3919143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E557A-10BB-4AA7-B922-C0E4C45CAA1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AU" dirty="0">
                <a:latin typeface="Arial" charset="0"/>
              </a:rPr>
              <a:t>Not going to explain all this, but briefly it is a matter of applying well known physics to the way the atmosphere behaves. It is similar to the way meteorologists predict the weather – but on a longer time scale.</a:t>
            </a:r>
          </a:p>
          <a:p>
            <a:pPr eaLnBrk="1" hangingPunct="1"/>
            <a:r>
              <a:rPr lang="en-AU" dirty="0">
                <a:latin typeface="Arial" charset="0"/>
              </a:rPr>
              <a:t>Divide atmosphere up into cells. If one cell is warmer than the one next door heat will flow to the cooler one. Likewise with pressure.  This is basically how weather forecasters do their work.</a:t>
            </a:r>
          </a:p>
          <a:p>
            <a:pPr eaLnBrk="1" hangingPunct="1"/>
            <a:r>
              <a:rPr lang="en-AU" dirty="0">
                <a:latin typeface="Arial" charset="0"/>
              </a:rPr>
              <a:t>BoM </a:t>
            </a:r>
            <a:r>
              <a:rPr lang="en-AU" dirty="0" err="1">
                <a:latin typeface="Arial" charset="0"/>
              </a:rPr>
              <a:t>diags</a:t>
            </a:r>
            <a:endParaRPr lang="en-AU" dirty="0">
              <a:latin typeface="Arial" charset="0"/>
            </a:endParaRPr>
          </a:p>
          <a:p>
            <a:pPr eaLnBrk="1" hangingPunct="1"/>
            <a:r>
              <a:rPr lang="en-AU" dirty="0">
                <a:latin typeface="Arial" charset="0"/>
              </a:rPr>
              <a:t>See also https://www.carbonbrief.org/qa-how-do-climate-models-work</a:t>
            </a:r>
          </a:p>
        </p:txBody>
      </p:sp>
    </p:spTree>
    <p:extLst>
      <p:ext uri="{BB962C8B-B14F-4D97-AF65-F5344CB8AC3E}">
        <p14:creationId xmlns:p14="http://schemas.microsoft.com/office/powerpoint/2010/main" val="1518703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484B8-C2BF-4E17-B0EE-8A2661CA9D1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AU" dirty="0">
                <a:latin typeface="Arial" charset="0"/>
              </a:rPr>
              <a:t>Takes into account huge amount of data from all sorts of factors that affect the climate.</a:t>
            </a:r>
          </a:p>
          <a:p>
            <a:pPr eaLnBrk="1" hangingPunct="1"/>
            <a:r>
              <a:rPr lang="en-AU" dirty="0">
                <a:latin typeface="Arial" charset="0"/>
              </a:rPr>
              <a:t>From IPCC FAQ Based on excellent article about climate modelling in Physics World Feb 07 www.physicsweb.org</a:t>
            </a:r>
          </a:p>
        </p:txBody>
      </p:sp>
    </p:spTree>
    <p:extLst>
      <p:ext uri="{BB962C8B-B14F-4D97-AF65-F5344CB8AC3E}">
        <p14:creationId xmlns:p14="http://schemas.microsoft.com/office/powerpoint/2010/main" val="2145134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484B8-C2BF-4E17-B0EE-8A2661CA9D1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AU" dirty="0">
                <a:latin typeface="Arial" charset="0"/>
              </a:rPr>
              <a:t>We have huge amounts of data about the energy flows into and out of the Earth – and in fact we know that there is more heat in than out at present!</a:t>
            </a:r>
          </a:p>
          <a:p>
            <a:pPr eaLnBrk="1" hangingPunct="1"/>
            <a:r>
              <a:rPr lang="en-AU" dirty="0">
                <a:latin typeface="Arial" charset="0"/>
              </a:rPr>
              <a:t>NB 1 less out than in!</a:t>
            </a:r>
          </a:p>
        </p:txBody>
      </p:sp>
    </p:spTree>
    <p:extLst>
      <p:ext uri="{BB962C8B-B14F-4D97-AF65-F5344CB8AC3E}">
        <p14:creationId xmlns:p14="http://schemas.microsoft.com/office/powerpoint/2010/main" val="3595110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E557A-10BB-4AA7-B922-C0E4C45CAA1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AU" dirty="0">
                <a:latin typeface="Arial" charset="0"/>
              </a:rPr>
              <a:t>It’s complicated stuff, but it’s basic physics and it works!</a:t>
            </a:r>
          </a:p>
        </p:txBody>
      </p:sp>
    </p:spTree>
    <p:extLst>
      <p:ext uri="{BB962C8B-B14F-4D97-AF65-F5344CB8AC3E}">
        <p14:creationId xmlns:p14="http://schemas.microsoft.com/office/powerpoint/2010/main" val="1651008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Without the extra CO2 we would be cooling slowly.</a:t>
            </a:r>
          </a:p>
          <a:p>
            <a:r>
              <a:rPr lang="en-AU" dirty="0"/>
              <a:t>Note – hindcast from 1860 - 2010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6911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But with it we get pretty good agreement with what’s actually happening. The models are pretty good!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 hindcast from 1860 – 2010   Years 2010 – 2015 got deniers excited, but see next slide!</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6111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From 1980.  GISTEMP extended to 2020   Hiatus there but clearly we have caught up!  And it was never below the range of variation in models.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599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Remember that the greenhouse effect is +33</a:t>
            </a:r>
            <a:r>
              <a:rPr lang="en-AU" sz="1200" b="0" baseline="30000" dirty="0">
                <a:solidFill>
                  <a:srgbClr val="FFC000"/>
                </a:solidFill>
                <a:effectLst>
                  <a:outerShdw blurRad="76200" dist="63500" dir="2700000" algn="tl">
                    <a:srgbClr val="000000">
                      <a:alpha val="62000"/>
                    </a:srgbClr>
                  </a:outerShdw>
                </a:effectLst>
              </a:rPr>
              <a:t>o</a:t>
            </a:r>
            <a:r>
              <a:rPr lang="en-AU" sz="1200" b="0" dirty="0">
                <a:solidFill>
                  <a:srgbClr val="FFC000"/>
                </a:solidFill>
                <a:effectLst>
                  <a:outerShdw blurRad="76200" dist="63500" dir="2700000" algn="tl">
                    <a:srgbClr val="000000">
                      <a:alpha val="62000"/>
                    </a:srgbClr>
                  </a:outerShdw>
                </a:effectLst>
              </a:rPr>
              <a:t>C, but we have increased CO2 by 50% - how much will the temperature increase?</a:t>
            </a:r>
          </a:p>
        </p:txBody>
      </p:sp>
      <p:sp>
        <p:nvSpPr>
          <p:cNvPr id="4" name="Slide Number Placeholder 3"/>
          <p:cNvSpPr>
            <a:spLocks noGrp="1"/>
          </p:cNvSpPr>
          <p:nvPr>
            <p:ph type="sldNum" sz="quarter" idx="5"/>
          </p:nvPr>
        </p:nvSpPr>
        <p:spPr/>
        <p:txBody>
          <a:bodyPr/>
          <a:lstStyle/>
          <a:p>
            <a:fld id="{312D69E6-F7E1-434F-AB02-B829E32190C6}" type="slidenum">
              <a:rPr lang="en-AU" smtClean="0"/>
              <a:pPr/>
              <a:t>52</a:t>
            </a:fld>
            <a:endParaRPr lang="en-AU"/>
          </a:p>
        </p:txBody>
      </p:sp>
    </p:spTree>
    <p:extLst>
      <p:ext uri="{BB962C8B-B14F-4D97-AF65-F5344CB8AC3E}">
        <p14:creationId xmlns:p14="http://schemas.microsoft.com/office/powerpoint/2010/main" val="62209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It is hard for us to picture just how much Earth’s climate can change. We think in terms of winter v’s summer, polar regions v’s tropics or simply, yesterday was cool today is warm: and think “what could a few degrees difference make?” What is hard for us to conceptualise is how much difference that CAN make! Actually, it wipes out ecosystems. It melts or freezes vast ice plains and glaciers. It greatly increases the number of ‘unliveable days’ in hot parts of the world. It upturns weather patterns.</a:t>
            </a:r>
          </a:p>
          <a:p>
            <a:r>
              <a:rPr lang="en-AU" dirty="0"/>
              <a:t>The big picture – It changes a LOT over long time periods. Hothouse and Snowball were VERY different to now! Last full hothouse was 50 million years ago, “minor hothouse” 3 million years ago, but last full ice age only 20,000 years ago. See next two slides</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7</a:t>
            </a:fld>
            <a:endParaRPr lang="en-AU">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976BD-1202-4841-A399-AC6F658F56C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defTabSz="844083" eaLnBrk="1" hangingPunct="1">
              <a:defRPr/>
            </a:pPr>
            <a:r>
              <a:rPr lang="en-US" b="1" dirty="0"/>
              <a:t>Human civilization has developed in the last 10,000 years because the climate was stable! Two periods of interest… </a:t>
            </a:r>
          </a:p>
          <a:p>
            <a:pPr defTabSz="844083" eaLnBrk="1" hangingPunct="1">
              <a:defRPr/>
            </a:pPr>
            <a:r>
              <a:rPr lang="en-US" dirty="0"/>
              <a:t>LIG Last</a:t>
            </a:r>
            <a:r>
              <a:rPr lang="en-US" baseline="0" dirty="0"/>
              <a:t> </a:t>
            </a:r>
            <a:r>
              <a:rPr lang="en-US" baseline="0" dirty="0" err="1"/>
              <a:t>InterGlacial</a:t>
            </a:r>
            <a:r>
              <a:rPr lang="en-US" dirty="0"/>
              <a:t> 150,000 – 100,000 yr ago.</a:t>
            </a:r>
            <a:r>
              <a:rPr lang="en-US" baseline="0" dirty="0"/>
              <a:t> CO2 similar to pre-industrial (280 </a:t>
            </a:r>
            <a:r>
              <a:rPr lang="en-US" baseline="0" dirty="0" err="1"/>
              <a:t>ppm</a:t>
            </a:r>
            <a:r>
              <a:rPr lang="en-US" baseline="0" dirty="0"/>
              <a:t>) temperatures only about 1 deg higher (</a:t>
            </a:r>
            <a:r>
              <a:rPr lang="en-US" baseline="0" dirty="0" err="1"/>
              <a:t>ie</a:t>
            </a:r>
            <a:r>
              <a:rPr lang="en-US" baseline="0" dirty="0"/>
              <a:t> about same as now!) but sea levels around 6 – 9 m higher than now.</a:t>
            </a:r>
            <a:endParaRPr lang="en-US" dirty="0"/>
          </a:p>
          <a:p>
            <a:pPr defTabSz="844083" eaLnBrk="1" hangingPunct="1">
              <a:defRPr/>
            </a:pPr>
            <a:r>
              <a:rPr lang="en-US" dirty="0"/>
              <a:t>Pliocene, 2-3 million</a:t>
            </a:r>
            <a:r>
              <a:rPr lang="en-US" baseline="0" dirty="0"/>
              <a:t> yr ago</a:t>
            </a:r>
            <a:r>
              <a:rPr lang="en-US" dirty="0"/>
              <a:t> – similar to now CO2, only a couple of degrees warmer,</a:t>
            </a:r>
            <a:r>
              <a:rPr lang="en-US" baseline="0" dirty="0"/>
              <a:t> but sea level about 25 – 40 m higher, little polar ice, …. Etc!! ??</a:t>
            </a:r>
            <a:endParaRPr lang="en-US" dirty="0"/>
          </a:p>
        </p:txBody>
      </p:sp>
    </p:spTree>
    <p:extLst>
      <p:ext uri="{BB962C8B-B14F-4D97-AF65-F5344CB8AC3E}">
        <p14:creationId xmlns:p14="http://schemas.microsoft.com/office/powerpoint/2010/main" val="17589737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9D693-27E3-4565-B7E4-8CEE81DEC79E}"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latin typeface="Arial" charset="0"/>
              </a:rPr>
              <a:t>Now just let’s look back at the more “recent” past – last few hundred thousand years! We </a:t>
            </a:r>
            <a:r>
              <a:rPr lang="en-AU" b="1" baseline="0" dirty="0">
                <a:latin typeface="Arial" charset="0"/>
              </a:rPr>
              <a:t>see a strong relationship between CO2 and temperature</a:t>
            </a:r>
            <a:r>
              <a:rPr lang="en-AU" baseline="0" dirty="0">
                <a:latin typeface="Arial" charset="0"/>
              </a:rPr>
              <a:t>. Why such a big change? (As solar irradiation doesn’t change very much) And is the red line going to follow the blue line up?!</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latin typeface="Arial" charset="0"/>
              </a:rPr>
              <a:t>The reason for these changes is well known, the Milankovitch (</a:t>
            </a:r>
            <a:r>
              <a:rPr lang="en-AU" baseline="0" dirty="0" err="1">
                <a:latin typeface="Arial" charset="0"/>
              </a:rPr>
              <a:t>Milanković</a:t>
            </a:r>
            <a:r>
              <a:rPr lang="en-AU" baseline="0" dirty="0">
                <a:latin typeface="Arial" charset="0"/>
              </a:rPr>
              <a:t>) cycles – changes in Earth’s orbit. But initially the CO2 actually </a:t>
            </a:r>
            <a:r>
              <a:rPr lang="en-AU" b="1" baseline="0" dirty="0">
                <a:latin typeface="Arial" charset="0"/>
              </a:rPr>
              <a:t>follows the temperature – we explain why in the next slide.</a:t>
            </a:r>
            <a:endParaRPr lang="en-AU" dirty="0">
              <a:latin typeface="Arial" charset="0"/>
            </a:endParaRPr>
          </a:p>
        </p:txBody>
      </p:sp>
    </p:spTree>
    <p:extLst>
      <p:ext uri="{BB962C8B-B14F-4D97-AF65-F5344CB8AC3E}">
        <p14:creationId xmlns:p14="http://schemas.microsoft.com/office/powerpoint/2010/main" val="16719052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A “SELF REINFORCING CYCLE” The solar warming because of changes in the orbit starts</a:t>
            </a:r>
            <a:r>
              <a:rPr lang="en-AU" baseline="0" dirty="0"/>
              <a:t> the process, but this means more CO2 goes into the air – which means more warming …. </a:t>
            </a:r>
            <a:r>
              <a:rPr lang="en-AU" baseline="0" dirty="0">
                <a:latin typeface="Arial" charset="0"/>
              </a:rPr>
              <a:t>it is one of those positive feedback effects – warmer water releases CO2 which traps heat and warms the water further releasing more CO2 – giving more warming etc. But it reaches a limit because more moisture means more clouds and therefore more reflected sunlight. (That didn’t happen on Venus – which has a runaway greenhouse effect and temperature of about 450 degrees.)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charset="0"/>
              </a:rPr>
              <a:t>CO2 has gone up from less than 300 ppm to over 400 ppm in the last century - almost entirely as the result of our burning of coal oil</a:t>
            </a:r>
            <a:r>
              <a:rPr lang="en-AU" baseline="0" dirty="0">
                <a:latin typeface="Arial" charset="0"/>
              </a:rPr>
              <a:t> and gas.</a:t>
            </a:r>
          </a:p>
          <a:p>
            <a:endParaRPr lang="en-AU" baseline="0" dirty="0"/>
          </a:p>
          <a:p>
            <a:r>
              <a:rPr lang="en-AU" baseline="0" dirty="0"/>
              <a:t>Note that while H2O goes in and out of the atmosphere every day, once CO2 goes into the atmosphere it stays there for around a century. So while H2O is called a “feedback GHG”, CO2 is a “forcing GHG”</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F9023-8D4F-478C-BBD0-55FC506FCD61}" type="slidenum">
              <a:rPr kumimoji="0" lang="en-AU"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789398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C84976BD-1202-4841-A399-AC6F658F56C2}" type="slidenum">
              <a:rPr lang="en-GB" smtClean="0">
                <a:solidFill>
                  <a:srgbClr val="000000"/>
                </a:solidFill>
              </a:rPr>
              <a:pPr/>
              <a:t>56</a:t>
            </a:fld>
            <a:endParaRPr lang="en-GB">
              <a:solidFill>
                <a:srgbClr val="000000"/>
              </a:solidFill>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defTabSz="844083" eaLnBrk="1" hangingPunct="1">
              <a:defRPr/>
            </a:pPr>
            <a:r>
              <a:rPr lang="en-US" dirty="0"/>
              <a:t>The last interglacial is very interesting because it was the last time Earth was very similar to now. Temperature only a little warmer – in fact pretty similar to what we are now approaching. But the CO2 was much less! And yet…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Abrupt climate changes have occurred in the past. We should not think that it can’t happen again. 3 m this century would be absolutely catastrophic. And that’s just the sea rise – add to that the changes in land fertility and ecosystem collapse. SEE New Scientist: </a:t>
            </a:r>
            <a:r>
              <a:rPr lang="en-US" b="1" dirty="0"/>
              <a:t>Sea level rise: It's worse than we thought * 01 July 2009 by Anil </a:t>
            </a:r>
            <a:r>
              <a:rPr lang="en-US" b="1" dirty="0" err="1"/>
              <a:t>Ananthaswamy</a:t>
            </a:r>
            <a:r>
              <a:rPr lang="en-US" b="1" dirty="0"/>
              <a:t> New Scientist issue 2715. </a:t>
            </a:r>
            <a:endParaRPr lang="en-AU" dirty="0"/>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855C3C4-C597-485F-92D3-59771B095DE1}" type="slidenum">
              <a:rPr lang="en-AU" smtClean="0">
                <a:solidFill>
                  <a:prstClr val="black"/>
                </a:solidFill>
              </a:rPr>
              <a:pPr>
                <a:defRPr/>
              </a:pPr>
              <a:t>57</a:t>
            </a:fld>
            <a:endParaRPr lang="en-AU">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what it was like in the LIG</a:t>
            </a:r>
          </a:p>
        </p:txBody>
      </p:sp>
      <p:sp>
        <p:nvSpPr>
          <p:cNvPr id="4" name="Slide Number Placeholder 3"/>
          <p:cNvSpPr>
            <a:spLocks noGrp="1"/>
          </p:cNvSpPr>
          <p:nvPr>
            <p:ph type="sldNum" sz="quarter" idx="5"/>
          </p:nvPr>
        </p:nvSpPr>
        <p:spPr/>
        <p:txBody>
          <a:bodyPr/>
          <a:lstStyle/>
          <a:p>
            <a:fld id="{0A9763F4-8FA7-4537-85C6-502B3B008A93}" type="slidenum">
              <a:rPr lang="en-AU" smtClean="0"/>
              <a:pPr/>
              <a:t>58</a:t>
            </a:fld>
            <a:endParaRPr lang="en-AU"/>
          </a:p>
        </p:txBody>
      </p:sp>
    </p:spTree>
    <p:extLst>
      <p:ext uri="{BB962C8B-B14F-4D97-AF65-F5344CB8AC3E}">
        <p14:creationId xmlns:p14="http://schemas.microsoft.com/office/powerpoint/2010/main" val="5408798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976BD-1202-4841-A399-AC6F658F56C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defTabSz="844083" eaLnBrk="1" hangingPunct="1">
              <a:defRPr/>
            </a:pPr>
            <a:r>
              <a:rPr lang="en-US" b="0" dirty="0"/>
              <a:t>Just let’s go back to the Pliocene again – 3 million </a:t>
            </a:r>
            <a:r>
              <a:rPr lang="en-US" b="0" dirty="0" err="1"/>
              <a:t>yr</a:t>
            </a:r>
            <a:r>
              <a:rPr lang="en-US" b="0" dirty="0"/>
              <a:t> ago, similar CO2 level (not all that long ago) and only about 3 deg warmer – but VERY different – next slide!</a:t>
            </a:r>
          </a:p>
        </p:txBody>
      </p:sp>
    </p:spTree>
    <p:extLst>
      <p:ext uri="{BB962C8B-B14F-4D97-AF65-F5344CB8AC3E}">
        <p14:creationId xmlns:p14="http://schemas.microsoft.com/office/powerpoint/2010/main" val="36393522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Going further back to the Pliocene, when CO2 levels were similar to now, note much less snow, Florida and much of Europe flooded, much of coastal Australia wiped out. </a:t>
            </a:r>
          </a:p>
          <a:p>
            <a:r>
              <a:rPr lang="en-AU" dirty="0"/>
              <a:t>This isn’t going to happen in our lifetime, but it could within a few generations.</a:t>
            </a:r>
          </a:p>
          <a:p>
            <a:r>
              <a:rPr lang="en-AU" dirty="0"/>
              <a:t>With 40m of sea rise we would be on the shoreline if not under water 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91675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represents a 30 cm rise in 90 years, or 33 cm per century, which doesn’t sound huge, but it is rising at an increasing rate. In the last decade it rose over 5 cm (half a metre in a century). BUT this is mostly thermal expansion and does not represent the increasing contribution of ice melt (next slide)</a:t>
            </a:r>
          </a:p>
        </p:txBody>
      </p:sp>
      <p:sp>
        <p:nvSpPr>
          <p:cNvPr id="4" name="Slide Number Placeholder 3"/>
          <p:cNvSpPr>
            <a:spLocks noGrp="1"/>
          </p:cNvSpPr>
          <p:nvPr>
            <p:ph type="sldNum" sz="quarter" idx="5"/>
          </p:nvPr>
        </p:nvSpPr>
        <p:spPr/>
        <p:txBody>
          <a:bodyPr/>
          <a:lstStyle/>
          <a:p>
            <a:fld id="{312D69E6-F7E1-434F-AB02-B829E32190C6}" type="slidenum">
              <a:rPr lang="en-AU" smtClean="0"/>
              <a:pPr/>
              <a:t>61</a:t>
            </a:fld>
            <a:endParaRPr lang="en-AU"/>
          </a:p>
        </p:txBody>
      </p:sp>
    </p:spTree>
    <p:extLst>
      <p:ext uri="{BB962C8B-B14F-4D97-AF65-F5344CB8AC3E}">
        <p14:creationId xmlns:p14="http://schemas.microsoft.com/office/powerpoint/2010/main" val="839548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red rate is increasing and is mainly only due to thermal expansion.</a:t>
            </a:r>
          </a:p>
          <a:p>
            <a:r>
              <a:rPr lang="en-AU" dirty="0"/>
              <a:t>The IPCC reports underestimated the effect of melting ice because it was poorly understood. But as we have come to understand it better the consequences look more and more worrying.</a:t>
            </a:r>
          </a:p>
          <a:p>
            <a:r>
              <a:rPr lang="en-AU" dirty="0"/>
              <a:t>It accelerates because the more ice that melts the more easily it will slide into the sea. Also, the melt rate depends on temperature </a:t>
            </a:r>
            <a:r>
              <a:rPr lang="en-AU" b="1" dirty="0"/>
              <a:t>differences</a:t>
            </a:r>
            <a:r>
              <a:rPr lang="en-AU" dirty="0"/>
              <a:t> between ice and water, not just actual temperature. Initially that might be only a degree,</a:t>
            </a:r>
            <a:r>
              <a:rPr lang="en-AU" baseline="0" dirty="0"/>
              <a:t> </a:t>
            </a:r>
            <a:r>
              <a:rPr lang="en-AU" baseline="0" dirty="0" err="1"/>
              <a:t>eg</a:t>
            </a:r>
            <a:r>
              <a:rPr lang="en-AU" baseline="0" dirty="0"/>
              <a:t> 0 and 1 degrees, but as water warms to 2 degrees the temperature difference has DOUBLED.</a:t>
            </a:r>
            <a:endParaRPr lang="en-AU" dirty="0"/>
          </a:p>
        </p:txBody>
      </p:sp>
      <p:sp>
        <p:nvSpPr>
          <p:cNvPr id="4" name="Slide Number Placeholder 3"/>
          <p:cNvSpPr>
            <a:spLocks noGrp="1"/>
          </p:cNvSpPr>
          <p:nvPr>
            <p:ph type="sldNum" sz="quarter" idx="10"/>
          </p:nvPr>
        </p:nvSpPr>
        <p:spPr/>
        <p:txBody>
          <a:bodyPr/>
          <a:lstStyle/>
          <a:p>
            <a:pPr>
              <a:defRPr/>
            </a:pPr>
            <a:fld id="{303F9023-8D4F-478C-BBD0-55FC506FCD61}" type="slidenum">
              <a:rPr lang="en-AU" smtClean="0"/>
              <a:pPr>
                <a:defRPr/>
              </a:pPr>
              <a:t>62</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JUST 20,000 years ago. Most of northern hemisphere countries under ice. You could walk to Tasmania or PNG - people did.</a:t>
            </a:r>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8</a:t>
            </a:fld>
            <a:endParaRPr lang="en-AU">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Arial" panose="020B0604020202020204" pitchFamily="34" charset="0"/>
                <a:cs typeface="Arial" panose="020B0604020202020204" pitchFamily="34" charset="0"/>
              </a:rPr>
              <a:t>While ice is surrounded by water at close to 0ºC it doesn’t melt, but a small temperature increase of 1ºC makes a big difference to rate of melting! And +2ºC more than doubles melt rate!</a:t>
            </a:r>
          </a:p>
        </p:txBody>
      </p:sp>
      <p:sp>
        <p:nvSpPr>
          <p:cNvPr id="4" name="Slide Number Placeholder 3"/>
          <p:cNvSpPr>
            <a:spLocks noGrp="1"/>
          </p:cNvSpPr>
          <p:nvPr>
            <p:ph type="sldNum" sz="quarter" idx="5"/>
          </p:nvPr>
        </p:nvSpPr>
        <p:spPr/>
        <p:txBody>
          <a:bodyPr/>
          <a:lstStyle/>
          <a:p>
            <a:fld id="{312D69E6-F7E1-434F-AB02-B829E32190C6}" type="slidenum">
              <a:rPr lang="en-AU" smtClean="0"/>
              <a:pPr/>
              <a:t>63</a:t>
            </a:fld>
            <a:endParaRPr lang="en-AU"/>
          </a:p>
        </p:txBody>
      </p:sp>
    </p:spTree>
    <p:extLst>
      <p:ext uri="{BB962C8B-B14F-4D97-AF65-F5344CB8AC3E}">
        <p14:creationId xmlns:p14="http://schemas.microsoft.com/office/powerpoint/2010/main" val="10857260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not just the melting, it’s the behaviour of the ice sheets as water flows through them and lubricates the base. It’s the angle of the rock the ice is sitting on. It’s how fast warmer currents are reaching the poles… and more.</a:t>
            </a:r>
          </a:p>
          <a:p>
            <a:r>
              <a:rPr lang="en-AU" dirty="0"/>
              <a:t>The trouble is that most of the new work coming out is finding that things are WORSE than we thought, not better!</a:t>
            </a:r>
          </a:p>
        </p:txBody>
      </p:sp>
      <p:sp>
        <p:nvSpPr>
          <p:cNvPr id="4" name="Slide Number Placeholder 3"/>
          <p:cNvSpPr>
            <a:spLocks noGrp="1"/>
          </p:cNvSpPr>
          <p:nvPr>
            <p:ph type="sldNum" sz="quarter" idx="5"/>
          </p:nvPr>
        </p:nvSpPr>
        <p:spPr/>
        <p:txBody>
          <a:bodyPr/>
          <a:lstStyle/>
          <a:p>
            <a:fld id="{312D69E6-F7E1-434F-AB02-B829E32190C6}" type="slidenum">
              <a:rPr lang="en-AU" smtClean="0"/>
              <a:pPr/>
              <a:t>64</a:t>
            </a:fld>
            <a:endParaRPr lang="en-AU"/>
          </a:p>
        </p:txBody>
      </p:sp>
    </p:spTree>
    <p:extLst>
      <p:ext uri="{BB962C8B-B14F-4D97-AF65-F5344CB8AC3E}">
        <p14:creationId xmlns:p14="http://schemas.microsoft.com/office/powerpoint/2010/main" val="31746387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what is happening now?  Our trip to Greenland Sep 2018 </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65</a:t>
            </a:fld>
            <a:endParaRPr lang="en-AU"/>
          </a:p>
        </p:txBody>
      </p:sp>
    </p:spTree>
    <p:extLst>
      <p:ext uri="{BB962C8B-B14F-4D97-AF65-F5344CB8AC3E}">
        <p14:creationId xmlns:p14="http://schemas.microsoft.com/office/powerpoint/2010/main" val="4666884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Greenland Ice Loss Billion Tonnes per Year</a:t>
            </a:r>
          </a:p>
          <a:p>
            <a:r>
              <a:rPr lang="en-AU" dirty="0"/>
              <a:t>1992 – 2001   34 BTY</a:t>
            </a:r>
          </a:p>
          <a:p>
            <a:r>
              <a:rPr lang="en-AU" dirty="0"/>
              <a:t>2012 – 2016   247 BTY  (over seven times as much – per year!)</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66</a:t>
            </a:fld>
            <a:endParaRPr lang="en-AU"/>
          </a:p>
        </p:txBody>
      </p:sp>
    </p:spTree>
    <p:extLst>
      <p:ext uri="{BB962C8B-B14F-4D97-AF65-F5344CB8AC3E}">
        <p14:creationId xmlns:p14="http://schemas.microsoft.com/office/powerpoint/2010/main" val="30553549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Trip about 60 km each way.</a:t>
            </a:r>
          </a:p>
        </p:txBody>
      </p:sp>
      <p:sp>
        <p:nvSpPr>
          <p:cNvPr id="4" name="Slide Number Placeholder 3"/>
          <p:cNvSpPr>
            <a:spLocks noGrp="1"/>
          </p:cNvSpPr>
          <p:nvPr>
            <p:ph type="sldNum" sz="quarter" idx="5"/>
          </p:nvPr>
        </p:nvSpPr>
        <p:spPr/>
        <p:txBody>
          <a:bodyPr/>
          <a:lstStyle/>
          <a:p>
            <a:fld id="{312D69E6-F7E1-434F-AB02-B829E32190C6}" type="slidenum">
              <a:rPr lang="en-AU" smtClean="0"/>
              <a:pPr/>
              <a:t>67</a:t>
            </a:fld>
            <a:endParaRPr lang="en-AU"/>
          </a:p>
        </p:txBody>
      </p:sp>
    </p:spTree>
    <p:extLst>
      <p:ext uri="{BB962C8B-B14F-4D97-AF65-F5344CB8AC3E}">
        <p14:creationId xmlns:p14="http://schemas.microsoft.com/office/powerpoint/2010/main" val="7462474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Beautiful ‘unreal’ scenery on the 60 km trip to see the glacier front.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94549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Face of this glacier is 200 m high and over 1 km wide. Slabs constantly fall off.   (KB photos)</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69</a:t>
            </a:fld>
            <a:endParaRPr lang="en-AU"/>
          </a:p>
        </p:txBody>
      </p:sp>
    </p:spTree>
    <p:extLst>
      <p:ext uri="{BB962C8B-B14F-4D97-AF65-F5344CB8AC3E}">
        <p14:creationId xmlns:p14="http://schemas.microsoft.com/office/powerpoint/2010/main" val="19111772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Face of this glacier is 200 m high and over 1 km wide. Slabs constantly fall off.   (KB photos)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2453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(KB photos) </a:t>
            </a:r>
            <a:r>
              <a:rPr lang="en-AU" sz="1200" b="0" i="0" kern="1200" dirty="0" err="1">
                <a:solidFill>
                  <a:schemeClr val="tx1"/>
                </a:solidFill>
                <a:effectLst/>
                <a:latin typeface="+mn-lt"/>
                <a:ea typeface="+mn-ea"/>
                <a:cs typeface="+mn-cs"/>
              </a:rPr>
              <a:t>Jakobshavn</a:t>
            </a:r>
            <a:r>
              <a:rPr lang="en-AU" sz="1200" b="0" i="0" kern="1200" dirty="0">
                <a:solidFill>
                  <a:schemeClr val="tx1"/>
                </a:solidFill>
                <a:effectLst/>
                <a:latin typeface="+mn-lt"/>
                <a:ea typeface="+mn-ea"/>
                <a:cs typeface="+mn-cs"/>
              </a:rPr>
              <a:t> Glacier Fjord drains 6.5% of the </a:t>
            </a:r>
            <a:r>
              <a:rPr lang="en-AU" sz="1200" b="0" i="0" u="none" strike="noStrike" kern="1200" dirty="0">
                <a:solidFill>
                  <a:schemeClr val="tx1"/>
                </a:solidFill>
                <a:effectLst/>
                <a:latin typeface="+mn-lt"/>
                <a:ea typeface="+mn-ea"/>
                <a:cs typeface="+mn-cs"/>
                <a:hlinkClick r:id="rId3" tooltip="Greenland ice sheet"/>
              </a:rPr>
              <a:t>Greenland ice sheet</a:t>
            </a:r>
            <a:r>
              <a:rPr lang="en-AU" sz="1200" b="0" i="0" u="none" strike="noStrike" kern="1200" baseline="30000" dirty="0">
                <a:solidFill>
                  <a:schemeClr val="tx1"/>
                </a:solidFill>
                <a:effectLst/>
                <a:latin typeface="+mn-lt"/>
                <a:ea typeface="+mn-ea"/>
                <a:cs typeface="+mn-cs"/>
                <a:hlinkClick r:id="rId4"/>
              </a:rPr>
              <a:t>[1]</a:t>
            </a:r>
            <a:r>
              <a:rPr lang="en-AU" sz="1200" b="0" i="0" kern="1200" dirty="0">
                <a:solidFill>
                  <a:schemeClr val="tx1"/>
                </a:solidFill>
                <a:effectLst/>
                <a:latin typeface="+mn-lt"/>
                <a:ea typeface="+mn-ea"/>
                <a:cs typeface="+mn-cs"/>
              </a:rPr>
              <a:t> and produces around 10% of all Greenland </a:t>
            </a:r>
            <a:r>
              <a:rPr lang="en-AU" sz="1200" b="0" i="0" u="none" strike="noStrike" kern="1200" dirty="0">
                <a:solidFill>
                  <a:schemeClr val="tx1"/>
                </a:solidFill>
                <a:effectLst/>
                <a:latin typeface="+mn-lt"/>
                <a:ea typeface="+mn-ea"/>
                <a:cs typeface="+mn-cs"/>
                <a:hlinkClick r:id="rId5" tooltip="Iceberg"/>
              </a:rPr>
              <a:t>icebergs</a:t>
            </a:r>
            <a:r>
              <a:rPr lang="en-AU" sz="1200" b="0" i="0" kern="1200" dirty="0">
                <a:solidFill>
                  <a:schemeClr val="tx1"/>
                </a:solidFill>
                <a:effectLst/>
                <a:latin typeface="+mn-lt"/>
                <a:ea typeface="+mn-ea"/>
                <a:cs typeface="+mn-cs"/>
              </a:rPr>
              <a:t>. Some 35 billion tonnes of icebergs </a:t>
            </a:r>
            <a:r>
              <a:rPr lang="en-AU" sz="1200" b="0" i="0" u="none" strike="noStrike" kern="1200" dirty="0">
                <a:solidFill>
                  <a:schemeClr val="tx1"/>
                </a:solidFill>
                <a:effectLst/>
                <a:latin typeface="+mn-lt"/>
                <a:ea typeface="+mn-ea"/>
                <a:cs typeface="+mn-cs"/>
                <a:hlinkClick r:id="rId6" tooltip="Ice calving"/>
              </a:rPr>
              <a:t>calve off</a:t>
            </a:r>
            <a:r>
              <a:rPr lang="en-AU" sz="1200" b="0" i="0" kern="1200" dirty="0">
                <a:solidFill>
                  <a:schemeClr val="tx1"/>
                </a:solidFill>
                <a:effectLst/>
                <a:latin typeface="+mn-lt"/>
                <a:ea typeface="+mn-ea"/>
                <a:cs typeface="+mn-cs"/>
              </a:rPr>
              <a:t> and pass out of the </a:t>
            </a:r>
            <a:r>
              <a:rPr lang="en-AU" sz="1200" b="0" i="0" u="none" strike="noStrike" kern="1200" dirty="0">
                <a:solidFill>
                  <a:schemeClr val="tx1"/>
                </a:solidFill>
                <a:effectLst/>
                <a:latin typeface="+mn-lt"/>
                <a:ea typeface="+mn-ea"/>
                <a:cs typeface="+mn-cs"/>
                <a:hlinkClick r:id="rId7" tooltip="Fjord"/>
              </a:rPr>
              <a:t>fjord</a:t>
            </a:r>
            <a:r>
              <a:rPr lang="en-AU" sz="1200" b="0" i="0" kern="1200" dirty="0">
                <a:solidFill>
                  <a:schemeClr val="tx1"/>
                </a:solidFill>
                <a:effectLst/>
                <a:latin typeface="+mn-lt"/>
                <a:ea typeface="+mn-ea"/>
                <a:cs typeface="+mn-cs"/>
              </a:rPr>
              <a:t> every year. [</a:t>
            </a:r>
            <a:r>
              <a:rPr lang="en-AU" sz="1200" b="1" i="0" kern="1200" dirty="0">
                <a:solidFill>
                  <a:schemeClr val="tx1"/>
                </a:solidFill>
                <a:effectLst/>
                <a:latin typeface="+mn-lt"/>
                <a:ea typeface="+mn-ea"/>
                <a:cs typeface="+mn-cs"/>
              </a:rPr>
              <a:t>100 million tonnes every day</a:t>
            </a:r>
            <a:r>
              <a:rPr lang="en-AU" sz="1200" b="0" i="0" kern="1200" dirty="0">
                <a:solidFill>
                  <a:schemeClr val="tx1"/>
                </a:solidFill>
                <a:effectLst/>
                <a:latin typeface="+mn-lt"/>
                <a:ea typeface="+mn-ea"/>
                <a:cs typeface="+mn-cs"/>
              </a:rPr>
              <a:t>] Icebergs breaking from the </a:t>
            </a:r>
            <a:r>
              <a:rPr lang="en-AU" sz="1200" b="0" i="0" u="none" strike="noStrike" kern="1200" dirty="0">
                <a:solidFill>
                  <a:schemeClr val="tx1"/>
                </a:solidFill>
                <a:effectLst/>
                <a:latin typeface="+mn-lt"/>
                <a:ea typeface="+mn-ea"/>
                <a:cs typeface="+mn-cs"/>
                <a:hlinkClick r:id="rId8" tooltip="Glacier"/>
              </a:rPr>
              <a:t>glacier</a:t>
            </a:r>
            <a:r>
              <a:rPr lang="en-AU" sz="1200" b="0" i="0" kern="1200" dirty="0">
                <a:solidFill>
                  <a:schemeClr val="tx1"/>
                </a:solidFill>
                <a:effectLst/>
                <a:latin typeface="+mn-lt"/>
                <a:ea typeface="+mn-ea"/>
                <a:cs typeface="+mn-cs"/>
              </a:rPr>
              <a:t> are often so large (up to 1 km in height) that they are too tall to float down the fjord and lie stuck on the bottom of its shallower areas, sometimes for years, until they are broken up by the force of the glacier and icebergs further up the fjord. Studied for over 250 years, the </a:t>
            </a:r>
            <a:r>
              <a:rPr lang="en-AU" sz="1200" b="0" i="0" kern="1200" dirty="0" err="1">
                <a:solidFill>
                  <a:schemeClr val="tx1"/>
                </a:solidFill>
                <a:effectLst/>
                <a:latin typeface="+mn-lt"/>
                <a:ea typeface="+mn-ea"/>
                <a:cs typeface="+mn-cs"/>
              </a:rPr>
              <a:t>Jakobshavn</a:t>
            </a:r>
            <a:r>
              <a:rPr lang="en-AU" sz="1200" b="0" i="0" kern="1200" dirty="0">
                <a:solidFill>
                  <a:schemeClr val="tx1"/>
                </a:solidFill>
                <a:effectLst/>
                <a:latin typeface="+mn-lt"/>
                <a:ea typeface="+mn-ea"/>
                <a:cs typeface="+mn-cs"/>
              </a:rPr>
              <a:t> Glacier has helped develop modern understanding of </a:t>
            </a:r>
            <a:r>
              <a:rPr lang="en-AU" sz="1200" b="0" i="0" u="none" strike="noStrike" kern="1200" dirty="0">
                <a:solidFill>
                  <a:schemeClr val="tx1"/>
                </a:solidFill>
                <a:effectLst/>
                <a:latin typeface="+mn-lt"/>
                <a:ea typeface="+mn-ea"/>
                <a:cs typeface="+mn-cs"/>
                <a:hlinkClick r:id="rId9" tooltip="Climate change"/>
              </a:rPr>
              <a:t>climate change</a:t>
            </a:r>
            <a:r>
              <a:rPr lang="en-AU" sz="1200" b="0" i="0" kern="1200" dirty="0">
                <a:solidFill>
                  <a:schemeClr val="tx1"/>
                </a:solidFill>
                <a:effectLst/>
                <a:latin typeface="+mn-lt"/>
                <a:ea typeface="+mn-ea"/>
                <a:cs typeface="+mn-cs"/>
              </a:rPr>
              <a:t> and icecap </a:t>
            </a:r>
            <a:r>
              <a:rPr lang="en-AU" sz="1200" b="0" i="0" u="none" strike="noStrike" kern="1200" dirty="0">
                <a:solidFill>
                  <a:schemeClr val="tx1"/>
                </a:solidFill>
                <a:effectLst/>
                <a:latin typeface="+mn-lt"/>
                <a:ea typeface="+mn-ea"/>
                <a:cs typeface="+mn-cs"/>
                <a:hlinkClick r:id="rId10" tooltip="Glaciology"/>
              </a:rPr>
              <a:t>glaciology</a:t>
            </a:r>
            <a:r>
              <a:rPr lang="en-AU" sz="1200" b="0" i="0" u="none" strike="noStrike" kern="1200" dirty="0">
                <a:solidFill>
                  <a:schemeClr val="tx1"/>
                </a:solidFill>
                <a:effectLst/>
                <a:latin typeface="+mn-lt"/>
                <a:ea typeface="+mn-ea"/>
                <a:cs typeface="+mn-cs"/>
              </a:rPr>
              <a:t>  [Wikipedia]</a:t>
            </a:r>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69482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took all last century to recede 20 km. It receded more than that in the first ten years of this century. In the last decade it has receded out of this picture.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007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For most of its life Earth has been hotter than now. Eocene was a full hothouse, but it has been warmer than now quite a lot. Most of Melbourne would be well under water. Shoreline around the foothills of the </a:t>
            </a:r>
            <a:r>
              <a:rPr lang="en-AU" dirty="0" err="1"/>
              <a:t>Dandenongs</a:t>
            </a:r>
            <a:r>
              <a:rPr lang="en-AU" dirty="0"/>
              <a:t>. Large inland Australian sea. Large areas of Europe, Middle east, Asia underwater.</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Would</a:t>
            </a:r>
            <a:r>
              <a:rPr lang="en-AU" baseline="0" dirty="0"/>
              <a:t> take centuries or millennia to reach that stage, but do we want to condemn future generations to ever changing sea levels and climate? And we would have BIG problems with SLR of one metre – much less 100 metres.</a:t>
            </a:r>
            <a:endParaRPr lang="en-AU" dirty="0"/>
          </a:p>
        </p:txBody>
      </p:sp>
      <p:sp>
        <p:nvSpPr>
          <p:cNvPr id="4" name="Slide Number Placeholder 3"/>
          <p:cNvSpPr>
            <a:spLocks noGrp="1"/>
          </p:cNvSpPr>
          <p:nvPr>
            <p:ph type="sldNum" sz="quarter" idx="10"/>
          </p:nvPr>
        </p:nvSpPr>
        <p:spPr/>
        <p:txBody>
          <a:bodyPr/>
          <a:lstStyle/>
          <a:p>
            <a:fld id="{312D69E6-F7E1-434F-AB02-B829E32190C6}" type="slidenum">
              <a:rPr lang="en-AU" smtClean="0">
                <a:solidFill>
                  <a:prstClr val="black"/>
                </a:solidFill>
              </a:rPr>
              <a:pPr/>
              <a:t>9</a:t>
            </a:fld>
            <a:endParaRPr lang="en-AU">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Google Earth  It releases 100 million tonnes of ice every day.  And the speed at which it is flowing has gone from about 20 metres/day 2000 to 50 metres/day now.</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495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7 times as much in less than 20 years! During the summer melt season, melt water accumulates in undulations on the surface of the Greenland ice sheet. Eventually, these melt lakes drain through crevasses or moulins (tunnels under the ice sheet surface), delivering water to the bottom of the ice sheet. This melt water lubricates the interface between the ice and the bedrock, causing the ice to flow faster toward the sea during summer. As summer melt increases and more melt water is available, the greater its effect on summer ice sheet flow rates.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Accelerating Ice Sheet   Animations by Susan </a:t>
            </a:r>
            <a:r>
              <a:rPr lang="en-AU" dirty="0" err="1"/>
              <a:t>Twardy</a:t>
            </a:r>
            <a:r>
              <a:rPr lang="en-AU" dirty="0"/>
              <a:t> Released on August 29, 2007      NASA_a10153_H264_30fps.mp4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12680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7 times as much in less than 20 years! During the summer melt season, melt water accumulates in undulations on the surface of the Greenland ice sheet. Eventually, these melt lakes drain through crevasses or moulins (tunnels under the ice sheet surface), delivering water to the bottom of the ice sheet. This melt water lubricates the interface between the ice and the bedrock, causing the ice to flow faster toward the sea during summer. As summer melt increases and more melt water is available, the greater its effect on summer ice sheet flow rates.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Clips from:  Accelerating Ice Sheet   Animations by Susan </a:t>
            </a:r>
            <a:r>
              <a:rPr lang="en-AU" dirty="0" err="1"/>
              <a:t>Twardy</a:t>
            </a:r>
            <a:r>
              <a:rPr lang="en-AU" dirty="0"/>
              <a:t> Released on August 29, 2007      NASA_a10153_H264_30fps.mp4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12680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25 sec of clips including showing NYC for scale – with time lapse movie. Chasing Ice available on </a:t>
            </a:r>
            <a:r>
              <a:rPr lang="en-AU" dirty="0" err="1"/>
              <a:t>Beamafilm</a:t>
            </a:r>
            <a:r>
              <a:rPr lang="en-AU" dirty="0"/>
              <a:t>.</a:t>
            </a:r>
          </a:p>
        </p:txBody>
      </p:sp>
      <p:sp>
        <p:nvSpPr>
          <p:cNvPr id="4" name="Slide Number Placeholder 3"/>
          <p:cNvSpPr>
            <a:spLocks noGrp="1"/>
          </p:cNvSpPr>
          <p:nvPr>
            <p:ph type="sldNum" sz="quarter" idx="5"/>
          </p:nvPr>
        </p:nvSpPr>
        <p:spPr/>
        <p:txBody>
          <a:bodyPr/>
          <a:lstStyle/>
          <a:p>
            <a:fld id="{312D69E6-F7E1-434F-AB02-B829E32190C6}" type="slidenum">
              <a:rPr lang="en-AU" smtClean="0"/>
              <a:pPr/>
              <a:t>77</a:t>
            </a:fld>
            <a:endParaRPr lang="en-AU"/>
          </a:p>
        </p:txBody>
      </p:sp>
    </p:spTree>
    <p:extLst>
      <p:ext uri="{BB962C8B-B14F-4D97-AF65-F5344CB8AC3E}">
        <p14:creationId xmlns:p14="http://schemas.microsoft.com/office/powerpoint/2010/main" val="36924644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it’s not just anecdotal, scientists are studying it: Greenland lost a record amount of ice during an extra warm 2019, with the </a:t>
            </a:r>
            <a:r>
              <a:rPr lang="en-AU" b="1" dirty="0"/>
              <a:t>melt massive enough to cover California in more than four feet </a:t>
            </a:r>
            <a:r>
              <a:rPr lang="en-AU" dirty="0"/>
              <a:t>(1.25 meters) of water, a new study said.  [Ca 423,970 km² Vic is 227,444 km² so </a:t>
            </a:r>
            <a:r>
              <a:rPr lang="en-AU" b="1" dirty="0"/>
              <a:t>Vic to 2.33 m</a:t>
            </a:r>
            <a:r>
              <a:rPr lang="en-AU" dirty="0"/>
              <a:t>]</a:t>
            </a:r>
          </a:p>
          <a:p>
            <a:r>
              <a:rPr lang="en-AU" dirty="0"/>
              <a:t>After two years when summer ice melt had been minimal, last summer shattered all records with 586 billion tons (532 billion metric tons) of ice melting, according to satellite measurements reported in a study Thursday. That's more than 140 trillion gallons (532 trillion </a:t>
            </a:r>
            <a:r>
              <a:rPr lang="en-AU" dirty="0" err="1"/>
              <a:t>liters</a:t>
            </a:r>
            <a:r>
              <a:rPr lang="en-AU" dirty="0"/>
              <a:t>) of water.</a:t>
            </a:r>
          </a:p>
          <a:p>
            <a:r>
              <a:rPr lang="en-AU" dirty="0"/>
              <a:t>That's far more than the yearly average loss of 259 billion tons (235 billion metric tons) since 2003 and easily surpasses the old record of 511 billion tons (464 billion metric tons) in 2012, said a study in Communications Earth &amp; Environment. The study showed that in the 20th century, there were many years when Greenland gained ice.</a:t>
            </a:r>
          </a:p>
          <a:p>
            <a:r>
              <a:rPr lang="en-AU" dirty="0"/>
              <a:t>"Not only is the Greenland ice sheet melting, but it's melting at a faster and faster pace," said study lead author Ingo </a:t>
            </a:r>
            <a:r>
              <a:rPr lang="en-AU" dirty="0" err="1"/>
              <a:t>Sasgen</a:t>
            </a:r>
            <a:r>
              <a:rPr lang="en-AU" dirty="0"/>
              <a:t>, a geoscientist at the Alfred Wegener Institute in Germany.</a:t>
            </a:r>
          </a:p>
          <a:p>
            <a:r>
              <a:rPr lang="en-AU" dirty="0"/>
              <a:t>Last year's Greenland melt added 0.06 inches (1.5 </a:t>
            </a:r>
            <a:r>
              <a:rPr lang="en-AU" dirty="0" err="1"/>
              <a:t>millimeters</a:t>
            </a:r>
            <a:r>
              <a:rPr lang="en-AU" dirty="0"/>
              <a:t>) to global sea level rise. That sounds like a tiny amount but "in our world it's huge, that's astounding," said study co-author Alex Gardner, a NASA ice scientist. Add in more water from melting in other ice sheets and glaciers, along with an ocean that expands as it warms—and that translates into slowly rising sea levels, coastal flooding and other problems, he said.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99263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AU" dirty="0">
                <a:hlinkClick r:id="rId3"/>
              </a:rPr>
              <a:t>Published: 20 August 2020</a:t>
            </a:r>
            <a:endParaRPr lang="en-AU" dirty="0"/>
          </a:p>
          <a:p>
            <a:r>
              <a:rPr lang="en-AU" b="1" dirty="0"/>
              <a:t>Return to rapid ice loss in Greenland and record loss in 2019 detected by the GRACE-FO satellites</a:t>
            </a:r>
          </a:p>
          <a:p>
            <a:pPr>
              <a:buFont typeface="Arial" panose="020B0604020202020204" pitchFamily="34" charset="0"/>
              <a:buChar char="•"/>
            </a:pPr>
            <a:r>
              <a:rPr lang="en-AU" dirty="0">
                <a:hlinkClick r:id="rId4"/>
              </a:rPr>
              <a:t>Ingo </a:t>
            </a:r>
            <a:r>
              <a:rPr lang="en-AU" dirty="0" err="1">
                <a:hlinkClick r:id="rId4"/>
              </a:rPr>
              <a:t>Sasgen</a:t>
            </a:r>
            <a:r>
              <a:rPr lang="en-AU" dirty="0"/>
              <a:t>, et.al </a:t>
            </a:r>
            <a:r>
              <a:rPr lang="en-AU" i="1" dirty="0">
                <a:hlinkClick r:id="rId5"/>
              </a:rPr>
              <a:t>Communications Earth &amp; Environment</a:t>
            </a:r>
            <a:r>
              <a:rPr lang="en-AU" dirty="0"/>
              <a:t> </a:t>
            </a:r>
            <a:r>
              <a:rPr lang="en-AU" b="1" dirty="0"/>
              <a:t>volume 1</a:t>
            </a:r>
            <a:r>
              <a:rPr lang="en-AU" dirty="0"/>
              <a:t>, Article number: 8 (2020)</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79</a:t>
            </a:fld>
            <a:endParaRPr lang="en-AU"/>
          </a:p>
        </p:txBody>
      </p:sp>
    </p:spTree>
    <p:extLst>
      <p:ext uri="{BB962C8B-B14F-4D97-AF65-F5344CB8AC3E}">
        <p14:creationId xmlns:p14="http://schemas.microsoft.com/office/powerpoint/2010/main" val="28776675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“Observed underwater mass loss outpaces predictions”  Science July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20051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Melting arctic sea ice won’t increase sea levels, BUT it warms the Arctic and helps melt the Greenland ice! This is an example of one of the “tipping points”. The more ice that is lost the faster it disappears! Particularly note that now most ice is less than 4 years old – </a:t>
            </a:r>
            <a:r>
              <a:rPr lang="en-AU" dirty="0" err="1"/>
              <a:t>ie</a:t>
            </a:r>
            <a:r>
              <a:rPr lang="en-AU" dirty="0"/>
              <a:t>. It is very vulnerable to short term changes.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82385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is a feedback loop! More ice melts – more dark water absorbs more heat – more ice melts ….</a:t>
            </a:r>
          </a:p>
          <a:p>
            <a:r>
              <a:rPr lang="en-AU" dirty="0"/>
              <a:t>A tipping point – once it starts it may not stop!</a:t>
            </a:r>
          </a:p>
        </p:txBody>
      </p:sp>
      <p:sp>
        <p:nvSpPr>
          <p:cNvPr id="4" name="Slide Number Placeholder 3"/>
          <p:cNvSpPr>
            <a:spLocks noGrp="1"/>
          </p:cNvSpPr>
          <p:nvPr>
            <p:ph type="sldNum" sz="quarter" idx="10"/>
          </p:nvPr>
        </p:nvSpPr>
        <p:spPr/>
        <p:txBody>
          <a:bodyPr/>
          <a:lstStyle/>
          <a:p>
            <a:fld id="{312D69E6-F7E1-434F-AB02-B829E32190C6}" type="slidenum">
              <a:rPr lang="en-AU" smtClean="0"/>
              <a:pPr/>
              <a:t>82</a:t>
            </a:fld>
            <a:endParaRPr lang="en-AU"/>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As if the Greenland story is not bad enough, in the Antarctic the story is similar, but BIGGER - massive ice sheets are collapsing – faster than we thought.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8799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Well we have a pretty good understanding of why it changes so much – it’s all to do with some pretty basic physics. </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10</a:t>
            </a:fld>
            <a:endParaRPr lang="en-AU"/>
          </a:p>
        </p:txBody>
      </p:sp>
    </p:spTree>
    <p:extLst>
      <p:ext uri="{BB962C8B-B14F-4D97-AF65-F5344CB8AC3E}">
        <p14:creationId xmlns:p14="http://schemas.microsoft.com/office/powerpoint/2010/main" val="15133461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Antarctica’s ice is melting at an unexpectedly rapid rate – underwater mass loss is outpacing 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Unlike Greenland, which is mostly above sea level, warmer water is getting in underneath the ice and the “grounding point” is moving backwards – which makes the tongue, the ice shelf, much more vulnerable. When a section breaks off, more ice slides forwards.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1701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Big problem is we don’t know how quickly</a:t>
            </a:r>
            <a:r>
              <a:rPr lang="en-AU" baseline="0" dirty="0"/>
              <a:t> warmer water is getting underneath the land ice (some of which is  below sea level) and speeding up the glaciers.  Note, some ‘sceptics’ have pointed out that sea ice has increased – but that’s because the ice is falling off the land!!</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39158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point of all this is that virtually every new study of ice sheets is coming out with the same conclusion – they are melting far more rapidly than was first thought! And the last one reminds us that the melting won’t stop in 2100! It will go on for centuries, even </a:t>
            </a:r>
            <a:r>
              <a:rPr lang="en-AU" dirty="0" err="1"/>
              <a:t>millenia</a:t>
            </a:r>
            <a:r>
              <a:rPr lang="en-AU" dirty="0"/>
              <a:t>.</a:t>
            </a:r>
          </a:p>
        </p:txBody>
      </p:sp>
      <p:sp>
        <p:nvSpPr>
          <p:cNvPr id="4" name="Slide Number Placeholder 3"/>
          <p:cNvSpPr>
            <a:spLocks noGrp="1"/>
          </p:cNvSpPr>
          <p:nvPr>
            <p:ph type="sldNum" sz="quarter" idx="5"/>
          </p:nvPr>
        </p:nvSpPr>
        <p:spPr/>
        <p:txBody>
          <a:bodyPr/>
          <a:lstStyle/>
          <a:p>
            <a:fld id="{312D69E6-F7E1-434F-AB02-B829E32190C6}" type="slidenum">
              <a:rPr lang="en-AU" smtClean="0"/>
              <a:pPr/>
              <a:t>86</a:t>
            </a:fld>
            <a:endParaRPr lang="en-AU"/>
          </a:p>
        </p:txBody>
      </p:sp>
    </p:spTree>
    <p:extLst>
      <p:ext uri="{BB962C8B-B14F-4D97-AF65-F5344CB8AC3E}">
        <p14:creationId xmlns:p14="http://schemas.microsoft.com/office/powerpoint/2010/main" val="31177239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You don’t get ice back by going back to the same temperature as you lost it!</a:t>
            </a:r>
          </a:p>
          <a:p>
            <a:r>
              <a:rPr lang="en-AU" dirty="0"/>
              <a:t>In particular, the Filchner–Ronne Ice Shelf (FRIS) and the Ross Ice Shelf are sliding into the sea more and more rapidly.  </a:t>
            </a:r>
          </a:p>
          <a:p>
            <a:r>
              <a:rPr lang="en-AU" dirty="0"/>
              <a:t>ABSTRACT: Here we show that the Antarctic Ice Sheet exhibits a multitude of temperature thresholds beyond which ice loss is irreversible. …. at global warming levels around 2 degrees Celsius above pre-industrial levels, West Antarctica is committed to long-term partial collapse owing to the marine ice-sheet instability. Between 6 and 9 degrees of warming above pre-industrial levels, the loss of more than 70 per cent of the present-day ice volume is triggered, mainly caused by the surface elevation feedback. At more than 10 degrees of warming above pre-industrial levels, Antarctica is committed to become virtually ice-free. The ice sheet’s temperature sensitivity is 1.3 metres of sea-level equivalent per degree of warming up to 2 degrees above pre-industrial levels, almost doubling to 2.4 metres per degree of warming between 2 and 6 degrees and increasing to about 10 metres per degree of warming between 6 and 9 degrees. Each of these thresholds gives rise to hysteresis behaviour: that is, the currently observed ice-sheet configuration is not regained even if temperatures are reversed to present-day levels. In particular, the West Antarctic Ice Sheet does not regrow to its modern extent until temperatures are at least one degree Celsius lower than pre-industrial levels. Our results show that if the Paris Agreement is not met, Antarctica’s long-term sea-level contribution will dramatically increase and exceed that of all other 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1936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Some scientists are saying it could be 2 or even 5 metres by end of century!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5943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9D693-27E3-4565-B7E4-8CEE81DEC79E}"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AU" dirty="0">
                <a:latin typeface="Arial" charset="0"/>
              </a:rPr>
              <a:t>Huge low lying croplands of Asia would be inundated leading to mass starvation – and thus huge unrest and terrorism!</a:t>
            </a:r>
          </a:p>
        </p:txBody>
      </p:sp>
    </p:spTree>
    <p:extLst>
      <p:ext uri="{BB962C8B-B14F-4D97-AF65-F5344CB8AC3E}">
        <p14:creationId xmlns:p14="http://schemas.microsoft.com/office/powerpoint/2010/main" val="39633543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Note that the curve flattens out – a greater spread of temperatures, still</a:t>
            </a:r>
            <a:r>
              <a:rPr lang="en-AU" baseline="0" dirty="0"/>
              <a:t> with cold days, but the hot extremes are more than just 1 degree hotter.</a:t>
            </a:r>
          </a:p>
          <a:p>
            <a:r>
              <a:rPr lang="en-AU" baseline="0" dirty="0"/>
              <a:t>This means that already hot part of the Earth become almost impossible to work in.</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0" i="0" u="none" strike="noStrike" kern="1200" baseline="0" dirty="0">
                <a:solidFill>
                  <a:schemeClr val="tx1"/>
                </a:solidFill>
                <a:latin typeface="+mn-lt"/>
                <a:ea typeface="+mn-ea"/>
                <a:cs typeface="+mn-cs"/>
              </a:rPr>
              <a:t>PNAS | November 5, 2013 | vol. 110 | no. 45 www.pnas.org/cgi/doi/10.1073/pnas.1302584110</a:t>
            </a:r>
          </a:p>
          <a:p>
            <a:r>
              <a:rPr lang="en-AU" sz="1200" b="0" i="0" u="none" strike="noStrike" kern="1200" baseline="0" dirty="0">
                <a:solidFill>
                  <a:schemeClr val="tx1"/>
                </a:solidFill>
                <a:latin typeface="+mn-lt"/>
                <a:ea typeface="+mn-ea"/>
                <a:cs typeface="+mn-cs"/>
              </a:rPr>
              <a:t>Whether the dry-season length will increase is a central question in determining the fate of the rainforests over Amazonia and the future global atmospheric CO2 concentration. We show observationally that the dry-season length over southern Amazonia has increased significantly since 1979. We do not know what has caused this change, although it resembles the effects</a:t>
            </a:r>
          </a:p>
          <a:p>
            <a:r>
              <a:rPr lang="en-AU" sz="1200" b="0" i="0" u="none" strike="noStrike" kern="1200" baseline="0" dirty="0">
                <a:solidFill>
                  <a:schemeClr val="tx1"/>
                </a:solidFill>
                <a:latin typeface="+mn-lt"/>
                <a:ea typeface="+mn-ea"/>
                <a:cs typeface="+mn-cs"/>
              </a:rPr>
              <a:t>of anthropogenic climate change. The global climate models that were presented in the Intergovernmental Panel on Climate Change’s fifth assessment report seem to substantially underestimate the variability of the dry-season length. Such a bias implies that the future change of the dry-season length, and hence the risk of rainforest die-back, may be underestimated</a:t>
            </a:r>
          </a:p>
          <a:p>
            <a:r>
              <a:rPr lang="en-AU" sz="1200" b="0" i="0" u="none" strike="noStrike" kern="1200" baseline="0" dirty="0">
                <a:solidFill>
                  <a:schemeClr val="tx1"/>
                </a:solidFill>
                <a:latin typeface="+mn-lt"/>
                <a:ea typeface="+mn-ea"/>
                <a:cs typeface="+mn-cs"/>
              </a:rPr>
              <a:t>by the projections of these models.</a:t>
            </a:r>
            <a:endParaRPr lang="en-AU"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55256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AU" dirty="0"/>
              <a:t>Note that the “global” increase in temperatures includes oceans. Land temperature increases are typically higher than the global average.  And last year (2021) was the hottest ever La Nina year.</a:t>
            </a:r>
          </a:p>
          <a:p>
            <a:r>
              <a:rPr lang="en-AU" dirty="0"/>
              <a:t>From BoM Annual climate statement 2019 - 9 January 2020:         </a:t>
            </a:r>
            <a:r>
              <a:rPr lang="en-AU" b="1" dirty="0"/>
              <a:t>Australia’s climate in 2019</a:t>
            </a:r>
          </a:p>
          <a:p>
            <a:r>
              <a:rPr lang="en-AU" dirty="0"/>
              <a:t>Australia's warmest year on record, with the annual national mean temperature 1.52 °C above average</a:t>
            </a:r>
          </a:p>
          <a:p>
            <a:r>
              <a:rPr lang="en-AU" dirty="0"/>
              <a:t>Both mean annual maximum and minimum temperatures above average for all States and the Northern Territory</a:t>
            </a:r>
          </a:p>
          <a:p>
            <a:r>
              <a:rPr lang="en-AU" dirty="0"/>
              <a:t>Annual national mean maximum temperature warmest on record (2.09 °C above average)</a:t>
            </a:r>
          </a:p>
          <a:p>
            <a:r>
              <a:rPr lang="en-AU" dirty="0"/>
              <a:t>Widespread warmth throughout the year; January, February, March, April, July, October, and December all amongst the ten warmest on record for Australian mean temperature for their respective months</a:t>
            </a:r>
          </a:p>
          <a:p>
            <a:r>
              <a:rPr lang="en-AU" dirty="0"/>
              <a:t>Significant heatwaves in January and in December</a:t>
            </a:r>
          </a:p>
          <a:p>
            <a:r>
              <a:rPr lang="en-AU" dirty="0"/>
              <a:t>Australia's driest year on record</a:t>
            </a:r>
          </a:p>
          <a:p>
            <a:r>
              <a:rPr lang="en-AU" dirty="0"/>
              <a:t>Nationally-averaged rainfall 40% below average for the year at 277.6 mm </a:t>
            </a:r>
          </a:p>
          <a:p>
            <a:r>
              <a:rPr lang="en-AU" dirty="0"/>
              <a:t>Rainfall below average for most of Australia </a:t>
            </a:r>
          </a:p>
          <a:p>
            <a:r>
              <a:rPr lang="en-AU" dirty="0"/>
              <a:t>Rainfall above average for parts of Queensland's northwest and northern tropics </a:t>
            </a:r>
          </a:p>
          <a:p>
            <a:r>
              <a:rPr lang="en-AU" dirty="0"/>
              <a:t>Much of Australia affected by drought, which was especially severe in New South Wales and southern Queensland</a:t>
            </a:r>
          </a:p>
          <a:p>
            <a:r>
              <a:rPr lang="en-AU" dirty="0"/>
              <a:t>Widespread severe fire weather throughout the year; national annual accumulated Forest Fire Danger Index highest since 1950, when national records began</a:t>
            </a:r>
          </a:p>
          <a:p>
            <a:r>
              <a:rPr lang="en-AU" dirty="0"/>
              <a:t>One of the strongest positive Indian Ocean Dipole events on record; El Niño–Southern Oscillation neutral throughout the year</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92</a:t>
            </a:fld>
            <a:endParaRPr lang="en-AU"/>
          </a:p>
        </p:txBody>
      </p:sp>
    </p:spTree>
    <p:extLst>
      <p:ext uri="{BB962C8B-B14F-4D97-AF65-F5344CB8AC3E}">
        <p14:creationId xmlns:p14="http://schemas.microsoft.com/office/powerpoint/2010/main" val="16095360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NSW fires and Victorian bushfires: massive smoke rises from wildfires burning in East Gippsland. Tens of thousands of people were scrambling to escape the south-east coast of Australia before worse fire conditions returned on Friday and Saturday. Photograph: Dale Appleton/DELWP  Guardian 3 Jan 2020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But both of these are quite small – and would be cooling Earth! </a:t>
            </a:r>
          </a:p>
          <a:p>
            <a:r>
              <a:rPr lang="en-AU" dirty="0"/>
              <a:t>Two main reasons: </a:t>
            </a:r>
            <a:r>
              <a:rPr lang="en-AU" u="sng" dirty="0"/>
              <a:t>1 Heat received depends on Sun and Earth’s position and angle</a:t>
            </a:r>
          </a:p>
          <a:p>
            <a:r>
              <a:rPr lang="en-AU" dirty="0"/>
              <a:t>Greenhouse effect is not the only factor that influences the Earth’s temperature. Why does the heat balance change? The energy received from the Sun varies slightly over time, Note that it was low ~ 1700 which caused the Little Ice Age (LIA)</a:t>
            </a:r>
          </a:p>
          <a:p>
            <a:r>
              <a:rPr lang="en-AU" dirty="0"/>
              <a:t>Also, since late 20</a:t>
            </a:r>
            <a:r>
              <a:rPr lang="en-AU" baseline="30000" dirty="0"/>
              <a:t>th</a:t>
            </a:r>
            <a:r>
              <a:rPr lang="en-AU" dirty="0"/>
              <a:t> cent it has been dropping – but temperatures are going up!</a:t>
            </a:r>
          </a:p>
        </p:txBody>
      </p:sp>
      <p:sp>
        <p:nvSpPr>
          <p:cNvPr id="4" name="Slide Number Placeholder 3"/>
          <p:cNvSpPr>
            <a:spLocks noGrp="1"/>
          </p:cNvSpPr>
          <p:nvPr>
            <p:ph type="sldNum" sz="quarter" idx="10"/>
          </p:nvPr>
        </p:nvSpPr>
        <p:spPr/>
        <p:txBody>
          <a:bodyPr/>
          <a:lstStyle/>
          <a:p>
            <a:fld id="{312D69E6-F7E1-434F-AB02-B829E32190C6}" type="slidenum">
              <a:rPr lang="en-AU" smtClean="0"/>
              <a:pPr/>
              <a:t>11</a:t>
            </a:fld>
            <a:endParaRPr lang="en-AU"/>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baseline="0" dirty="0"/>
              <a:t>In the past I have heard some federal politicians dodge the question of the influence of climate change on extreme weather and fires by saying, "It's terrible that this matter is being raised while the fires are still burning." But if not now, then when?</a:t>
            </a:r>
          </a:p>
          <a:p>
            <a:r>
              <a:rPr lang="en-AU" sz="1200" b="0" i="0" u="none" strike="noStrike" baseline="0" dirty="0"/>
              <a:t>"Unprecedented" is a word that we are hearing a lot: from fire chiefs, politicians, and the weather bureau. I have just returned from California where I spoke to fire chiefs still battling unseasonal fires. The same word, "unprecedented", came up.</a:t>
            </a:r>
          </a:p>
          <a:p>
            <a:r>
              <a:rPr lang="en-AU" sz="1200" b="0" i="0" u="none" strike="noStrike" baseline="0" dirty="0"/>
              <a:t>NSW residents told to brace for 'unprecedented' conditions as fatal bushfires persist</a:t>
            </a:r>
          </a:p>
          <a:p>
            <a:r>
              <a:rPr lang="en-AU" sz="1200" b="0" i="0" u="none" strike="noStrike" baseline="0" dirty="0"/>
              <a:t>Unprecedented dryness; reductions in long-term rainfall; low humidity; high temperatures; wind velocities; fire danger indices; fire spread and ferocity; instances of pyro-convective fires (fire storms – making their own weather); early starts and late finishes to bushfire seasons. An established long-term trend driven by a warming, drying climate. The numbers don’t lie, and the science is clear.</a:t>
            </a:r>
          </a:p>
          <a:p>
            <a:r>
              <a:rPr lang="en-AU" sz="1200" b="0" i="0" u="none" strike="noStrike" baseline="0" dirty="0"/>
              <a:t>If anyone tells you, "This is part of a normal cycle" or "We’ve had fires like this before", smile politely and walk away, because they don’t know what they’re talking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baseline="0" dirty="0"/>
              <a:t>Warmer, drier conditions with higher fire danger are preventing agencies from conducting as much hazard reduction burning – it is often either too wet, or too dry and windy to burn safely. Blaming "greenies" for stopping these important measures is a familiar, populist, but basically untrue claim.</a:t>
            </a:r>
          </a:p>
          <a:p>
            <a:endParaRPr lang="en-AU" sz="1200" b="0" i="0" u="none" strike="noStrike" baseline="0"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73510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5038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 series of blazes is burning roughly in the vicinity of </a:t>
            </a:r>
            <a:r>
              <a:rPr lang="en-AU" dirty="0" err="1"/>
              <a:t>Kangerlussuaq</a:t>
            </a:r>
            <a:r>
              <a:rPr lang="en-AU" dirty="0"/>
              <a:t>, Greenland, a small town that serves as a basecamp for researchers in the summer to access Greenland’s ice sheet and western glaciers. The largest fire has burned roughly 3,000 acres and sent smoke </a:t>
            </a:r>
            <a:r>
              <a:rPr lang="en-AU" dirty="0" err="1"/>
              <a:t>spiraling</a:t>
            </a:r>
            <a:r>
              <a:rPr lang="en-AU" dirty="0"/>
              <a:t> a mile into the sky, prompting hunting and hiking closures in the area, according to local news reports.  Aug 2017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515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1508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Climate models predict that extremes will get stronger – longer droughts but also stronger rains when they do come.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63F4-8FA7-4537-85C6-502B3B008A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568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It is not surprising that storms will get stronger, it is heat from the ocean that drives most of the weather.</a:t>
            </a:r>
          </a:p>
          <a:p>
            <a:r>
              <a:rPr lang="en-AU" dirty="0"/>
              <a:t>More heat = more moist air rising faster and </a:t>
            </a:r>
            <a:r>
              <a:rPr lang="en-AU"/>
              <a:t>further.   This </a:t>
            </a:r>
            <a:r>
              <a:rPr lang="en-AU" dirty="0"/>
              <a:t>is what drives hurricanes and cyclones harder.</a:t>
            </a:r>
          </a:p>
        </p:txBody>
      </p:sp>
      <p:sp>
        <p:nvSpPr>
          <p:cNvPr id="4" name="Slide Number Placeholder 3"/>
          <p:cNvSpPr>
            <a:spLocks noGrp="1"/>
          </p:cNvSpPr>
          <p:nvPr>
            <p:ph type="sldNum" sz="quarter" idx="10"/>
          </p:nvPr>
        </p:nvSpPr>
        <p:spPr/>
        <p:txBody>
          <a:bodyPr/>
          <a:lstStyle/>
          <a:p>
            <a:fld id="{312D69E6-F7E1-434F-AB02-B829E32190C6}" type="slidenum">
              <a:rPr lang="en-AU" smtClean="0"/>
              <a:pPr/>
              <a:t>100</a:t>
            </a:fld>
            <a:endParaRPr lang="en-AU"/>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aseline="0" dirty="0"/>
              <a:t>Giving us stronger storms and hurricanes. We know that they get their energy from warmer water, and we know that the oceans are warmer than they have ever been (in human times). Models suggest stronger storms, but not necessarily more frequent.</a:t>
            </a:r>
          </a:p>
        </p:txBody>
      </p:sp>
      <p:sp>
        <p:nvSpPr>
          <p:cNvPr id="4" name="Slide Number Placeholder 3"/>
          <p:cNvSpPr>
            <a:spLocks noGrp="1"/>
          </p:cNvSpPr>
          <p:nvPr>
            <p:ph type="sldNum" sz="quarter" idx="10"/>
          </p:nvPr>
        </p:nvSpPr>
        <p:spPr/>
        <p:txBody>
          <a:bodyPr/>
          <a:lstStyle/>
          <a:p>
            <a:fld id="{312D69E6-F7E1-434F-AB02-B829E32190C6}" type="slidenum">
              <a:rPr lang="en-AU" smtClean="0"/>
              <a:pPr/>
              <a:t>101</a:t>
            </a:fld>
            <a:endParaRPr lang="en-AU"/>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Although not more frequent, hurricanes, cyclones and storms are getting stronger and causing more damage. The poorer countries suffer most from the effects of stronger storms – despite not contributing to climate change.</a:t>
            </a:r>
          </a:p>
        </p:txBody>
      </p:sp>
      <p:sp>
        <p:nvSpPr>
          <p:cNvPr id="4" name="Slide Number Placeholder 3"/>
          <p:cNvSpPr>
            <a:spLocks noGrp="1"/>
          </p:cNvSpPr>
          <p:nvPr>
            <p:ph type="sldNum" sz="quarter" idx="5"/>
          </p:nvPr>
        </p:nvSpPr>
        <p:spPr/>
        <p:txBody>
          <a:bodyPr/>
          <a:lstStyle/>
          <a:p>
            <a:fld id="{312D69E6-F7E1-434F-AB02-B829E32190C6}" type="slidenum">
              <a:rPr lang="en-AU" smtClean="0"/>
              <a:pPr/>
              <a:t>102</a:t>
            </a:fld>
            <a:endParaRPr lang="en-AU"/>
          </a:p>
        </p:txBody>
      </p:sp>
    </p:spTree>
    <p:extLst>
      <p:ext uri="{BB962C8B-B14F-4D97-AF65-F5344CB8AC3E}">
        <p14:creationId xmlns:p14="http://schemas.microsoft.com/office/powerpoint/2010/main" val="22704212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The </a:t>
            </a:r>
            <a:r>
              <a:rPr lang="en-AU" u="sng" dirty="0"/>
              <a:t>freezing</a:t>
            </a:r>
            <a:r>
              <a:rPr lang="en-AU" dirty="0"/>
              <a:t> weather in the US is the result of the </a:t>
            </a:r>
            <a:r>
              <a:rPr lang="en-AU" u="sng" dirty="0"/>
              <a:t>warming</a:t>
            </a:r>
            <a:r>
              <a:rPr lang="en-AU" dirty="0"/>
              <a:t> of the Arctic!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D69E6-F7E1-434F-AB02-B829E32190C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75226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Nature COMMENT 27 November 2019 </a:t>
            </a:r>
            <a:r>
              <a:rPr lang="en-AU" b="1" dirty="0"/>
              <a:t>Climate tipping points — too risky to bet against</a:t>
            </a:r>
          </a:p>
          <a:p>
            <a:r>
              <a:rPr lang="en-AU" dirty="0"/>
              <a:t>We will look at a couple of these in the next slides.</a:t>
            </a:r>
          </a:p>
          <a:p>
            <a:endParaRPr lang="en-AU" dirty="0"/>
          </a:p>
        </p:txBody>
      </p:sp>
      <p:sp>
        <p:nvSpPr>
          <p:cNvPr id="4" name="Slide Number Placeholder 3"/>
          <p:cNvSpPr>
            <a:spLocks noGrp="1"/>
          </p:cNvSpPr>
          <p:nvPr>
            <p:ph type="sldNum" sz="quarter" idx="5"/>
          </p:nvPr>
        </p:nvSpPr>
        <p:spPr/>
        <p:txBody>
          <a:bodyPr/>
          <a:lstStyle/>
          <a:p>
            <a:fld id="{312D69E6-F7E1-434F-AB02-B829E32190C6}" type="slidenum">
              <a:rPr lang="en-AU" smtClean="0"/>
              <a:pPr/>
              <a:t>104</a:t>
            </a:fld>
            <a:endParaRPr lang="en-AU"/>
          </a:p>
        </p:txBody>
      </p:sp>
    </p:spTree>
    <p:extLst>
      <p:ext uri="{BB962C8B-B14F-4D97-AF65-F5344CB8AC3E}">
        <p14:creationId xmlns:p14="http://schemas.microsoft.com/office/powerpoint/2010/main" val="211772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8E600-169E-426C-8069-B4F9A6F809AC}" type="slidenum">
              <a:rPr lang="en-AU">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77885604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C9C36-9C07-4852-9A78-06E7FB65C8E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D2FF421-ED7F-4C2E-8206-53A5D137BC9D}"/>
              </a:ext>
            </a:extLst>
          </p:cNvPr>
          <p:cNvSpPr>
            <a:spLocks noGrp="1"/>
          </p:cNvSpPr>
          <p:nvPr>
            <p:ph sz="half" idx="1"/>
          </p:nvPr>
        </p:nvSpPr>
        <p:spPr>
          <a:xfrm>
            <a:off x="671040" y="1906761"/>
            <a:ext cx="3833280" cy="43190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2531937-AE8D-400C-AF6F-EEFD3FBC4F4D}"/>
              </a:ext>
            </a:extLst>
          </p:cNvPr>
          <p:cNvSpPr>
            <a:spLocks noGrp="1"/>
          </p:cNvSpPr>
          <p:nvPr>
            <p:ph sz="half" idx="2"/>
          </p:nvPr>
        </p:nvSpPr>
        <p:spPr>
          <a:xfrm>
            <a:off x="4642561" y="1906761"/>
            <a:ext cx="3834720" cy="43190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13954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0617-F5FB-4365-BE46-AE13F8DF55E5}"/>
              </a:ext>
            </a:extLst>
          </p:cNvPr>
          <p:cNvSpPr>
            <a:spLocks noGrp="1"/>
          </p:cNvSpPr>
          <p:nvPr>
            <p:ph type="title"/>
          </p:nvPr>
        </p:nvSpPr>
        <p:spPr>
          <a:xfrm>
            <a:off x="629281" y="365798"/>
            <a:ext cx="7886880" cy="1324939"/>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8231EFB-3965-4AC3-80D7-E27845B68852}"/>
              </a:ext>
            </a:extLst>
          </p:cNvPr>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Click to edit Master text styles</a:t>
            </a:r>
          </a:p>
        </p:txBody>
      </p:sp>
      <p:sp>
        <p:nvSpPr>
          <p:cNvPr id="4" name="Content Placeholder 3">
            <a:extLst>
              <a:ext uri="{FF2B5EF4-FFF2-40B4-BE49-F238E27FC236}">
                <a16:creationId xmlns:a16="http://schemas.microsoft.com/office/drawing/2014/main" id="{9AFC2A85-8BF7-46C0-BA53-C863A8431A64}"/>
              </a:ext>
            </a:extLst>
          </p:cNvPr>
          <p:cNvSpPr>
            <a:spLocks noGrp="1"/>
          </p:cNvSpPr>
          <p:nvPr>
            <p:ph sz="half" idx="2"/>
          </p:nvPr>
        </p:nvSpPr>
        <p:spPr>
          <a:xfrm>
            <a:off x="629280" y="2504424"/>
            <a:ext cx="3869280" cy="3685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68430D3-757A-451E-9341-4913C1D95AC6}"/>
              </a:ext>
            </a:extLst>
          </p:cNvPr>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n-US"/>
              <a:t>Click to edit Master text styles</a:t>
            </a:r>
          </a:p>
        </p:txBody>
      </p:sp>
      <p:sp>
        <p:nvSpPr>
          <p:cNvPr id="6" name="Content Placeholder 5">
            <a:extLst>
              <a:ext uri="{FF2B5EF4-FFF2-40B4-BE49-F238E27FC236}">
                <a16:creationId xmlns:a16="http://schemas.microsoft.com/office/drawing/2014/main" id="{35602EDD-5CB3-4E3C-83D6-A8C11BF2DEA9}"/>
              </a:ext>
            </a:extLst>
          </p:cNvPr>
          <p:cNvSpPr>
            <a:spLocks noGrp="1"/>
          </p:cNvSpPr>
          <p:nvPr>
            <p:ph sz="quarter" idx="4"/>
          </p:nvPr>
        </p:nvSpPr>
        <p:spPr>
          <a:xfrm>
            <a:off x="4629600" y="2504424"/>
            <a:ext cx="3886560" cy="3685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05243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EB381-19D6-4891-BFCC-F73C0F3E7A00}"/>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86015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965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5E16-4C43-4474-9209-A2E3C863F655}"/>
              </a:ext>
            </a:extLst>
          </p:cNvPr>
          <p:cNvSpPr>
            <a:spLocks noGrp="1"/>
          </p:cNvSpPr>
          <p:nvPr>
            <p:ph type="title"/>
          </p:nvPr>
        </p:nvSpPr>
        <p:spPr>
          <a:xfrm>
            <a:off x="629280" y="456528"/>
            <a:ext cx="2949120" cy="1601448"/>
          </a:xfrm>
        </p:spPr>
        <p:txBody>
          <a:bodyPr anchor="b"/>
          <a:lstStyle>
            <a:lvl1pPr>
              <a:defRPr sz="2903"/>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A663A2C-DEB3-4389-B3AF-C01E495CFFE4}"/>
              </a:ext>
            </a:extLst>
          </p:cNvPr>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B025BE3-C55E-4E0F-890F-CC2BA3B061EB}"/>
              </a:ext>
            </a:extLst>
          </p:cNvPr>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Click to edit Master text styles</a:t>
            </a:r>
          </a:p>
        </p:txBody>
      </p:sp>
    </p:spTree>
    <p:extLst>
      <p:ext uri="{BB962C8B-B14F-4D97-AF65-F5344CB8AC3E}">
        <p14:creationId xmlns:p14="http://schemas.microsoft.com/office/powerpoint/2010/main" val="1441147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C2A28-4028-4623-8953-B2DC65B34582}"/>
              </a:ext>
            </a:extLst>
          </p:cNvPr>
          <p:cNvSpPr>
            <a:spLocks noGrp="1"/>
          </p:cNvSpPr>
          <p:nvPr>
            <p:ph type="title"/>
          </p:nvPr>
        </p:nvSpPr>
        <p:spPr>
          <a:xfrm>
            <a:off x="629280" y="456528"/>
            <a:ext cx="2949120" cy="1601448"/>
          </a:xfrm>
        </p:spPr>
        <p:txBody>
          <a:bodyPr anchor="b"/>
          <a:lstStyle>
            <a:lvl1pPr>
              <a:defRPr sz="2903"/>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B9293FD-2D80-48FE-B084-88523256C3D4}"/>
              </a:ext>
            </a:extLst>
          </p:cNvPr>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en-AU"/>
          </a:p>
        </p:txBody>
      </p:sp>
      <p:sp>
        <p:nvSpPr>
          <p:cNvPr id="4" name="Text Placeholder 3">
            <a:extLst>
              <a:ext uri="{FF2B5EF4-FFF2-40B4-BE49-F238E27FC236}">
                <a16:creationId xmlns:a16="http://schemas.microsoft.com/office/drawing/2014/main" id="{647AFEEB-6240-4726-8126-0F4F4177B5EB}"/>
              </a:ext>
            </a:extLst>
          </p:cNvPr>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en-US"/>
              <a:t>Click to edit Master text styles</a:t>
            </a:r>
          </a:p>
        </p:txBody>
      </p:sp>
    </p:spTree>
    <p:extLst>
      <p:ext uri="{BB962C8B-B14F-4D97-AF65-F5344CB8AC3E}">
        <p14:creationId xmlns:p14="http://schemas.microsoft.com/office/powerpoint/2010/main" val="3285559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1E54-CCED-4313-ADC5-6250A95857C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8421FA3-215A-428C-A1B7-9944B09D90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16682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053473-73B0-4405-A0F9-2C22E8316336}"/>
              </a:ext>
            </a:extLst>
          </p:cNvPr>
          <p:cNvSpPr>
            <a:spLocks noGrp="1"/>
          </p:cNvSpPr>
          <p:nvPr>
            <p:ph type="title" orient="vert"/>
          </p:nvPr>
        </p:nvSpPr>
        <p:spPr>
          <a:xfrm>
            <a:off x="6526081" y="568860"/>
            <a:ext cx="1951200" cy="5656914"/>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A6363E1-0BA1-4203-8CAC-D75E8ECF6DAB}"/>
              </a:ext>
            </a:extLst>
          </p:cNvPr>
          <p:cNvSpPr>
            <a:spLocks noGrp="1"/>
          </p:cNvSpPr>
          <p:nvPr>
            <p:ph type="body" orient="vert" idx="1"/>
          </p:nvPr>
        </p:nvSpPr>
        <p:spPr>
          <a:xfrm>
            <a:off x="671040" y="568860"/>
            <a:ext cx="5716800" cy="5656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19584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AU">
              <a:solidFill>
                <a:srgbClr val="FFFFFF"/>
              </a:solidFill>
            </a:endParaRPr>
          </a:p>
        </p:txBody>
      </p:sp>
      <p:sp>
        <p:nvSpPr>
          <p:cNvPr id="3" name="Footer Placeholder 2"/>
          <p:cNvSpPr>
            <a:spLocks noGrp="1"/>
          </p:cNvSpPr>
          <p:nvPr>
            <p:ph type="ftr" sz="quarter" idx="11"/>
          </p:nvPr>
        </p:nvSpPr>
        <p:spPr/>
        <p:txBody>
          <a:bodyPr/>
          <a:lstStyle/>
          <a:p>
            <a:pPr>
              <a:defRPr/>
            </a:pPr>
            <a:endParaRPr lang="en-AU">
              <a:solidFill>
                <a:srgbClr val="FFFFFF"/>
              </a:solidFill>
            </a:endParaRPr>
          </a:p>
        </p:txBody>
      </p:sp>
      <p:sp>
        <p:nvSpPr>
          <p:cNvPr id="4" name="Slide Number Placeholder 3"/>
          <p:cNvSpPr>
            <a:spLocks noGrp="1"/>
          </p:cNvSpPr>
          <p:nvPr>
            <p:ph type="sldNum" sz="quarter" idx="12"/>
          </p:nvPr>
        </p:nvSpPr>
        <p:spPr/>
        <p:txBody>
          <a:bodyPr/>
          <a:lstStyle/>
          <a:p>
            <a:pPr>
              <a:defRPr/>
            </a:pPr>
            <a:fld id="{5B9B3416-499D-49F9-A0DB-99B3C9502FEA}"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904811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754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pPr>
              <a:defRPr/>
            </a:pPr>
            <a:endParaRPr lang="en-AU">
              <a:solidFill>
                <a:srgbClr val="FFFFFF"/>
              </a:solidFill>
            </a:endParaRP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D1F85B5A-AF88-4ABB-BC37-5C17BFD8F78D}" type="slidenum">
              <a:rPr lang="en-AU" smtClean="0">
                <a:solidFill>
                  <a:srgbClr val="CCFFFF">
                    <a:shade val="90000"/>
                  </a:srgbClr>
                </a:solidFill>
              </a:rPr>
              <a:pPr>
                <a:defRPr/>
              </a:pPr>
              <a:t>‹#›</a:t>
            </a:fld>
            <a:endParaRPr lang="en-AU">
              <a:solidFill>
                <a:srgbClr val="CCFFFF">
                  <a:shade val="90000"/>
                </a:srgb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pPr>
              <a:defRPr/>
            </a:pPr>
            <a:endParaRPr lang="en-AU">
              <a:solidFill>
                <a:srgbClr val="FFFFFF"/>
              </a:solidFill>
            </a:endParaRPr>
          </a:p>
        </p:txBody>
      </p:sp>
    </p:spTree>
    <p:extLst>
      <p:ext uri="{BB962C8B-B14F-4D97-AF65-F5344CB8AC3E}">
        <p14:creationId xmlns:p14="http://schemas.microsoft.com/office/powerpoint/2010/main" val="13619172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AU">
              <a:solidFill>
                <a:srgbClr val="FFFFFF"/>
              </a:solidFill>
            </a:endParaRPr>
          </a:p>
        </p:txBody>
      </p:sp>
      <p:sp>
        <p:nvSpPr>
          <p:cNvPr id="6" name="Footer Placeholder 5"/>
          <p:cNvSpPr>
            <a:spLocks noGrp="1"/>
          </p:cNvSpPr>
          <p:nvPr>
            <p:ph type="ftr" sz="quarter" idx="11"/>
          </p:nvPr>
        </p:nvSpPr>
        <p:spPr/>
        <p:txBody>
          <a:bodyPr/>
          <a:lstStyle/>
          <a:p>
            <a:pPr>
              <a:defRPr/>
            </a:pPr>
            <a:endParaRPr lang="en-AU">
              <a:solidFill>
                <a:srgbClr val="FFFFFF"/>
              </a:solidFill>
            </a:endParaRPr>
          </a:p>
        </p:txBody>
      </p:sp>
      <p:sp>
        <p:nvSpPr>
          <p:cNvPr id="7" name="Slide Number Placeholder 6"/>
          <p:cNvSpPr>
            <a:spLocks noGrp="1"/>
          </p:cNvSpPr>
          <p:nvPr>
            <p:ph type="sldNum" sz="quarter" idx="12"/>
          </p:nvPr>
        </p:nvSpPr>
        <p:spPr>
          <a:xfrm>
            <a:off x="8641080" y="6514568"/>
            <a:ext cx="464288" cy="274320"/>
          </a:xfrm>
        </p:spPr>
        <p:txBody>
          <a:bodyPr/>
          <a:lstStyle/>
          <a:p>
            <a:pPr>
              <a:defRPr/>
            </a:pPr>
            <a:fld id="{CD545E3D-7B04-4279-BF93-DA76D2D97E24}"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58217614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AU">
              <a:solidFill>
                <a:srgbClr val="FFFFFF"/>
              </a:solidFill>
            </a:endParaRPr>
          </a:p>
        </p:txBody>
      </p:sp>
      <p:sp>
        <p:nvSpPr>
          <p:cNvPr id="3" name="Footer Placeholder 2"/>
          <p:cNvSpPr>
            <a:spLocks noGrp="1"/>
          </p:cNvSpPr>
          <p:nvPr>
            <p:ph type="ftr" sz="quarter" idx="11"/>
          </p:nvPr>
        </p:nvSpPr>
        <p:spPr/>
        <p:txBody>
          <a:bodyPr/>
          <a:lstStyle/>
          <a:p>
            <a:pPr>
              <a:defRPr/>
            </a:pPr>
            <a:endParaRPr lang="en-AU">
              <a:solidFill>
                <a:srgbClr val="FFFFFF"/>
              </a:solidFill>
            </a:endParaRPr>
          </a:p>
        </p:txBody>
      </p:sp>
      <p:sp>
        <p:nvSpPr>
          <p:cNvPr id="4" name="Slide Number Placeholder 3"/>
          <p:cNvSpPr>
            <a:spLocks noGrp="1"/>
          </p:cNvSpPr>
          <p:nvPr>
            <p:ph type="sldNum" sz="quarter" idx="12"/>
          </p:nvPr>
        </p:nvSpPr>
        <p:spPr/>
        <p:txBody>
          <a:bodyPr/>
          <a:lstStyle/>
          <a:p>
            <a:pPr>
              <a:defRPr/>
            </a:pPr>
            <a:fld id="{5B9B3416-499D-49F9-A0DB-99B3C9502FEA}" type="slidenum">
              <a:rPr lang="en-AU" smtClean="0">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2663694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990600"/>
          </a:xfrm>
        </p:spPr>
        <p:txBody>
          <a:bodyPr/>
          <a:lstStyle/>
          <a:p>
            <a:r>
              <a:rPr lang="en-US"/>
              <a:t>Click to edit Master title style</a:t>
            </a:r>
            <a:endParaRPr lang="en-AU"/>
          </a:p>
        </p:txBody>
      </p:sp>
      <p:sp>
        <p:nvSpPr>
          <p:cNvPr id="3" name="Subtitle 2"/>
          <p:cNvSpPr>
            <a:spLocks noGrp="1"/>
          </p:cNvSpPr>
          <p:nvPr>
            <p:ph type="subTitle" idx="1"/>
          </p:nvPr>
        </p:nvSpPr>
        <p:spPr>
          <a:xfrm>
            <a:off x="685800" y="1524000"/>
            <a:ext cx="7848600" cy="685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4" name="Date Placeholder 3"/>
          <p:cNvSpPr>
            <a:spLocks noGrp="1"/>
          </p:cNvSpPr>
          <p:nvPr>
            <p:ph type="dt" sz="half" idx="10"/>
          </p:nvPr>
        </p:nvSpPr>
        <p:spPr/>
        <p:txBody>
          <a:bodyPr/>
          <a:lstStyle/>
          <a:p>
            <a:fld id="{20AD26E7-A134-49AC-8DFB-D1279DDE71A6}" type="datetime1">
              <a:rPr lang="en-AU" smtClean="0">
                <a:solidFill>
                  <a:prstClr val="black">
                    <a:tint val="75000"/>
                  </a:prstClr>
                </a:solidFill>
              </a:rPr>
              <a:pPr/>
              <a:t>24/02/2024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E296D43-1CD2-4A8A-8E5A-6E68BD4DD5BD}" type="slidenum">
              <a:rPr lang="en-AU" smtClean="0">
                <a:solidFill>
                  <a:prstClr val="black">
                    <a:tint val="75000"/>
                  </a:prstClr>
                </a:solidFill>
              </a:rPr>
              <a:pPr/>
              <a:t>‹#›</a:t>
            </a:fld>
            <a:endParaRPr lang="en-AU">
              <a:solidFill>
                <a:prstClr val="black">
                  <a:tint val="75000"/>
                </a:prstClr>
              </a:solidFill>
            </a:endParaRPr>
          </a:p>
        </p:txBody>
      </p:sp>
      <p:sp>
        <p:nvSpPr>
          <p:cNvPr id="8" name="Text Placeholder 7"/>
          <p:cNvSpPr>
            <a:spLocks noGrp="1"/>
          </p:cNvSpPr>
          <p:nvPr>
            <p:ph type="body" sz="quarter" idx="13"/>
          </p:nvPr>
        </p:nvSpPr>
        <p:spPr>
          <a:xfrm>
            <a:off x="609600" y="2667000"/>
            <a:ext cx="8077200" cy="350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24998769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2634EBDB-A771-466E-947F-087421EE956E}" type="datetime1">
              <a:rPr lang="en-AU" smtClean="0">
                <a:solidFill>
                  <a:prstClr val="black">
                    <a:tint val="75000"/>
                  </a:prstClr>
                </a:solidFill>
              </a:rPr>
              <a:pPr/>
              <a:t>24/02/2024</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AE296D43-1CD2-4A8A-8E5A-6E68BD4DD5BD}"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6219148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060D-54EC-4161-8D38-CCF787A44416}"/>
              </a:ext>
            </a:extLst>
          </p:cNvPr>
          <p:cNvSpPr>
            <a:spLocks noGrp="1"/>
          </p:cNvSpPr>
          <p:nvPr>
            <p:ph type="ctrTitle"/>
          </p:nvPr>
        </p:nvSpPr>
        <p:spPr>
          <a:xfrm>
            <a:off x="1143360" y="1121879"/>
            <a:ext cx="6857280" cy="2387771"/>
          </a:xfrm>
        </p:spPr>
        <p:txBody>
          <a:bodyPr anchor="b"/>
          <a:lstStyle>
            <a:lvl1pPr algn="ctr">
              <a:defRPr sz="5443"/>
            </a:lvl1pPr>
          </a:lstStyle>
          <a:p>
            <a:r>
              <a:rPr lang="en-US"/>
              <a:t>Click to edit Master title style</a:t>
            </a:r>
            <a:endParaRPr lang="en-AU"/>
          </a:p>
        </p:txBody>
      </p:sp>
      <p:sp>
        <p:nvSpPr>
          <p:cNvPr id="3" name="Subtitle 2">
            <a:extLst>
              <a:ext uri="{FF2B5EF4-FFF2-40B4-BE49-F238E27FC236}">
                <a16:creationId xmlns:a16="http://schemas.microsoft.com/office/drawing/2014/main" id="{A6CC6B12-B460-4916-9E5C-16F44951F91B}"/>
              </a:ext>
            </a:extLst>
          </p:cNvPr>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en-US"/>
              <a:t>Click to edit Master subtitle style</a:t>
            </a:r>
            <a:endParaRPr lang="en-AU"/>
          </a:p>
        </p:txBody>
      </p:sp>
    </p:spTree>
    <p:extLst>
      <p:ext uri="{BB962C8B-B14F-4D97-AF65-F5344CB8AC3E}">
        <p14:creationId xmlns:p14="http://schemas.microsoft.com/office/powerpoint/2010/main" val="2220246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20986-5A5C-4118-B029-EC3E5D9ABBE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C10C74D-D2D8-4E46-9EE0-6E2A33B041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48393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0BD85-A843-438A-8931-188B4CD9356C}"/>
              </a:ext>
            </a:extLst>
          </p:cNvPr>
          <p:cNvSpPr>
            <a:spLocks noGrp="1"/>
          </p:cNvSpPr>
          <p:nvPr>
            <p:ph type="title"/>
          </p:nvPr>
        </p:nvSpPr>
        <p:spPr>
          <a:xfrm>
            <a:off x="623521" y="1709460"/>
            <a:ext cx="7886880" cy="2852939"/>
          </a:xfrm>
        </p:spPr>
        <p:txBody>
          <a:bodyPr anchor="b"/>
          <a:lstStyle>
            <a:lvl1pPr>
              <a:defRPr sz="5443"/>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BF800F6-4603-4484-9247-4C95348C69F6}"/>
              </a:ext>
            </a:extLst>
          </p:cNvPr>
          <p:cNvSpPr>
            <a:spLocks noGrp="1"/>
          </p:cNvSpPr>
          <p:nvPr>
            <p:ph type="body" idx="1"/>
          </p:nvPr>
        </p:nvSpPr>
        <p:spPr>
          <a:xfrm>
            <a:off x="623521" y="4589763"/>
            <a:ext cx="7886880" cy="149919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en-US"/>
              <a:t>Click to edit Master text styles</a:t>
            </a:r>
          </a:p>
        </p:txBody>
      </p:sp>
    </p:spTree>
    <p:extLst>
      <p:ext uri="{BB962C8B-B14F-4D97-AF65-F5344CB8AC3E}">
        <p14:creationId xmlns:p14="http://schemas.microsoft.com/office/powerpoint/2010/main" val="139347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extLst>
      <p:ext uri="{BB962C8B-B14F-4D97-AF65-F5344CB8AC3E}">
        <p14:creationId xmlns:p14="http://schemas.microsoft.com/office/powerpoint/2010/main" val="1404176754"/>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790" r:id="rId5"/>
    <p:sldLayoutId id="2147483791" r:id="rId6"/>
  </p:sldLayoutIdLst>
  <p:transition>
    <p:fade/>
  </p:transition>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D7650FD1-9EC1-4A07-AED4-6748ECAB1DAF}"/>
              </a:ext>
            </a:extLst>
          </p:cNvPr>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D174F79C-C33A-4E2A-98F7-B5D51AD6A048}"/>
              </a:ext>
            </a:extLst>
          </p:cNvPr>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246823496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kern="1200">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panose="020B0604020202020204" pitchFamily="34" charset="0"/>
        <a:buChar char="•"/>
        <a:defRPr sz="1814" kern="12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panose="05050102010706020507" pitchFamily="18" charset="2"/>
        <a:buChar char=""/>
        <a:defRPr sz="2358" kern="12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panose="05000000000000000000" pitchFamily="2" charset="2"/>
        <a:buChar char=""/>
        <a:defRPr sz="2177" kern="1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panose="05050102010706020507" pitchFamily="18" charset="2"/>
        <a:buChar char=""/>
        <a:defRPr sz="1814" kern="12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panose="05000000000000000000" pitchFamily="2" charset="2"/>
        <a:buChar char=""/>
        <a:defRPr sz="1814" kern="1200">
          <a:solidFill>
            <a:srgbClr val="000000"/>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screen">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339971"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33997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AU">
              <a:solidFill>
                <a:srgbClr val="FFFFFF"/>
              </a:solidFill>
            </a:endParaRPr>
          </a:p>
        </p:txBody>
      </p:sp>
      <p:sp>
        <p:nvSpPr>
          <p:cNvPr id="33997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itchFamily="34" charset="0"/>
              </a:defRPr>
            </a:lvl1pPr>
          </a:lstStyle>
          <a:p>
            <a:pPr fontAlgn="base">
              <a:spcBef>
                <a:spcPct val="0"/>
              </a:spcBef>
              <a:spcAft>
                <a:spcPct val="0"/>
              </a:spcAft>
              <a:defRPr/>
            </a:pPr>
            <a:fld id="{27D10067-E360-4062-BDEC-1C8220A32DEE}" type="slidenum">
              <a:rPr lang="en-AU">
                <a:solidFill>
                  <a:srgbClr val="FFFFFF"/>
                </a:solidFill>
              </a:rPr>
              <a:pPr fontAlgn="base">
                <a:spcBef>
                  <a:spcPct val="0"/>
                </a:spcBef>
                <a:spcAft>
                  <a:spcPct val="0"/>
                </a:spcAft>
                <a:defRPr/>
              </a:pPr>
              <a:t>‹#›</a:t>
            </a:fld>
            <a:endParaRPr lang="en-AU">
              <a:solidFill>
                <a:srgbClr val="FFFFFF"/>
              </a:solidFill>
            </a:endParaRPr>
          </a:p>
        </p:txBody>
      </p:sp>
    </p:spTree>
    <p:extLst>
      <p:ext uri="{BB962C8B-B14F-4D97-AF65-F5344CB8AC3E}">
        <p14:creationId xmlns:p14="http://schemas.microsoft.com/office/powerpoint/2010/main" val="438548679"/>
      </p:ext>
    </p:extLst>
  </p:cSld>
  <p:clrMap bg1="dk2" tx1="lt1" bg2="dk1" tx2="lt2" accent1="accent1" accent2="accent2" accent3="accent3" accent4="accent4" accent5="accent5" accent6="accent6" hlink="hlink" folHlink="folHlink"/>
  <p:sldLayoutIdLst>
    <p:sldLayoutId id="2147483827"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6381750"/>
            <a:ext cx="9144000" cy="476250"/>
          </a:xfrm>
          <a:prstGeom prst="rect">
            <a:avLst/>
          </a:prstGeom>
          <a:solidFill>
            <a:srgbClr val="0066CC">
              <a:alpha val="70195"/>
            </a:srgbClr>
          </a:solidFill>
          <a:ln w="9525">
            <a:noFill/>
            <a:round/>
            <a:headEnd/>
            <a:tailEnd/>
          </a:ln>
        </p:spPr>
        <p:txBody>
          <a:bodyPr wrap="none" anchor="ctr"/>
          <a:lstStyle/>
          <a:p>
            <a:pPr fontAlgn="base">
              <a:spcBef>
                <a:spcPct val="0"/>
              </a:spcBef>
              <a:spcAft>
                <a:spcPct val="0"/>
              </a:spcAft>
              <a:buClr>
                <a:srgbClr val="000000"/>
              </a:buClr>
              <a:buSzPct val="100000"/>
              <a:buFont typeface="Times New Roman" pitchFamily="18" charset="0"/>
              <a:buNone/>
              <a:defRPr/>
            </a:pPr>
            <a:endParaRPr lang="en-AU">
              <a:solidFill>
                <a:srgbClr val="FFFFFF"/>
              </a:solidFill>
              <a:latin typeface="Arial" charset="0"/>
              <a:cs typeface="Arial" charset="0"/>
            </a:endParaRPr>
          </a:p>
        </p:txBody>
      </p:sp>
      <p:sp>
        <p:nvSpPr>
          <p:cNvPr id="2051" name="Text Box 2"/>
          <p:cNvSpPr txBox="1">
            <a:spLocks noChangeArrowheads="1"/>
          </p:cNvSpPr>
          <p:nvPr/>
        </p:nvSpPr>
        <p:spPr bwMode="auto">
          <a:xfrm>
            <a:off x="2916238" y="6453188"/>
            <a:ext cx="3816350" cy="306387"/>
          </a:xfrm>
          <a:prstGeom prst="rect">
            <a:avLst/>
          </a:prstGeom>
          <a:noFill/>
          <a:ln>
            <a:noFill/>
          </a:ln>
        </p:spPr>
        <p:txBody>
          <a:bodyPr lIns="90000" tIns="46800" rIns="90000" bIns="46800">
            <a:spAutoFit/>
          </a:bodyPr>
          <a:lstStyle>
            <a:lvl1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1pPr>
            <a:lvl2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2pPr>
            <a:lvl3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3pPr>
            <a:lvl4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4pPr>
            <a:lvl5pPr eaLnBrk="0" hangingPunct="0">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S Gothic" pitchFamily="49" charset="-128"/>
              </a:defRPr>
            </a:lvl9pPr>
          </a:lstStyle>
          <a:p>
            <a:pPr defTabSz="449263" eaLnBrk="1" fontAlgn="base" hangingPunct="1">
              <a:spcBef>
                <a:spcPct val="0"/>
              </a:spcBef>
              <a:spcAft>
                <a:spcPct val="0"/>
              </a:spcAft>
              <a:buClrTx/>
              <a:buFontTx/>
              <a:buNone/>
              <a:defRPr/>
            </a:pPr>
            <a:r>
              <a:rPr lang="en-AU" sz="1400">
                <a:solidFill>
                  <a:srgbClr val="FFFFFF"/>
                </a:solidFill>
                <a:latin typeface="Calibri" pitchFamily="34" charset="0"/>
                <a:ea typeface="Arial Unicode MS" pitchFamily="34" charset="-128"/>
                <a:cs typeface="Arial Unicode MS" pitchFamily="34" charset="-128"/>
              </a:rPr>
              <a:t>b e y o n d Z E R O e m i s s i o n s . o r g</a:t>
            </a:r>
          </a:p>
        </p:txBody>
      </p:sp>
      <p:sp>
        <p:nvSpPr>
          <p:cNvPr id="2052" name="Rectangle 3"/>
          <p:cNvSpPr>
            <a:spLocks noChangeArrowheads="1"/>
          </p:cNvSpPr>
          <p:nvPr/>
        </p:nvSpPr>
        <p:spPr bwMode="auto">
          <a:xfrm>
            <a:off x="0" y="0"/>
            <a:ext cx="9144000" cy="476250"/>
          </a:xfrm>
          <a:prstGeom prst="rect">
            <a:avLst/>
          </a:prstGeom>
          <a:solidFill>
            <a:srgbClr val="0066CC">
              <a:alpha val="70195"/>
            </a:srgbClr>
          </a:solidFill>
          <a:ln w="9525">
            <a:noFill/>
            <a:round/>
            <a:headEnd/>
            <a:tailEnd/>
          </a:ln>
        </p:spPr>
        <p:txBody>
          <a:bodyPr wrap="none" anchor="ctr"/>
          <a:lstStyle/>
          <a:p>
            <a:pPr fontAlgn="base">
              <a:spcBef>
                <a:spcPct val="0"/>
              </a:spcBef>
              <a:spcAft>
                <a:spcPct val="0"/>
              </a:spcAft>
              <a:buClr>
                <a:srgbClr val="000000"/>
              </a:buClr>
              <a:buSzPct val="100000"/>
              <a:buFont typeface="Times New Roman" pitchFamily="18" charset="0"/>
              <a:buNone/>
              <a:defRPr/>
            </a:pPr>
            <a:endParaRPr lang="en-AU">
              <a:solidFill>
                <a:srgbClr val="FFFFFF"/>
              </a:solidFill>
              <a:latin typeface="Arial" charset="0"/>
              <a:cs typeface="Arial" charset="0"/>
            </a:endParaRPr>
          </a:p>
        </p:txBody>
      </p:sp>
      <p:sp>
        <p:nvSpPr>
          <p:cNvPr id="2053" name="Rectangle 4"/>
          <p:cNvSpPr>
            <a:spLocks noGrp="1" noChangeArrowheads="1"/>
          </p:cNvSpPr>
          <p:nvPr>
            <p:ph type="title"/>
          </p:nvPr>
        </p:nvSpPr>
        <p:spPr bwMode="auto">
          <a:xfrm>
            <a:off x="457200" y="407988"/>
            <a:ext cx="8205788" cy="1417637"/>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4" name="Rectangle 5"/>
          <p:cNvSpPr>
            <a:spLocks noGrp="1" noChangeArrowheads="1"/>
          </p:cNvSpPr>
          <p:nvPr>
            <p:ph type="body" idx="1"/>
          </p:nvPr>
        </p:nvSpPr>
        <p:spPr bwMode="auto">
          <a:xfrm>
            <a:off x="468313" y="1773238"/>
            <a:ext cx="8205787" cy="429577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971693065"/>
      </p:ext>
    </p:extLst>
  </p:cSld>
  <p:clrMap bg1="lt1" tx1="dk1" bg2="lt2" tx2="dk2" accent1="accent1" accent2="accent2" accent3="accent3" accent4="accent4" accent5="accent5" accent6="accent6" hlink="hlink" folHlink="folHlink"/>
  <p:sldLayoutIdLst>
    <p:sldLayoutId id="2147483829" r:id="rId1"/>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5pPr>
      <a:lvl6pPr marL="4572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6pPr>
      <a:lvl7pPr marL="9144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7pPr>
      <a:lvl8pPr marL="1371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8pPr>
      <a:lvl9pPr marL="18288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178.wmf"/></Relationships>
</file>

<file path=ppt/slides/_rels/slide104.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1.xml"/><Relationship Id="rId1" Type="http://schemas.openxmlformats.org/officeDocument/2006/relationships/slideLayout" Target="../slideLayouts/slideLayout13.xml"/><Relationship Id="rId4" Type="http://schemas.openxmlformats.org/officeDocument/2006/relationships/image" Target="../media/image182.jpeg"/></Relationships>
</file>

<file path=ppt/slides/_rels/slide107.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81.png"/><Relationship Id="rId7" Type="http://schemas.openxmlformats.org/officeDocument/2006/relationships/image" Target="../media/image186.png"/><Relationship Id="rId2" Type="http://schemas.openxmlformats.org/officeDocument/2006/relationships/notesSlide" Target="../notesSlides/notesSlide102.xml"/><Relationship Id="rId1" Type="http://schemas.openxmlformats.org/officeDocument/2006/relationships/slideLayout" Target="../slideLayouts/slideLayout13.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 Id="rId9" Type="http://schemas.openxmlformats.org/officeDocument/2006/relationships/image" Target="../media/image187.png"/></Relationships>
</file>

<file path=ppt/slides/_rels/slide108.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1.jpeg"/><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191.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194.jpeg"/><Relationship Id="rId4" Type="http://schemas.openxmlformats.org/officeDocument/2006/relationships/image" Target="../media/image193.jpeg"/></Relationships>
</file>

<file path=ppt/slides/_rels/slide114.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198.jpg"/></Relationships>
</file>

<file path=ppt/slides/_rels/slide11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0.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12.xml"/><Relationship Id="rId1" Type="http://schemas.openxmlformats.org/officeDocument/2006/relationships/slideLayout" Target="../slideLayouts/slideLayout4.xml"/><Relationship Id="rId5" Type="http://schemas.openxmlformats.org/officeDocument/2006/relationships/image" Target="../media/image207.jpeg"/><Relationship Id="rId4" Type="http://schemas.openxmlformats.org/officeDocument/2006/relationships/image" Target="../media/image206.jpeg"/></Relationships>
</file>

<file path=ppt/slides/_rels/slide12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14.xml"/><Relationship Id="rId1" Type="http://schemas.openxmlformats.org/officeDocument/2006/relationships/slideLayout" Target="../slideLayouts/slideLayout1.xml"/><Relationship Id="rId5" Type="http://schemas.openxmlformats.org/officeDocument/2006/relationships/image" Target="../media/image216.png"/><Relationship Id="rId4" Type="http://schemas.openxmlformats.org/officeDocument/2006/relationships/image" Target="../media/image215.png"/></Relationships>
</file>

<file path=ppt/slides/_rels/slide12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2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118.xml"/><Relationship Id="rId1" Type="http://schemas.openxmlformats.org/officeDocument/2006/relationships/slideLayout" Target="../slideLayouts/slideLayout1.xml"/><Relationship Id="rId5" Type="http://schemas.openxmlformats.org/officeDocument/2006/relationships/image" Target="../media/image223.png"/><Relationship Id="rId4" Type="http://schemas.openxmlformats.org/officeDocument/2006/relationships/image" Target="../media/image222.png"/></Relationships>
</file>

<file path=ppt/slides/_rels/slide133.xml.rels><?xml version="1.0" encoding="UTF-8" standalone="yes"?>
<Relationships xmlns="http://schemas.openxmlformats.org/package/2006/relationships"><Relationship Id="rId3" Type="http://schemas.openxmlformats.org/officeDocument/2006/relationships/image" Target="../media/image211.jpeg"/><Relationship Id="rId7" Type="http://schemas.openxmlformats.org/officeDocument/2006/relationships/image" Target="../media/image226.jpeg"/><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12.jpeg"/></Relationships>
</file>

<file path=ppt/slides/_rels/slide134.xml.rels><?xml version="1.0" encoding="UTF-8" standalone="yes"?>
<Relationships xmlns="http://schemas.openxmlformats.org/package/2006/relationships"><Relationship Id="rId2" Type="http://schemas.openxmlformats.org/officeDocument/2006/relationships/image" Target="../media/image227.jp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20.xml"/><Relationship Id="rId1" Type="http://schemas.openxmlformats.org/officeDocument/2006/relationships/slideLayout" Target="../slideLayouts/slideLayout4.xml"/><Relationship Id="rId4" Type="http://schemas.openxmlformats.org/officeDocument/2006/relationships/image" Target="../media/image228.jpeg"/></Relationships>
</file>

<file path=ppt/slides/_rels/slide13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40.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notesSlide" Target="../notesSlides/notesSlide125.xml"/><Relationship Id="rId1" Type="http://schemas.openxmlformats.org/officeDocument/2006/relationships/slideLayout" Target="../slideLayouts/slideLayout4.xml"/><Relationship Id="rId4" Type="http://schemas.openxmlformats.org/officeDocument/2006/relationships/image" Target="../media/image234.jpg"/></Relationships>
</file>

<file path=ppt/slides/_rels/slide14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26.xml"/><Relationship Id="rId1" Type="http://schemas.openxmlformats.org/officeDocument/2006/relationships/slideLayout" Target="../slideLayouts/slideLayout1.xml"/><Relationship Id="rId5" Type="http://schemas.openxmlformats.org/officeDocument/2006/relationships/image" Target="../media/image237.png"/><Relationship Id="rId4" Type="http://schemas.openxmlformats.org/officeDocument/2006/relationships/image" Target="../media/image236.png"/></Relationships>
</file>

<file path=ppt/slides/_rels/slide142.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129.xml"/><Relationship Id="rId1" Type="http://schemas.openxmlformats.org/officeDocument/2006/relationships/slideLayout" Target="../slideLayouts/slideLayout19.xml"/><Relationship Id="rId5" Type="http://schemas.openxmlformats.org/officeDocument/2006/relationships/image" Target="../media/image241.png"/><Relationship Id="rId4" Type="http://schemas.openxmlformats.org/officeDocument/2006/relationships/image" Target="../media/image222.png"/></Relationships>
</file>

<file path=ppt/slides/_rels/slide148.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30.xml"/><Relationship Id="rId1" Type="http://schemas.openxmlformats.org/officeDocument/2006/relationships/slideLayout" Target="../slideLayouts/slideLayout1.xml"/><Relationship Id="rId6" Type="http://schemas.openxmlformats.org/officeDocument/2006/relationships/image" Target="../media/image245.jpeg"/><Relationship Id="rId5" Type="http://schemas.openxmlformats.org/officeDocument/2006/relationships/image" Target="../media/image244.jpg"/><Relationship Id="rId4" Type="http://schemas.openxmlformats.org/officeDocument/2006/relationships/image" Target="../media/image243.jpg"/></Relationships>
</file>

<file path=ppt/slides/_rels/slide149.xml.rels><?xml version="1.0" encoding="UTF-8" standalone="yes"?>
<Relationships xmlns="http://schemas.openxmlformats.org/package/2006/relationships"><Relationship Id="rId3" Type="http://schemas.openxmlformats.org/officeDocument/2006/relationships/image" Target="../media/image211.jpeg"/><Relationship Id="rId7" Type="http://schemas.openxmlformats.org/officeDocument/2006/relationships/image" Target="../media/image226.jpeg"/><Relationship Id="rId2" Type="http://schemas.openxmlformats.org/officeDocument/2006/relationships/notesSlide" Target="../notesSlides/notesSlide131.xml"/><Relationship Id="rId1" Type="http://schemas.openxmlformats.org/officeDocument/2006/relationships/slideLayout" Target="../slideLayouts/slideLayout1.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12.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50.xml.rels><?xml version="1.0" encoding="UTF-8" standalone="yes"?>
<Relationships xmlns="http://schemas.openxmlformats.org/package/2006/relationships"><Relationship Id="rId2" Type="http://schemas.openxmlformats.org/officeDocument/2006/relationships/image" Target="../media/image227.jp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248.png"/></Relationships>
</file>

<file path=ppt/slides/_rels/slide153.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notesSlide" Target="../notesSlides/notesSlide134.xml"/><Relationship Id="rId1" Type="http://schemas.openxmlformats.org/officeDocument/2006/relationships/slideLayout" Target="../slideLayouts/slideLayout4.xml"/><Relationship Id="rId4" Type="http://schemas.openxmlformats.org/officeDocument/2006/relationships/image" Target="../media/image250.png"/></Relationships>
</file>

<file path=ppt/slides/_rels/slide154.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252.jp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254.jp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256.jpg"/><Relationship Id="rId2" Type="http://schemas.openxmlformats.org/officeDocument/2006/relationships/image" Target="../media/image255.jpg"/><Relationship Id="rId1" Type="http://schemas.openxmlformats.org/officeDocument/2006/relationships/slideLayout" Target="../slideLayouts/slideLayout4.xml"/><Relationship Id="rId5" Type="http://schemas.openxmlformats.org/officeDocument/2006/relationships/image" Target="../media/image258.png"/><Relationship Id="rId4" Type="http://schemas.openxmlformats.org/officeDocument/2006/relationships/image" Target="../media/image257.png"/></Relationships>
</file>

<file path=ppt/slides/_rels/slide159.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image" Target="../media/image261.jpeg"/></Relationships>
</file>

<file path=ppt/slides/_rels/slide161.xml.rels><?xml version="1.0" encoding="UTF-8" standalone="yes"?>
<Relationships xmlns="http://schemas.openxmlformats.org/package/2006/relationships"><Relationship Id="rId3" Type="http://schemas.openxmlformats.org/officeDocument/2006/relationships/image" Target="../media/image262.jp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263.jp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42.xml"/><Relationship Id="rId1" Type="http://schemas.openxmlformats.org/officeDocument/2006/relationships/slideLayout" Target="../slideLayouts/slideLayout1.xml"/><Relationship Id="rId4" Type="http://schemas.openxmlformats.org/officeDocument/2006/relationships/image" Target="../media/image266.png"/></Relationships>
</file>

<file path=ppt/slides/_rels/slide165.xml.rels><?xml version="1.0" encoding="UTF-8" standalone="yes"?>
<Relationships xmlns="http://schemas.openxmlformats.org/package/2006/relationships"><Relationship Id="rId3" Type="http://schemas.openxmlformats.org/officeDocument/2006/relationships/image" Target="../media/image267.jpg"/><Relationship Id="rId2" Type="http://schemas.openxmlformats.org/officeDocument/2006/relationships/notesSlide" Target="../notesSlides/notesSlide143.xml"/><Relationship Id="rId1" Type="http://schemas.openxmlformats.org/officeDocument/2006/relationships/slideLayout" Target="../slideLayouts/slideLayout1.xml"/><Relationship Id="rId4" Type="http://schemas.openxmlformats.org/officeDocument/2006/relationships/image" Target="../media/image268.png"/></Relationships>
</file>

<file path=ppt/slides/_rels/slide166.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44.xml"/><Relationship Id="rId1" Type="http://schemas.openxmlformats.org/officeDocument/2006/relationships/slideLayout" Target="../slideLayouts/slideLayout3.xml"/><Relationship Id="rId4" Type="http://schemas.openxmlformats.org/officeDocument/2006/relationships/image" Target="../media/image270.png"/></Relationships>
</file>

<file path=ppt/slides/_rels/slide16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45.xml"/><Relationship Id="rId1" Type="http://schemas.openxmlformats.org/officeDocument/2006/relationships/slideLayout" Target="../slideLayouts/slideLayout1.xml"/><Relationship Id="rId6" Type="http://schemas.openxmlformats.org/officeDocument/2006/relationships/image" Target="../media/image274.jpeg"/><Relationship Id="rId5" Type="http://schemas.openxmlformats.org/officeDocument/2006/relationships/image" Target="../media/image273.jpeg"/><Relationship Id="rId4" Type="http://schemas.openxmlformats.org/officeDocument/2006/relationships/image" Target="../media/image272.jpeg"/></Relationships>
</file>

<file path=ppt/slides/_rels/slide16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276.jpeg"/><Relationship Id="rId7" Type="http://schemas.openxmlformats.org/officeDocument/2006/relationships/image" Target="../media/image280.jpg"/><Relationship Id="rId2" Type="http://schemas.openxmlformats.org/officeDocument/2006/relationships/notesSlide" Target="../notesSlides/notesSlide147.xml"/><Relationship Id="rId1" Type="http://schemas.openxmlformats.org/officeDocument/2006/relationships/slideLayout" Target="../slideLayouts/slideLayout4.xml"/><Relationship Id="rId6" Type="http://schemas.openxmlformats.org/officeDocument/2006/relationships/image" Target="../media/image279.jpeg"/><Relationship Id="rId5" Type="http://schemas.openxmlformats.org/officeDocument/2006/relationships/image" Target="../media/image278.jpeg"/><Relationship Id="rId4" Type="http://schemas.openxmlformats.org/officeDocument/2006/relationships/image" Target="../media/image277.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70.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jpg"/><Relationship Id="rId1" Type="http://schemas.openxmlformats.org/officeDocument/2006/relationships/slideLayout" Target="../slideLayouts/slideLayout4.xml"/><Relationship Id="rId4" Type="http://schemas.microsoft.com/office/2007/relationships/hdphoto" Target="../media/hdphoto2.wdp"/></Relationships>
</file>

<file path=ppt/slides/_rels/slide171.xml.rels><?xml version="1.0" encoding="UTF-8" standalone="yes"?>
<Relationships xmlns="http://schemas.openxmlformats.org/package/2006/relationships"><Relationship Id="rId3" Type="http://schemas.openxmlformats.org/officeDocument/2006/relationships/image" Target="../media/image283.jpg"/><Relationship Id="rId2" Type="http://schemas.openxmlformats.org/officeDocument/2006/relationships/notesSlide" Target="../notesSlides/notesSlide148.xml"/><Relationship Id="rId1" Type="http://schemas.openxmlformats.org/officeDocument/2006/relationships/slideLayout" Target="../slideLayouts/slideLayout4.xml"/><Relationship Id="rId5" Type="http://schemas.openxmlformats.org/officeDocument/2006/relationships/image" Target="../media/image284.jpg"/><Relationship Id="rId4" Type="http://schemas.openxmlformats.org/officeDocument/2006/relationships/image" Target="../media/image198.jpg"/></Relationships>
</file>

<file path=ppt/slides/_rels/slide172.xml.rels><?xml version="1.0" encoding="UTF-8" standalone="yes"?>
<Relationships xmlns="http://schemas.openxmlformats.org/package/2006/relationships"><Relationship Id="rId3" Type="http://schemas.openxmlformats.org/officeDocument/2006/relationships/image" Target="../media/image286.jpg"/><Relationship Id="rId2" Type="http://schemas.openxmlformats.org/officeDocument/2006/relationships/image" Target="../media/image285.jp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287.jp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290.jpg"/><Relationship Id="rId2" Type="http://schemas.openxmlformats.org/officeDocument/2006/relationships/image" Target="../media/image289.jp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291.jp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292.png"/></Relationships>
</file>

<file path=ppt/slides/_rels/slide178.xml.rels><?xml version="1.0" encoding="UTF-8" standalone="yes"?>
<Relationships xmlns="http://schemas.openxmlformats.org/package/2006/relationships"><Relationship Id="rId3" Type="http://schemas.openxmlformats.org/officeDocument/2006/relationships/image" Target="../media/image293.jpg"/><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image" Target="../media/image29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65.jpg"/><Relationship Id="rId4" Type="http://schemas.openxmlformats.org/officeDocument/2006/relationships/image" Target="../media/image64.jpg"/></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8.jp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hyperlink" Target="http://www.carbonbrief.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84.wmf"/><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86.wmf"/><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93.w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94.wmf"/><Relationship Id="rId4" Type="http://schemas.openxmlformats.org/officeDocument/2006/relationships/oleObject" Target="../embeddings/oleObject4.bin"/></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99.jpg"/></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02.JPG"/><Relationship Id="rId4" Type="http://schemas.openxmlformats.org/officeDocument/2006/relationships/image" Target="../media/image101.JPG"/></Relationships>
</file>

<file path=ppt/slides/_rels/slide6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04.jpeg"/></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5.gif"/><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09.JPG"/><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114.wmf"/><Relationship Id="rId4" Type="http://schemas.openxmlformats.org/officeDocument/2006/relationships/oleObject" Target="../embeddings/oleObject5.bin"/></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77.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7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74.xml"/><Relationship Id="rId1" Type="http://schemas.openxmlformats.org/officeDocument/2006/relationships/slideLayout" Target="../slideLayouts/slideLayout18.xml"/><Relationship Id="rId4" Type="http://schemas.openxmlformats.org/officeDocument/2006/relationships/image" Target="../media/image126.jpeg"/></Relationships>
</file>

<file path=ppt/slides/_rels/slide7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29.jpeg"/></Relationships>
</file>

<file path=ppt/slides/_rels/slide8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31.jpg"/></Relationships>
</file>

<file path=ppt/slides/_rels/slide8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8" Type="http://schemas.openxmlformats.org/officeDocument/2006/relationships/image" Target="../media/image139.jpg"/><Relationship Id="rId3" Type="http://schemas.openxmlformats.org/officeDocument/2006/relationships/image" Target="../media/image134.jpeg"/><Relationship Id="rId7" Type="http://schemas.openxmlformats.org/officeDocument/2006/relationships/image" Target="../media/image138.jp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jpeg"/><Relationship Id="rId10" Type="http://schemas.openxmlformats.org/officeDocument/2006/relationships/image" Target="../media/image141.jpeg"/><Relationship Id="rId4" Type="http://schemas.openxmlformats.org/officeDocument/2006/relationships/image" Target="../media/image135.jpeg"/><Relationship Id="rId9" Type="http://schemas.openxmlformats.org/officeDocument/2006/relationships/image" Target="../media/image140.jpg"/></Relationships>
</file>

<file path=ppt/slides/_rels/slide85.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44.jpeg"/></Relationships>
</file>

<file path=ppt/slides/_rels/slide86.xml.rels><?xml version="1.0" encoding="UTF-8" standalone="yes"?>
<Relationships xmlns="http://schemas.openxmlformats.org/package/2006/relationships"><Relationship Id="rId8" Type="http://schemas.openxmlformats.org/officeDocument/2006/relationships/image" Target="../media/image150.jpg"/><Relationship Id="rId13" Type="http://schemas.openxmlformats.org/officeDocument/2006/relationships/image" Target="../media/image155.jpg"/><Relationship Id="rId3" Type="http://schemas.openxmlformats.org/officeDocument/2006/relationships/image" Target="../media/image145.png"/><Relationship Id="rId7" Type="http://schemas.openxmlformats.org/officeDocument/2006/relationships/image" Target="../media/image149.jpg"/><Relationship Id="rId12" Type="http://schemas.openxmlformats.org/officeDocument/2006/relationships/image" Target="../media/image154.jpg"/><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image" Target="../media/image148.jpg"/><Relationship Id="rId11" Type="http://schemas.openxmlformats.org/officeDocument/2006/relationships/image" Target="../media/image153.jpg"/><Relationship Id="rId5" Type="http://schemas.openxmlformats.org/officeDocument/2006/relationships/image" Target="../media/image147.jpg"/><Relationship Id="rId10" Type="http://schemas.openxmlformats.org/officeDocument/2006/relationships/image" Target="../media/image152.jpg"/><Relationship Id="rId4" Type="http://schemas.openxmlformats.org/officeDocument/2006/relationships/image" Target="../media/image146.jpg"/><Relationship Id="rId9" Type="http://schemas.openxmlformats.org/officeDocument/2006/relationships/image" Target="../media/image151.jpeg"/></Relationships>
</file>

<file path=ppt/slides/_rels/slide8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3.xml"/><Relationship Id="rId1" Type="http://schemas.openxmlformats.org/officeDocument/2006/relationships/slideLayout" Target="../slideLayouts/slideLayout4.xml"/><Relationship Id="rId5" Type="http://schemas.openxmlformats.org/officeDocument/2006/relationships/image" Target="../media/image157.jpeg"/><Relationship Id="rId4" Type="http://schemas.openxmlformats.org/officeDocument/2006/relationships/image" Target="../media/image156.jpg"/></Relationships>
</file>

<file path=ppt/slides/_rels/slide8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59.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162.jpeg"/><Relationship Id="rId4" Type="http://schemas.openxmlformats.org/officeDocument/2006/relationships/image" Target="../media/image161.jpeg"/></Relationships>
</file>

<file path=ppt/slides/_rels/slide9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64.jpg"/></Relationships>
</file>

<file path=ppt/slides/_rels/slide92.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169.jpeg"/></Relationships>
</file>

<file path=ppt/slides/_rels/slide96.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17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B8DB-E1F5-8393-9BC4-B25CA9EBEA6C}"/>
              </a:ext>
            </a:extLst>
          </p:cNvPr>
          <p:cNvSpPr>
            <a:spLocks noGrp="1"/>
          </p:cNvSpPr>
          <p:nvPr>
            <p:ph type="ctrTitle"/>
          </p:nvPr>
        </p:nvSpPr>
        <p:spPr/>
        <p:txBody>
          <a:bodyPr>
            <a:normAutofit fontScale="90000"/>
          </a:bodyPr>
          <a:lstStyle/>
          <a:p>
            <a:pPr algn="l"/>
            <a:r>
              <a:rPr lang="en-AU" dirty="0"/>
              <a:t>This is a mix of my slides on climate science and renewable energy</a:t>
            </a:r>
          </a:p>
        </p:txBody>
      </p:sp>
      <p:sp>
        <p:nvSpPr>
          <p:cNvPr id="3" name="Subtitle 2">
            <a:extLst>
              <a:ext uri="{FF2B5EF4-FFF2-40B4-BE49-F238E27FC236}">
                <a16:creationId xmlns:a16="http://schemas.microsoft.com/office/drawing/2014/main" id="{48237DE8-17FD-5E53-B134-CA6C8791C8EB}"/>
              </a:ext>
            </a:extLst>
          </p:cNvPr>
          <p:cNvSpPr>
            <a:spLocks noGrp="1"/>
          </p:cNvSpPr>
          <p:nvPr>
            <p:ph type="subTitle" idx="1"/>
          </p:nvPr>
        </p:nvSpPr>
        <p:spPr>
          <a:xfrm>
            <a:off x="1403648" y="3212976"/>
            <a:ext cx="6912768" cy="1752600"/>
          </a:xfrm>
        </p:spPr>
        <p:txBody>
          <a:bodyPr/>
          <a:lstStyle/>
          <a:p>
            <a:pPr algn="l"/>
            <a:r>
              <a:rPr lang="en-AU" dirty="0"/>
              <a:t>It is not meant as a single presentation, but educators are welcome to use slides as appropriate</a:t>
            </a:r>
          </a:p>
        </p:txBody>
      </p:sp>
    </p:spTree>
    <p:extLst>
      <p:ext uri="{BB962C8B-B14F-4D97-AF65-F5344CB8AC3E}">
        <p14:creationId xmlns:p14="http://schemas.microsoft.com/office/powerpoint/2010/main" val="59308159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5693AF-A6FF-4DBA-8677-480A947512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4803" y="382352"/>
            <a:ext cx="3494394" cy="6093296"/>
          </a:xfrm>
          <a:prstGeom prst="rect">
            <a:avLst/>
          </a:prstGeom>
        </p:spPr>
      </p:pic>
      <p:sp>
        <p:nvSpPr>
          <p:cNvPr id="2" name="TextBox 1"/>
          <p:cNvSpPr txBox="1"/>
          <p:nvPr/>
        </p:nvSpPr>
        <p:spPr>
          <a:xfrm>
            <a:off x="-108520" y="1052736"/>
            <a:ext cx="9073008" cy="3904017"/>
          </a:xfrm>
          <a:prstGeom prst="rect">
            <a:avLst/>
          </a:prstGeom>
          <a:noFill/>
        </p:spPr>
        <p:txBody>
          <a:bodyPr wrap="square" rtlCol="0">
            <a:spAutoFit/>
          </a:bodyPr>
          <a:lstStyle/>
          <a:p>
            <a:pPr algn="ctr">
              <a:lnSpc>
                <a:spcPct val="150000"/>
              </a:lnSpc>
            </a:pPr>
            <a:r>
              <a:rPr lang="en-AU" sz="8800" dirty="0"/>
              <a:t>Why does it change so much</a:t>
            </a:r>
            <a:endParaRPr lang="en-AU" sz="1100" dirty="0"/>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arthWarmB4M.jpg"/>
          <p:cNvPicPr>
            <a:picLocks noChangeAspect="1"/>
          </p:cNvPicPr>
          <p:nvPr/>
        </p:nvPicPr>
        <p:blipFill>
          <a:blip r:embed="rId3" cstate="screen"/>
          <a:stretch>
            <a:fillRect/>
          </a:stretch>
        </p:blipFill>
        <p:spPr>
          <a:xfrm>
            <a:off x="0" y="6195"/>
            <a:ext cx="9144000" cy="6857999"/>
          </a:xfrm>
          <a:prstGeom prst="rect">
            <a:avLst/>
          </a:prstGeom>
        </p:spPr>
      </p:pic>
      <p:sp>
        <p:nvSpPr>
          <p:cNvPr id="5" name="TextBox 4"/>
          <p:cNvSpPr txBox="1"/>
          <p:nvPr/>
        </p:nvSpPr>
        <p:spPr>
          <a:xfrm>
            <a:off x="251520" y="6093296"/>
            <a:ext cx="5832648" cy="523220"/>
          </a:xfrm>
          <a:prstGeom prst="rect">
            <a:avLst/>
          </a:prstGeom>
          <a:noFill/>
        </p:spPr>
        <p:txBody>
          <a:bodyPr wrap="square" rtlCol="0">
            <a:spAutoFit/>
          </a:bodyPr>
          <a:lstStyle/>
          <a:p>
            <a:r>
              <a:rPr lang="en-AU" sz="2800" dirty="0">
                <a:solidFill>
                  <a:schemeClr val="accent1">
                    <a:lumMod val="40000"/>
                    <a:lumOff val="60000"/>
                  </a:schemeClr>
                </a:solidFill>
                <a:effectLst>
                  <a:outerShdw blurRad="38100" dist="38100" dir="2700000" algn="tl">
                    <a:srgbClr val="000000">
                      <a:alpha val="43137"/>
                    </a:srgbClr>
                  </a:outerShdw>
                </a:effectLst>
                <a:latin typeface="Arial Rounded MT Bold" pitchFamily="34" charset="0"/>
              </a:rPr>
              <a:t>Warm water evaporates</a:t>
            </a:r>
          </a:p>
        </p:txBody>
      </p:sp>
      <p:sp>
        <p:nvSpPr>
          <p:cNvPr id="6" name="TextBox 5"/>
          <p:cNvSpPr txBox="1"/>
          <p:nvPr/>
        </p:nvSpPr>
        <p:spPr>
          <a:xfrm>
            <a:off x="1547664" y="764704"/>
            <a:ext cx="4536504" cy="954107"/>
          </a:xfrm>
          <a:prstGeom prst="rect">
            <a:avLst/>
          </a:prstGeom>
          <a:noFill/>
        </p:spPr>
        <p:txBody>
          <a:bodyPr wrap="square" rtlCol="0">
            <a:spAutoFit/>
          </a:bodyPr>
          <a:lstStyle/>
          <a:p>
            <a:r>
              <a:rPr lang="en-AU" sz="2800" dirty="0">
                <a:solidFill>
                  <a:schemeClr val="tx1">
                    <a:lumMod val="85000"/>
                  </a:schemeClr>
                </a:solidFill>
                <a:effectLst>
                  <a:outerShdw blurRad="38100" dist="38100" dir="2700000" algn="tl">
                    <a:srgbClr val="000000">
                      <a:alpha val="43137"/>
                    </a:srgbClr>
                  </a:outerShdw>
                </a:effectLst>
                <a:latin typeface="Arial Rounded MT Bold" pitchFamily="34" charset="0"/>
              </a:rPr>
              <a:t>Whole system spins as a result of Earth’s rotation</a:t>
            </a:r>
            <a:endParaRPr lang="en-AU" dirty="0">
              <a:solidFill>
                <a:schemeClr val="tx1">
                  <a:lumMod val="85000"/>
                </a:schemeClr>
              </a:solidFill>
              <a:effectLst>
                <a:outerShdw blurRad="38100" dist="38100" dir="2700000" algn="tl">
                  <a:srgbClr val="000000">
                    <a:alpha val="43137"/>
                  </a:srgbClr>
                </a:outerShdw>
              </a:effectLst>
              <a:latin typeface="Arial Rounded MT Bold" pitchFamily="34" charset="0"/>
            </a:endParaRPr>
          </a:p>
        </p:txBody>
      </p:sp>
      <p:sp>
        <p:nvSpPr>
          <p:cNvPr id="7" name="TextBox 6"/>
          <p:cNvSpPr txBox="1"/>
          <p:nvPr/>
        </p:nvSpPr>
        <p:spPr>
          <a:xfrm>
            <a:off x="31845" y="3528880"/>
            <a:ext cx="2808312" cy="1384995"/>
          </a:xfrm>
          <a:prstGeom prst="rect">
            <a:avLst/>
          </a:prstGeom>
          <a:noFill/>
        </p:spPr>
        <p:txBody>
          <a:bodyPr wrap="square" rtlCol="0">
            <a:spAutoFit/>
          </a:bodyPr>
          <a:lstStyle/>
          <a:p>
            <a:r>
              <a:rPr lang="en-AU" sz="2800" dirty="0">
                <a:solidFill>
                  <a:schemeClr val="accent6">
                    <a:lumMod val="50000"/>
                  </a:schemeClr>
                </a:solidFill>
                <a:effectLst>
                  <a:outerShdw blurRad="38100" dist="38100" dir="2700000" algn="tl">
                    <a:srgbClr val="000000">
                      <a:alpha val="43137"/>
                    </a:srgbClr>
                  </a:outerShdw>
                </a:effectLst>
                <a:latin typeface="Arial Rounded MT Bold" pitchFamily="34" charset="0"/>
              </a:rPr>
              <a:t>Moist air condenses releasing heat</a:t>
            </a:r>
          </a:p>
        </p:txBody>
      </p:sp>
      <p:sp>
        <p:nvSpPr>
          <p:cNvPr id="9" name="TextBox 8"/>
          <p:cNvSpPr txBox="1"/>
          <p:nvPr/>
        </p:nvSpPr>
        <p:spPr>
          <a:xfrm>
            <a:off x="3117438" y="2780928"/>
            <a:ext cx="2376264" cy="2554545"/>
          </a:xfrm>
          <a:prstGeom prst="rect">
            <a:avLst/>
          </a:prstGeom>
          <a:noFill/>
        </p:spPr>
        <p:txBody>
          <a:bodyPr wrap="square" rtlCol="0">
            <a:spAutoFit/>
          </a:bodyPr>
          <a:lstStyle/>
          <a:p>
            <a:r>
              <a:rPr lang="en-AU" sz="3200" dirty="0">
                <a:solidFill>
                  <a:srgbClr val="FF0000"/>
                </a:solidFill>
                <a:effectLst>
                  <a:outerShdw blurRad="38100" dist="38100" dir="2700000" algn="tl">
                    <a:srgbClr val="000000">
                      <a:alpha val="43137"/>
                    </a:srgbClr>
                  </a:outerShdw>
                </a:effectLst>
                <a:latin typeface="Arial Rounded MT Bold" pitchFamily="34" charset="0"/>
              </a:rPr>
              <a:t>More heat drives more moist air upwards</a:t>
            </a:r>
          </a:p>
        </p:txBody>
      </p:sp>
    </p:spTree>
  </p:cSld>
  <p:clrMapOvr>
    <a:masterClrMapping/>
  </p:clrMapOvr>
  <p:transition advTm="58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2000"/>
                            </p:stCondLst>
                            <p:childTnLst>
                              <p:par>
                                <p:cTn id="9" presetID="2" presetClass="entr" presetSubtype="4" fill="hold" nodeType="afterEffect">
                                  <p:stCondLst>
                                    <p:cond delay="100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3500"/>
                            </p:stCondLst>
                            <p:childTnLst>
                              <p:par>
                                <p:cTn id="14" presetID="21"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par>
                          <p:cTn id="17" fill="hold">
                            <p:stCondLst>
                              <p:cond delay="5500"/>
                            </p:stCondLst>
                            <p:childTnLst>
                              <p:par>
                                <p:cTn id="18" presetID="22" presetClass="entr" presetSubtype="1" fill="hold" nodeType="afterEffect">
                                  <p:stCondLst>
                                    <p:cond delay="50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up)">
                                      <p:cBhvr>
                                        <p:cTn id="20" dur="1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9632" y="116632"/>
            <a:ext cx="7884368" cy="504056"/>
          </a:xfrm>
        </p:spPr>
        <p:txBody>
          <a:bodyPr>
            <a:normAutofit fontScale="92500" lnSpcReduction="20000"/>
          </a:bodyPr>
          <a:lstStyle/>
          <a:p>
            <a:pPr marL="0" indent="0">
              <a:spcBef>
                <a:spcPts val="0"/>
              </a:spcBef>
              <a:buNone/>
            </a:pPr>
            <a:r>
              <a:rPr lang="en-AU" sz="3600" b="1" dirty="0">
                <a:latin typeface="Arial Rounded MT Bold" panose="020F0704030504030204" pitchFamily="34" charset="0"/>
                <a:cs typeface="Times New Roman" pitchFamily="18" charset="0"/>
              </a:rPr>
              <a:t>Hurricane Harvey in infrared</a:t>
            </a:r>
            <a:endParaRPr lang="en-AU" sz="1800" b="1" dirty="0">
              <a:latin typeface="Arial Rounded MT Bold" panose="020F0704030504030204" pitchFamily="34" charset="0"/>
              <a:cs typeface="Times New Roman" pitchFamily="18" charset="0"/>
            </a:endParaRPr>
          </a:p>
        </p:txBody>
      </p:sp>
      <p:pic>
        <p:nvPicPr>
          <p:cNvPr id="4" name="Picture 3" descr="Oz170818.jpg"/>
          <p:cNvPicPr>
            <a:picLocks noChangeAspect="1"/>
          </p:cNvPicPr>
          <p:nvPr/>
        </p:nvPicPr>
        <p:blipFill>
          <a:blip r:embed="rId3" cstate="screen"/>
          <a:stretch>
            <a:fillRect/>
          </a:stretch>
        </p:blipFill>
        <p:spPr>
          <a:xfrm>
            <a:off x="0" y="764704"/>
            <a:ext cx="9144000" cy="5976664"/>
          </a:xfrm>
          <a:prstGeom prst="rect">
            <a:avLst/>
          </a:prstGeom>
        </p:spPr>
      </p:pic>
      <p:sp>
        <p:nvSpPr>
          <p:cNvPr id="5" name="TextBox 4"/>
          <p:cNvSpPr txBox="1"/>
          <p:nvPr/>
        </p:nvSpPr>
        <p:spPr>
          <a:xfrm>
            <a:off x="3347864" y="3645024"/>
            <a:ext cx="2952328" cy="1569660"/>
          </a:xfrm>
          <a:prstGeom prst="rect">
            <a:avLst/>
          </a:prstGeom>
          <a:noFill/>
        </p:spPr>
        <p:txBody>
          <a:bodyPr wrap="square" rtlCol="0">
            <a:spAutoFit/>
          </a:bodyPr>
          <a:lstStyle/>
          <a:p>
            <a:r>
              <a:rPr lang="en-AU" sz="3200" dirty="0">
                <a:solidFill>
                  <a:schemeClr val="tx1">
                    <a:lumMod val="95000"/>
                  </a:schemeClr>
                </a:solidFill>
                <a:effectLst>
                  <a:outerShdw blurRad="38100" dist="38100" dir="2700000" algn="tl">
                    <a:srgbClr val="000000">
                      <a:alpha val="43137"/>
                    </a:srgbClr>
                  </a:outerShdw>
                </a:effectLst>
              </a:rPr>
              <a:t>Warmer centre drives stronger winds and rain</a:t>
            </a:r>
          </a:p>
        </p:txBody>
      </p:sp>
      <p:sp>
        <p:nvSpPr>
          <p:cNvPr id="6" name="TextBox 5"/>
          <p:cNvSpPr txBox="1"/>
          <p:nvPr/>
        </p:nvSpPr>
        <p:spPr>
          <a:xfrm>
            <a:off x="395536" y="908720"/>
            <a:ext cx="8352928" cy="58477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3200" dirty="0">
                <a:solidFill>
                  <a:schemeClr val="tx1">
                    <a:lumMod val="95000"/>
                  </a:schemeClr>
                </a:solidFill>
                <a:effectLst>
                  <a:outerShdw blurRad="38100" dist="38100" dir="2700000" algn="tl">
                    <a:srgbClr val="000000">
                      <a:alpha val="43137"/>
                    </a:srgbClr>
                  </a:outerShdw>
                </a:effectLst>
              </a:rPr>
              <a:t>Hurricanes are powered by heat from the ocean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33820-5C1E-4507-8D92-077B69F4B8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DACC554D-9DEA-4F72-B4A9-F3FE931E292B}"/>
              </a:ext>
            </a:extLst>
          </p:cNvPr>
          <p:cNvSpPr txBox="1"/>
          <p:nvPr/>
        </p:nvSpPr>
        <p:spPr>
          <a:xfrm>
            <a:off x="107504" y="116632"/>
            <a:ext cx="6912768" cy="338554"/>
          </a:xfrm>
          <a:prstGeom prst="rect">
            <a:avLst/>
          </a:prstGeom>
          <a:noFill/>
        </p:spPr>
        <p:txBody>
          <a:bodyPr wrap="square" rtlCol="0">
            <a:spAutoFit/>
          </a:bodyPr>
          <a:lstStyle/>
          <a:p>
            <a:r>
              <a:rPr lang="en-AU" sz="1600" dirty="0">
                <a:solidFill>
                  <a:schemeClr val="tx1">
                    <a:lumMod val="65000"/>
                  </a:schemeClr>
                </a:solidFill>
              </a:rPr>
              <a:t>Cyclone Haiyan Nov 2013 Philippines</a:t>
            </a:r>
          </a:p>
        </p:txBody>
      </p:sp>
    </p:spTree>
    <p:extLst>
      <p:ext uri="{BB962C8B-B14F-4D97-AF65-F5344CB8AC3E}">
        <p14:creationId xmlns:p14="http://schemas.microsoft.com/office/powerpoint/2010/main" val="2245795291"/>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CC6A5CC-4007-4E88-9184-36D53B55B536}"/>
              </a:ext>
            </a:extLst>
          </p:cNvPr>
          <p:cNvGraphicFramePr>
            <a:graphicFrameLocks noChangeAspect="1"/>
          </p:cNvGraphicFramePr>
          <p:nvPr/>
        </p:nvGraphicFramePr>
        <p:xfrm>
          <a:off x="5011" y="0"/>
          <a:ext cx="9132391" cy="6858000"/>
        </p:xfrm>
        <a:graphic>
          <a:graphicData uri="http://schemas.openxmlformats.org/presentationml/2006/ole">
            <mc:AlternateContent xmlns:mc="http://schemas.openxmlformats.org/markup-compatibility/2006">
              <mc:Choice xmlns:v="urn:schemas-microsoft-com:vml" Requires="v">
                <p:oleObj name="PHOTO-PAINT" r:id="rId3" imgW="9144000" imgH="6858000" progId="CorelPHOTOPAINT.Image.18">
                  <p:embed/>
                </p:oleObj>
              </mc:Choice>
              <mc:Fallback>
                <p:oleObj name="PHOTO-PAINT" r:id="rId3" imgW="9144000" imgH="6858000" progId="CorelPHOTOPAINT.Image.18">
                  <p:embed/>
                  <p:pic>
                    <p:nvPicPr>
                      <p:cNvPr id="3" name="Object 2">
                        <a:extLst>
                          <a:ext uri="{FF2B5EF4-FFF2-40B4-BE49-F238E27FC236}">
                            <a16:creationId xmlns:a16="http://schemas.microsoft.com/office/drawing/2014/main" id="{6CC6A5CC-4007-4E88-9184-36D53B55B536}"/>
                          </a:ext>
                        </a:extLst>
                      </p:cNvPr>
                      <p:cNvPicPr/>
                      <p:nvPr/>
                    </p:nvPicPr>
                    <p:blipFill>
                      <a:blip r:embed="rId4"/>
                      <a:stretch>
                        <a:fillRect/>
                      </a:stretch>
                    </p:blipFill>
                    <p:spPr>
                      <a:xfrm>
                        <a:off x="5011" y="0"/>
                        <a:ext cx="9132391" cy="6858000"/>
                      </a:xfrm>
                      <a:prstGeom prst="rect">
                        <a:avLst/>
                      </a:prstGeom>
                    </p:spPr>
                  </p:pic>
                </p:oleObj>
              </mc:Fallback>
            </mc:AlternateContent>
          </a:graphicData>
        </a:graphic>
      </p:graphicFrame>
      <p:grpSp>
        <p:nvGrpSpPr>
          <p:cNvPr id="2" name="Group 11"/>
          <p:cNvGrpSpPr/>
          <p:nvPr/>
        </p:nvGrpSpPr>
        <p:grpSpPr>
          <a:xfrm>
            <a:off x="4499992" y="-99392"/>
            <a:ext cx="1130424" cy="1103040"/>
            <a:chOff x="4211960" y="0"/>
            <a:chExt cx="1130424" cy="1103040"/>
          </a:xfrm>
        </p:grpSpPr>
        <p:cxnSp>
          <p:nvCxnSpPr>
            <p:cNvPr id="8" name="Straight Arrow Connector 7"/>
            <p:cNvCxnSpPr/>
            <p:nvPr/>
          </p:nvCxnSpPr>
          <p:spPr>
            <a:xfrm>
              <a:off x="4211960" y="188640"/>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34208" y="104912"/>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27984" y="0"/>
              <a:ext cx="91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5580112" y="0"/>
            <a:ext cx="21602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More solar heat absorbed by dark water</a:t>
            </a:r>
          </a:p>
        </p:txBody>
      </p:sp>
      <p:sp>
        <p:nvSpPr>
          <p:cNvPr id="13" name="TextBox 12"/>
          <p:cNvSpPr txBox="1"/>
          <p:nvPr/>
        </p:nvSpPr>
        <p:spPr>
          <a:xfrm>
            <a:off x="6156176" y="3573016"/>
            <a:ext cx="2592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rPr>
              <a:t>Normal jet stream</a:t>
            </a:r>
            <a:endParaRPr kumimoji="0" lang="en-AU" sz="18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endParaRPr>
          </a:p>
        </p:txBody>
      </p:sp>
      <p:sp>
        <p:nvSpPr>
          <p:cNvPr id="14" name="TextBox 13"/>
          <p:cNvSpPr txBox="1"/>
          <p:nvPr/>
        </p:nvSpPr>
        <p:spPr>
          <a:xfrm>
            <a:off x="5364088" y="4653136"/>
            <a:ext cx="34563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rPr>
              <a:t>Stronger jet stream</a:t>
            </a:r>
            <a:endParaRPr kumimoji="0" lang="en-AU" sz="24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endParaRPr>
          </a:p>
        </p:txBody>
      </p:sp>
      <p:sp>
        <p:nvSpPr>
          <p:cNvPr id="15" name="TextBox 14"/>
          <p:cNvSpPr txBox="1"/>
          <p:nvPr/>
        </p:nvSpPr>
        <p:spPr>
          <a:xfrm>
            <a:off x="3851920" y="4149080"/>
            <a:ext cx="1368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rPr>
              <a:t>COLDER</a:t>
            </a:r>
            <a:endParaRPr kumimoji="0" lang="en-AU" sz="1800" b="0" i="0" u="none" strike="noStrike" kern="1200" cap="none" spc="0" normalizeH="0" baseline="0" noProof="0" dirty="0">
              <a:ln>
                <a:noFill/>
              </a:ln>
              <a:solidFill>
                <a:srgbClr val="66CCFF">
                  <a:lumMod val="50000"/>
                </a:srgbClr>
              </a:solidFill>
              <a:effectLst>
                <a:outerShdw blurRad="38100" dist="38100" dir="2700000" algn="tl">
                  <a:srgbClr val="000000">
                    <a:alpha val="43137"/>
                  </a:srgbClr>
                </a:outerShdw>
              </a:effectLst>
              <a:uLnTx/>
              <a:uFillTx/>
              <a:latin typeface="Calibri"/>
              <a:ea typeface="+mn-ea"/>
              <a:cs typeface="+mn-cs"/>
            </a:endParaRPr>
          </a:p>
        </p:txBody>
      </p:sp>
      <p:sp>
        <p:nvSpPr>
          <p:cNvPr id="16" name="TextBox 15"/>
          <p:cNvSpPr txBox="1"/>
          <p:nvPr/>
        </p:nvSpPr>
        <p:spPr>
          <a:xfrm>
            <a:off x="1475656" y="2306489"/>
            <a:ext cx="16561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WARMER</a:t>
            </a:r>
            <a:endParaRPr kumimoji="0" lang="en-AU"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
        <p:nvSpPr>
          <p:cNvPr id="17" name="TextBox 16"/>
          <p:cNvSpPr txBox="1"/>
          <p:nvPr/>
        </p:nvSpPr>
        <p:spPr>
          <a:xfrm>
            <a:off x="3851920" y="1844824"/>
            <a:ext cx="3024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STRONGER WINDS</a:t>
            </a:r>
            <a:endPar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624451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2500"/>
                            </p:stCondLst>
                            <p:childTnLst>
                              <p:par>
                                <p:cTn id="13" presetID="22" presetClass="entr" presetSubtype="8" fill="hold" grpId="0" nodeType="after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000"/>
                                        <p:tgtEl>
                                          <p:spTgt spid="17"/>
                                        </p:tgtEl>
                                      </p:cBhvr>
                                    </p:animEffect>
                                  </p:childTnLst>
                                </p:cTn>
                              </p:par>
                            </p:childTnLst>
                          </p:cTn>
                        </p:par>
                        <p:par>
                          <p:cTn id="16" fill="hold">
                            <p:stCondLst>
                              <p:cond delay="4000"/>
                            </p:stCondLst>
                            <p:childTnLst>
                              <p:par>
                                <p:cTn id="17" presetID="22" presetClass="entr" presetSubtype="8"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par>
                          <p:cTn id="20" fill="hold">
                            <p:stCondLst>
                              <p:cond delay="5500"/>
                            </p:stCondLst>
                            <p:childTnLst>
                              <p:par>
                                <p:cTn id="21" presetID="22" presetClass="entr" presetSubtype="8" fill="hold" grpId="0" nodeType="after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6500"/>
                            </p:stCondLst>
                            <p:childTnLst>
                              <p:par>
                                <p:cTn id="25" presetID="22" presetClass="entr" presetSubtype="8" fill="hold" grpId="0" nodeType="after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734DE-6B93-4EC7-BA3B-165F92A3D9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4" y="0"/>
            <a:ext cx="9140992" cy="6858000"/>
          </a:xfrm>
          <a:prstGeom prst="rect">
            <a:avLst/>
          </a:prstGeom>
        </p:spPr>
      </p:pic>
    </p:spTree>
    <p:extLst>
      <p:ext uri="{BB962C8B-B14F-4D97-AF65-F5344CB8AC3E}">
        <p14:creationId xmlns:p14="http://schemas.microsoft.com/office/powerpoint/2010/main" val="474913406"/>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16218E-4BDE-4434-AE84-D62F3F008E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372"/>
            <a:ext cx="9144000" cy="6823110"/>
          </a:xfrm>
          <a:prstGeom prst="rect">
            <a:avLst/>
          </a:prstGeom>
        </p:spPr>
      </p:pic>
    </p:spTree>
    <p:extLst>
      <p:ext uri="{BB962C8B-B14F-4D97-AF65-F5344CB8AC3E}">
        <p14:creationId xmlns:p14="http://schemas.microsoft.com/office/powerpoint/2010/main" val="4273373180"/>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8691267C-5408-4F36-9777-558AD066DF10}"/>
              </a:ext>
            </a:extLst>
          </p:cNvPr>
          <p:cNvSpPr txBox="1">
            <a:spLocks noChangeArrowheads="1"/>
          </p:cNvSpPr>
          <p:nvPr/>
        </p:nvSpPr>
        <p:spPr bwMode="auto">
          <a:xfrm>
            <a:off x="325440" y="18947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marL="0" marR="0" lvl="0" indent="0" algn="ctr" defTabSz="414726" rtl="0" eaLnBrk="1" fontAlgn="base" latinLnBrk="0" hangingPunct="0">
              <a:lnSpc>
                <a:spcPct val="93000"/>
              </a:lnSpc>
              <a:spcBef>
                <a:spcPct val="0"/>
              </a:spcBef>
              <a:spcAft>
                <a:spcPct val="0"/>
              </a:spcAft>
              <a:buClr>
                <a:srgbClr val="000000"/>
              </a:buClr>
              <a:buSzPct val="45000"/>
              <a:buFontTx/>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kumimoji="0" lang="en-GB" altLang="en-US" sz="1451" b="1" i="0" u="none" strike="noStrike" kern="1200" cap="none" spc="0" normalizeH="0" baseline="0" noProof="0" dirty="0">
                <a:ln>
                  <a:noFill/>
                </a:ln>
                <a:solidFill>
                  <a:srgbClr val="000000"/>
                </a:solidFill>
                <a:effectLst/>
                <a:uLnTx/>
                <a:uFillTx/>
                <a:latin typeface="Arial" panose="020B0604020202020204" pitchFamily="34" charset="0"/>
                <a:ea typeface="+mn-ea"/>
              </a:rPr>
              <a:t>Stability landscape showing the pathway of the Earth System out of the Holocene and thus, out of the glacial–interglacial limit cycle to its present position in the hotter Anthropocene. </a:t>
            </a:r>
          </a:p>
        </p:txBody>
      </p:sp>
      <p:pic>
        <p:nvPicPr>
          <p:cNvPr id="3074" name="Picture 2">
            <a:extLst>
              <a:ext uri="{FF2B5EF4-FFF2-40B4-BE49-F238E27FC236}">
                <a16:creationId xmlns:a16="http://schemas.microsoft.com/office/drawing/2014/main" id="{8C5CA297-9776-4B5F-BC1C-19A76065D1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6376" y="6396394"/>
            <a:ext cx="752744" cy="2394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6F761A99-5180-40D0-A226-601C4D8597D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5205" y="853362"/>
            <a:ext cx="8219243" cy="52458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A9CE6CE4-6C13-43B2-B0AD-7AFA5472601B}"/>
              </a:ext>
            </a:extLst>
          </p:cNvPr>
          <p:cNvSpPr txBox="1">
            <a:spLocks noChangeArrowheads="1"/>
          </p:cNvSpPr>
          <p:nvPr/>
        </p:nvSpPr>
        <p:spPr bwMode="auto">
          <a:xfrm>
            <a:off x="827584" y="6244199"/>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algn="l" defTabSz="414726" rtl="0" eaLnBrk="1" fontAlgn="base" latinLnBrk="0" hangingPunct="0">
              <a:lnSpc>
                <a:spcPct val="93000"/>
              </a:lnSpc>
              <a:spcBef>
                <a:spcPct val="0"/>
              </a:spcBef>
              <a:spcAft>
                <a:spcPct val="0"/>
              </a:spcAft>
              <a:buClr>
                <a:srgbClr val="000000"/>
              </a:buClr>
              <a:buSzPct val="45000"/>
              <a:buFontTx/>
              <a:buNone/>
              <a:tabLst>
                <a:tab pos="656650" algn="l"/>
                <a:tab pos="1313299" algn="l"/>
                <a:tab pos="1969949" algn="l"/>
                <a:tab pos="2626599" algn="l"/>
                <a:tab pos="3283248" algn="l"/>
              </a:tabLst>
              <a:defRPr/>
            </a:pPr>
            <a:r>
              <a:rPr kumimoji="0" lang="en-GB" altLang="en-US" sz="1089" b="1" i="0" u="none" strike="noStrike" kern="1200" cap="none" spc="0" normalizeH="0" baseline="0" noProof="0" dirty="0">
                <a:ln>
                  <a:noFill/>
                </a:ln>
                <a:solidFill>
                  <a:srgbClr val="000000"/>
                </a:solidFill>
                <a:effectLst/>
                <a:uLnTx/>
                <a:uFillTx/>
                <a:latin typeface="Arial" panose="020B0604020202020204" pitchFamily="34" charset="0"/>
                <a:ea typeface="+mn-ea"/>
              </a:rPr>
              <a:t>Will Steffen et al. PNAS 2018;115:33:8252-8259</a:t>
            </a:r>
          </a:p>
        </p:txBody>
      </p:sp>
      <p:sp>
        <p:nvSpPr>
          <p:cNvPr id="3077" name="Text Box 5">
            <a:extLst>
              <a:ext uri="{FF2B5EF4-FFF2-40B4-BE49-F238E27FC236}">
                <a16:creationId xmlns:a16="http://schemas.microsoft.com/office/drawing/2014/main" id="{3EC36732-46D2-40E5-8D3B-C96D889C7935}"/>
              </a:ext>
            </a:extLst>
          </p:cNvPr>
          <p:cNvSpPr txBox="1">
            <a:spLocks noChangeArrowheads="1"/>
          </p:cNvSpPr>
          <p:nvPr/>
        </p:nvSpPr>
        <p:spPr bwMode="auto">
          <a:xfrm>
            <a:off x="97920" y="6612841"/>
            <a:ext cx="4930560" cy="12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pPr marL="77761" marR="0" lvl="0" indent="-77761" algn="l" defTabSz="414726" rtl="0" eaLnBrk="1" fontAlgn="base" latinLnBrk="0" hangingPunct="0">
              <a:lnSpc>
                <a:spcPct val="93000"/>
              </a:lnSpc>
              <a:spcBef>
                <a:spcPct val="0"/>
              </a:spcBef>
              <a:spcAft>
                <a:spcPct val="0"/>
              </a:spcAft>
              <a:buClr>
                <a:srgbClr val="000000"/>
              </a:buClr>
              <a:buSzPct val="45000"/>
              <a:buFontTx/>
              <a:buNone/>
              <a:tabLst>
                <a:tab pos="656650" algn="l"/>
                <a:tab pos="1313299" algn="l"/>
                <a:tab pos="1969949" algn="l"/>
                <a:tab pos="2626599" algn="l"/>
                <a:tab pos="3283248" algn="l"/>
                <a:tab pos="3939898" algn="l"/>
                <a:tab pos="4596548" algn="l"/>
              </a:tabLst>
              <a:defRPr/>
            </a:pPr>
            <a:r>
              <a:rPr kumimoji="0" lang="en-GB" altLang="en-US" sz="907" b="0" i="0" u="none" strike="noStrike" kern="1200" cap="none" spc="0" normalizeH="0" baseline="0" noProof="0" dirty="0">
                <a:ln>
                  <a:noFill/>
                </a:ln>
                <a:solidFill>
                  <a:srgbClr val="000000"/>
                </a:solidFill>
                <a:effectLst/>
                <a:uLnTx/>
                <a:uFillTx/>
                <a:latin typeface="Arial" panose="020B0604020202020204" pitchFamily="34" charset="0"/>
                <a:ea typeface="+mn-ea"/>
              </a:rPr>
              <a:t>©2018 by National Academy of Sciences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C5CA297-9776-4B5F-BC1C-19A76065D1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6376" y="6396394"/>
            <a:ext cx="752744" cy="2394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6F761A99-5180-40D0-A226-601C4D8597D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169253" y="381961"/>
            <a:ext cx="8805492" cy="56225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A9CE6CE4-6C13-43B2-B0AD-7AFA5472601B}"/>
              </a:ext>
            </a:extLst>
          </p:cNvPr>
          <p:cNvSpPr txBox="1">
            <a:spLocks noChangeArrowheads="1"/>
          </p:cNvSpPr>
          <p:nvPr/>
        </p:nvSpPr>
        <p:spPr bwMode="auto">
          <a:xfrm>
            <a:off x="564357" y="6358897"/>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algn="l" defTabSz="414726" rtl="0" eaLnBrk="1" fontAlgn="base" latinLnBrk="0" hangingPunct="0">
              <a:lnSpc>
                <a:spcPct val="93000"/>
              </a:lnSpc>
              <a:spcBef>
                <a:spcPct val="0"/>
              </a:spcBef>
              <a:spcAft>
                <a:spcPct val="0"/>
              </a:spcAft>
              <a:buClr>
                <a:srgbClr val="000000"/>
              </a:buClr>
              <a:buSzPct val="45000"/>
              <a:buFontTx/>
              <a:buNone/>
              <a:tabLst>
                <a:tab pos="656650" algn="l"/>
                <a:tab pos="1313299" algn="l"/>
                <a:tab pos="1969949" algn="l"/>
                <a:tab pos="2626599" algn="l"/>
                <a:tab pos="3283248" algn="l"/>
              </a:tabLst>
              <a:defRPr/>
            </a:pPr>
            <a:r>
              <a:rPr kumimoji="0" lang="en-GB" altLang="en-US" sz="1089" b="0" i="0" u="none" strike="noStrike" kern="1200" cap="none" spc="0" normalizeH="0" baseline="0" noProof="0" dirty="0">
                <a:ln>
                  <a:noFill/>
                </a:ln>
                <a:solidFill>
                  <a:srgbClr val="808080">
                    <a:lumMod val="75000"/>
                  </a:srgbClr>
                </a:solidFill>
                <a:effectLst/>
                <a:uLnTx/>
                <a:uFillTx/>
                <a:latin typeface="Arial" panose="020B0604020202020204" pitchFamily="34" charset="0"/>
                <a:ea typeface="+mn-ea"/>
              </a:rPr>
              <a:t>Will Steffen et al. PNAS 2018;115:33:8252-8259    KB animation</a:t>
            </a:r>
          </a:p>
        </p:txBody>
      </p:sp>
      <p:sp>
        <p:nvSpPr>
          <p:cNvPr id="3077" name="Text Box 5">
            <a:extLst>
              <a:ext uri="{FF2B5EF4-FFF2-40B4-BE49-F238E27FC236}">
                <a16:creationId xmlns:a16="http://schemas.microsoft.com/office/drawing/2014/main" id="{3EC36732-46D2-40E5-8D3B-C96D889C7935}"/>
              </a:ext>
            </a:extLst>
          </p:cNvPr>
          <p:cNvSpPr txBox="1">
            <a:spLocks noChangeArrowheads="1"/>
          </p:cNvSpPr>
          <p:nvPr/>
        </p:nvSpPr>
        <p:spPr bwMode="auto">
          <a:xfrm>
            <a:off x="564357" y="6635879"/>
            <a:ext cx="4930560" cy="12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pPr marL="77761" marR="0" lvl="0" indent="-77761" algn="l" defTabSz="414726" rtl="0" eaLnBrk="1" fontAlgn="base" latinLnBrk="0" hangingPunct="0">
              <a:lnSpc>
                <a:spcPct val="93000"/>
              </a:lnSpc>
              <a:spcBef>
                <a:spcPct val="0"/>
              </a:spcBef>
              <a:spcAft>
                <a:spcPct val="0"/>
              </a:spcAft>
              <a:buClr>
                <a:srgbClr val="000000"/>
              </a:buClr>
              <a:buSzPct val="45000"/>
              <a:buFontTx/>
              <a:buNone/>
              <a:tabLst>
                <a:tab pos="656650" algn="l"/>
                <a:tab pos="1313299" algn="l"/>
                <a:tab pos="1969949" algn="l"/>
                <a:tab pos="2626599" algn="l"/>
                <a:tab pos="3283248" algn="l"/>
                <a:tab pos="3939898" algn="l"/>
                <a:tab pos="4596548" algn="l"/>
              </a:tabLst>
              <a:defRPr/>
            </a:pPr>
            <a:r>
              <a:rPr kumimoji="0" lang="en-GB" altLang="en-US" sz="907" b="0" i="0" u="none" strike="noStrike" kern="1200" cap="none" spc="0" normalizeH="0" baseline="0" noProof="0" dirty="0">
                <a:ln>
                  <a:noFill/>
                </a:ln>
                <a:solidFill>
                  <a:srgbClr val="000000"/>
                </a:solidFill>
                <a:effectLst/>
                <a:uLnTx/>
                <a:uFillTx/>
                <a:latin typeface="Arial" panose="020B0604020202020204" pitchFamily="34" charset="0"/>
                <a:ea typeface="+mn-ea"/>
              </a:rPr>
              <a:t>©2018 by National Academy of Sciences</a:t>
            </a:r>
          </a:p>
        </p:txBody>
      </p:sp>
      <p:pic>
        <p:nvPicPr>
          <p:cNvPr id="6" name="Picture 5">
            <a:extLst>
              <a:ext uri="{FF2B5EF4-FFF2-40B4-BE49-F238E27FC236}">
                <a16:creationId xmlns:a16="http://schemas.microsoft.com/office/drawing/2014/main" id="{443C70AE-9482-46A2-8B85-A4602799A90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4703964">
            <a:off x="3697132" y="1324143"/>
            <a:ext cx="325617" cy="337323"/>
          </a:xfrm>
          <a:prstGeom prst="rect">
            <a:avLst/>
          </a:prstGeom>
        </p:spPr>
      </p:pic>
      <p:pic>
        <p:nvPicPr>
          <p:cNvPr id="4" name="Picture 3">
            <a:extLst>
              <a:ext uri="{FF2B5EF4-FFF2-40B4-BE49-F238E27FC236}">
                <a16:creationId xmlns:a16="http://schemas.microsoft.com/office/drawing/2014/main" id="{90B7DCC8-0FDF-4A0A-9C51-7E07895130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52119" y="918657"/>
            <a:ext cx="369982" cy="369982"/>
          </a:xfrm>
          <a:prstGeom prst="rect">
            <a:avLst/>
          </a:prstGeom>
        </p:spPr>
      </p:pic>
      <p:pic>
        <p:nvPicPr>
          <p:cNvPr id="8" name="Picture 7">
            <a:extLst>
              <a:ext uri="{FF2B5EF4-FFF2-40B4-BE49-F238E27FC236}">
                <a16:creationId xmlns:a16="http://schemas.microsoft.com/office/drawing/2014/main" id="{DF1719EE-DC97-426B-89BB-633DFC49F8B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012160" y="2276872"/>
            <a:ext cx="537204" cy="537204"/>
          </a:xfrm>
          <a:prstGeom prst="rect">
            <a:avLst/>
          </a:prstGeom>
        </p:spPr>
      </p:pic>
      <p:pic>
        <p:nvPicPr>
          <p:cNvPr id="14" name="Picture 13" descr="hot-day.jpg">
            <a:extLst>
              <a:ext uri="{FF2B5EF4-FFF2-40B4-BE49-F238E27FC236}">
                <a16:creationId xmlns:a16="http://schemas.microsoft.com/office/drawing/2014/main" id="{05A5B4FB-2804-4F2D-925A-F1E1DF0621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45591" y="4595618"/>
            <a:ext cx="1018698" cy="1006249"/>
          </a:xfrm>
          <a:prstGeom prst="rect">
            <a:avLst/>
          </a:prstGeom>
        </p:spPr>
      </p:pic>
      <p:pic>
        <p:nvPicPr>
          <p:cNvPr id="15" name="Picture 14">
            <a:extLst>
              <a:ext uri="{FF2B5EF4-FFF2-40B4-BE49-F238E27FC236}">
                <a16:creationId xmlns:a16="http://schemas.microsoft.com/office/drawing/2014/main" id="{CE2DFBF5-C05C-4386-8E46-6DFBF091A25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24128" y="2254677"/>
            <a:ext cx="1267971" cy="868682"/>
          </a:xfrm>
          <a:prstGeom prst="rect">
            <a:avLst/>
          </a:prstGeom>
        </p:spPr>
      </p:pic>
      <p:sp>
        <p:nvSpPr>
          <p:cNvPr id="2" name="TextBox 1">
            <a:extLst>
              <a:ext uri="{FF2B5EF4-FFF2-40B4-BE49-F238E27FC236}">
                <a16:creationId xmlns:a16="http://schemas.microsoft.com/office/drawing/2014/main" id="{D2A18B6D-44FF-7507-F3D6-9C75F230ACBE}"/>
              </a:ext>
            </a:extLst>
          </p:cNvPr>
          <p:cNvSpPr txBox="1"/>
          <p:nvPr/>
        </p:nvSpPr>
        <p:spPr>
          <a:xfrm>
            <a:off x="564357" y="381961"/>
            <a:ext cx="1775395" cy="369332"/>
          </a:xfrm>
          <a:prstGeom prst="rect">
            <a:avLst/>
          </a:prstGeom>
          <a:noFill/>
        </p:spPr>
        <p:txBody>
          <a:bodyPr wrap="square" rtlCol="0">
            <a:spAutoFit/>
          </a:bodyPr>
          <a:lstStyle/>
          <a:p>
            <a:r>
              <a:rPr lang="en-AU" dirty="0"/>
              <a:t>20,000 years ago</a:t>
            </a:r>
          </a:p>
        </p:txBody>
      </p:sp>
      <p:sp>
        <p:nvSpPr>
          <p:cNvPr id="3" name="TextBox 2">
            <a:extLst>
              <a:ext uri="{FF2B5EF4-FFF2-40B4-BE49-F238E27FC236}">
                <a16:creationId xmlns:a16="http://schemas.microsoft.com/office/drawing/2014/main" id="{A779E269-2142-AF22-D05C-566E2C869A74}"/>
              </a:ext>
            </a:extLst>
          </p:cNvPr>
          <p:cNvSpPr txBox="1"/>
          <p:nvPr/>
        </p:nvSpPr>
        <p:spPr>
          <a:xfrm>
            <a:off x="602457" y="381961"/>
            <a:ext cx="1775395" cy="369332"/>
          </a:xfrm>
          <a:prstGeom prst="rect">
            <a:avLst/>
          </a:prstGeom>
          <a:noFill/>
        </p:spPr>
        <p:txBody>
          <a:bodyPr wrap="square" rtlCol="0">
            <a:spAutoFit/>
          </a:bodyPr>
          <a:lstStyle/>
          <a:p>
            <a:r>
              <a:rPr lang="en-AU" dirty="0"/>
              <a:t>10,000 years ago</a:t>
            </a:r>
          </a:p>
        </p:txBody>
      </p:sp>
      <p:sp>
        <p:nvSpPr>
          <p:cNvPr id="5" name="TextBox 4">
            <a:extLst>
              <a:ext uri="{FF2B5EF4-FFF2-40B4-BE49-F238E27FC236}">
                <a16:creationId xmlns:a16="http://schemas.microsoft.com/office/drawing/2014/main" id="{7E6DEDCB-A77D-D91E-4EFA-8C5186F28929}"/>
              </a:ext>
            </a:extLst>
          </p:cNvPr>
          <p:cNvSpPr txBox="1"/>
          <p:nvPr/>
        </p:nvSpPr>
        <p:spPr>
          <a:xfrm>
            <a:off x="640557" y="424687"/>
            <a:ext cx="1775395" cy="369332"/>
          </a:xfrm>
          <a:prstGeom prst="rect">
            <a:avLst/>
          </a:prstGeom>
          <a:noFill/>
        </p:spPr>
        <p:txBody>
          <a:bodyPr wrap="square" rtlCol="0">
            <a:spAutoFit/>
          </a:bodyPr>
          <a:lstStyle/>
          <a:p>
            <a:r>
              <a:rPr lang="en-AU" dirty="0"/>
              <a:t>NOW</a:t>
            </a:r>
          </a:p>
        </p:txBody>
      </p:sp>
      <p:sp>
        <p:nvSpPr>
          <p:cNvPr id="7" name="TextBox 6">
            <a:extLst>
              <a:ext uri="{FF2B5EF4-FFF2-40B4-BE49-F238E27FC236}">
                <a16:creationId xmlns:a16="http://schemas.microsoft.com/office/drawing/2014/main" id="{2E1BE974-CFEA-56EF-6A21-143584A1C6B2}"/>
              </a:ext>
            </a:extLst>
          </p:cNvPr>
          <p:cNvSpPr txBox="1"/>
          <p:nvPr/>
        </p:nvSpPr>
        <p:spPr>
          <a:xfrm>
            <a:off x="678657" y="381961"/>
            <a:ext cx="1775395" cy="369332"/>
          </a:xfrm>
          <a:prstGeom prst="rect">
            <a:avLst/>
          </a:prstGeom>
          <a:noFill/>
        </p:spPr>
        <p:txBody>
          <a:bodyPr wrap="square" rtlCol="0">
            <a:spAutoFit/>
          </a:bodyPr>
          <a:lstStyle/>
          <a:p>
            <a:r>
              <a:rPr lang="en-AU" dirty="0" err="1"/>
              <a:t>Yr</a:t>
            </a:r>
            <a:r>
              <a:rPr lang="en-AU" dirty="0"/>
              <a:t> 2100+</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99 -0.00162 L 0.00399 -0.00162 C 0.00781 -0.00509 0.01146 -0.00995 0.0158 -0.0118 C 0.01701 -0.01227 0.01805 -0.0125 0.0191 -0.01342 C 0.03038 -0.02176 0.02153 -0.01736 0.02899 -0.0206 L 0.03542 -0.02639 C 0.03646 -0.02731 0.0375 -0.0287 0.03871 -0.0294 L 0.04201 -0.03078 C 0.04305 -0.03171 0.04427 -0.03264 0.04531 -0.03356 C 0.04687 -0.03541 0.04757 -0.03865 0.04965 -0.03958 L 0.05608 -0.04236 C 0.05677 -0.04375 0.05712 -0.04583 0.05833 -0.04676 C 0.06024 -0.04838 0.0625 -0.0493 0.06476 -0.04953 C 0.08108 -0.05208 0.07135 -0.05115 0.09427 -0.05115 L 0.09427 -0.05115 " pathEditMode="relative" ptsTypes="AAAAAAAAAAAAAA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1" presetClass="exit" presetSubtype="0" fill="hold" nodeType="afterEffect">
                                  <p:stCondLst>
                                    <p:cond delay="0"/>
                                  </p:stCondLst>
                                  <p:childTnLst>
                                    <p:set>
                                      <p:cBhvr>
                                        <p:cTn id="13" dur="1" fill="hold">
                                          <p:stCondLst>
                                            <p:cond delay="0"/>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0278 0.0088 L -0.00278 0.00903 C -0.00243 0.01505 -0.00226 0.0213 -0.00174 0.02755 C -0.00157 0.02963 -0.00018 0.03796 0.00034 0.04051 C 0.00104 0.04352 0.00191 0.0463 0.0026 0.04931 L 0.00364 0.0537 L 0.00468 0.0581 L 0.0059 0.06227 C 0.00677 0.075 0.00607 0.07523 0.00798 0.08403 C 0.00833 0.08565 0.0085 0.08704 0.00902 0.08843 C 0.0118 0.0956 0.01041 0.09028 0.01336 0.0956 C 0.01493 0.09838 0.01632 0.10162 0.0177 0.1044 C 0.01857 0.10579 0.01909 0.10764 0.01996 0.1088 C 0.02204 0.11134 0.02274 0.11273 0.02534 0.11458 C 0.02638 0.11528 0.0276 0.11551 0.02864 0.11597 C 0.02934 0.1169 0.02986 0.11829 0.0309 0.11898 C 0.03281 0.12037 0.03732 0.12176 0.03732 0.12199 C 0.03802 0.12268 0.03854 0.12407 0.03958 0.12477 C 0.03958 0.125 0.04774 0.12824 0.0493 0.12917 C 0.05034 0.12963 0.05156 0.12963 0.0526 0.13056 C 0.05781 0.13518 0.05468 0.13287 0.06232 0.13634 L 0.06562 0.13773 C 0.06666 0.13819 0.0677 0.13912 0.06892 0.13912 L 0.08958 0.14074 C 0.09132 0.1412 0.09322 0.14167 0.09496 0.14213 C 0.09652 0.14259 0.09791 0.14329 0.0993 0.14352 C 0.10225 0.14421 0.1052 0.14444 0.10798 0.14491 C 0.11736 0.14907 0.10607 0.14329 0.11354 0.14931 C 0.11441 0.15023 0.11562 0.15023 0.11666 0.15093 C 0.11788 0.15185 0.11875 0.15301 0.11996 0.1537 C 0.12135 0.1544 0.12291 0.15463 0.1243 0.15509 C 0.12656 0.15602 0.12864 0.15741 0.1309 0.1581 C 0.13229 0.15856 0.13385 0.15903 0.13524 0.15949 C 0.13524 0.15972 0.1434 0.16319 0.14496 0.16389 L 0.14826 0.16528 C 0.15173 0.16829 0.15434 0.17037 0.15694 0.17546 C 0.15763 0.17685 0.15868 0.17824 0.1592 0.17986 C 0.16007 0.18264 0.16059 0.18565 0.16128 0.18843 L 0.16354 0.19722 L 0.16458 0.20162 C 0.16493 0.2044 0.1651 0.20741 0.16562 0.21018 C 0.16597 0.21181 0.16684 0.21458 0.16684 0.21481 L 0.16684 0.2162 " pathEditMode="relative" rAng="0" ptsTypes="AAAAAAAAAAAAAAAAAAAAAAAAAAAAAAAAAAAAAAAAAAA">
                                      <p:cBhvr>
                                        <p:cTn id="23" dur="2000" fill="hold"/>
                                        <p:tgtEl>
                                          <p:spTgt spid="4"/>
                                        </p:tgtEl>
                                        <p:attrNameLst>
                                          <p:attrName>ppt_x</p:attrName>
                                          <p:attrName>ppt_y</p:attrName>
                                        </p:attrNameLst>
                                      </p:cBhvr>
                                      <p:rCtr x="8472" y="10370"/>
                                    </p:animMotion>
                                  </p:childTnLst>
                                </p:cTn>
                              </p:par>
                            </p:childTnLst>
                          </p:cTn>
                        </p:par>
                        <p:par>
                          <p:cTn id="24" fill="hold">
                            <p:stCondLst>
                              <p:cond delay="2000"/>
                            </p:stCondLst>
                            <p:childTnLst>
                              <p:par>
                                <p:cTn id="25" presetID="10" presetClass="exit" presetSubtype="0" fill="hold" grpId="1" nodeType="after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00087 0.00139 L -0.00087 0.00139 C -0.00053 0.00996 -0.00053 0.01875 0.00017 0.02732 C 0.00017 0.02894 0.00104 0.03033 0.00121 0.03172 C 0.00295 0.0419 0.00156 0.03797 0.00347 0.0463 C 0.00399 0.04908 0.00486 0.05209 0.00555 0.05487 L 0.01093 0.07663 L 0.01319 0.08542 C 0.01354 0.08681 0.01406 0.0882 0.01423 0.08959 C 0.01458 0.09213 0.01475 0.09468 0.01527 0.097 C 0.01597 0.1 0.01684 0.10278 0.01753 0.10556 C 0.01788 0.10718 0.0184 0.10857 0.01857 0.10996 C 0.01875 0.11065 0.02031 0.12176 0.02083 0.12315 C 0.02118 0.12431 0.02222 0.125 0.02291 0.12593 C 0.02691 0.1419 0.02048 0.11783 0.02621 0.13473 C 0.02708 0.1375 0.0276 0.14051 0.02829 0.14329 L 0.03055 0.15209 C 0.0309 0.15348 0.0309 0.1551 0.03159 0.15649 C 0.03229 0.15788 0.03316 0.15926 0.03385 0.16065 C 0.03454 0.16274 0.03559 0.16899 0.03593 0.17084 C 0.03628 0.17524 0.03645 0.17963 0.03697 0.18403 C 0.03732 0.18588 0.03784 0.18774 0.03819 0.18982 C 0.04027 0.2051 0.03819 0.19445 0.04027 0.20857 C 0.04062 0.21042 0.04114 0.2125 0.04132 0.21436 C 0.04184 0.21737 0.04201 0.22014 0.04253 0.22315 C 0.04427 0.26528 0.04427 0.25348 0.04253 0.31575 C 0.04236 0.31783 0.04166 0.31968 0.04132 0.32153 C 0.04097 0.32408 0.04062 0.32639 0.04027 0.32894 C 0.03906 0.35024 0.03923 0.34144 0.03923 0.3551 L 0.03923 0.3551 " pathEditMode="relative" ptsTypes="AAAAAAAAAAAAAAAAAAAAAAAAAAAAAA">
                                      <p:cBhvr>
                                        <p:cTn id="37" dur="2000" fill="hold"/>
                                        <p:tgtEl>
                                          <p:spTgt spid="8"/>
                                        </p:tgtEl>
                                        <p:attrNameLst>
                                          <p:attrName>ppt_x</p:attrName>
                                          <p:attrName>ppt_y</p:attrName>
                                        </p:attrNameLst>
                                      </p:cBhvr>
                                    </p:animMotion>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250" fill="hold"/>
                                        <p:tgtEl>
                                          <p:spTgt spid="14"/>
                                        </p:tgtEl>
                                        <p:attrNameLst>
                                          <p:attrName>ppt_w</p:attrName>
                                        </p:attrNameLst>
                                      </p:cBhvr>
                                      <p:tavLst>
                                        <p:tav tm="0">
                                          <p:val>
                                            <p:fltVal val="0"/>
                                          </p:val>
                                        </p:tav>
                                        <p:tav tm="100000">
                                          <p:val>
                                            <p:strVal val="#ppt_w"/>
                                          </p:val>
                                        </p:tav>
                                      </p:tavLst>
                                    </p:anim>
                                    <p:anim calcmode="lin" valueType="num">
                                      <p:cBhvr>
                                        <p:cTn id="45" dur="250" fill="hold"/>
                                        <p:tgtEl>
                                          <p:spTgt spid="14"/>
                                        </p:tgtEl>
                                        <p:attrNameLst>
                                          <p:attrName>ppt_h</p:attrName>
                                        </p:attrNameLst>
                                      </p:cBhvr>
                                      <p:tavLst>
                                        <p:tav tm="0">
                                          <p:val>
                                            <p:fltVal val="0"/>
                                          </p:val>
                                        </p:tav>
                                        <p:tav tm="100000">
                                          <p:val>
                                            <p:strVal val="#ppt_h"/>
                                          </p:val>
                                        </p:tav>
                                      </p:tavLst>
                                    </p:anim>
                                    <p:animEffect transition="in" filter="fade">
                                      <p:cBhvr>
                                        <p:cTn id="46" dur="25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par>
                                <p:cTn id="57" presetID="0" presetClass="path" presetSubtype="0" accel="50000" decel="50000" fill="hold" nodeType="withEffect">
                                  <p:stCondLst>
                                    <p:cond delay="0"/>
                                  </p:stCondLst>
                                  <p:childTnLst>
                                    <p:animMotion origin="layout" path="M -0.01163 -0.01042 L -0.01163 -0.01019 C -0.01215 -0.00625 -0.01146 -0.00162 -0.01284 0.00254 C -0.01389 0.00555 -0.01649 0.00741 -0.01823 0.00972 L -0.02153 0.01412 C -0.02222 0.01504 -0.02274 0.01666 -0.02361 0.01713 L -0.02691 0.01852 C -0.03628 0.02685 -0.02448 0.0169 -0.0335 0.02291 C -0.04184 0.02847 -0.03177 0.02361 -0.03993 0.02708 C -0.04062 0.02824 -0.04132 0.0294 -0.04218 0.03009 C -0.04305 0.03079 -0.04427 0.03102 -0.04548 0.03148 C -0.05104 0.03356 -0.05139 0.03333 -0.0585 0.03449 C -0.05955 0.03495 -0.06059 0.03541 -0.06163 0.03588 C -0.06354 0.03657 -0.06528 0.0368 -0.06718 0.03727 C -0.08038 0.04051 -0.06666 0.03704 -0.08125 0.04028 C -0.08923 0.0419 -0.08403 0.04097 -0.08993 0.04305 C -0.09132 0.04375 -0.09288 0.04398 -0.09427 0.04467 C -0.09548 0.04491 -0.09653 0.0456 -0.09757 0.04606 C -0.09896 0.04653 -0.10052 0.04699 -0.10191 0.04745 C -0.10451 0.04838 -0.10694 0.04954 -0.10955 0.05046 L -0.11823 0.05324 C -0.12309 0.05764 -0.11962 0.05509 -0.12465 0.05764 C -0.12899 0.05972 -0.13212 0.0618 -0.13663 0.06342 C -0.13958 0.06435 -0.14253 0.06504 -0.14531 0.0662 C -0.15364 0.06991 -0.1434 0.06504 -0.15191 0.0706 C -0.15295 0.07129 -0.15416 0.07153 -0.15521 0.07222 C -0.15625 0.07291 -0.15729 0.0743 -0.1585 0.075 C -0.15937 0.07569 -0.16059 0.07569 -0.16163 0.07639 C -0.16701 0.08009 -0.16302 0.07824 -0.16718 0.08217 C -0.16927 0.08426 -0.17187 0.08565 -0.17361 0.08796 L -0.18125 0.09815 C -0.18194 0.09907 -0.18264 0.10046 -0.18333 0.10116 L -0.18663 0.10393 C -0.18871 0.10787 -0.18958 0.10949 -0.19097 0.11412 C -0.19496 0.12708 -0.19114 0.11875 -0.19531 0.12731 C -0.1967 0.13403 -0.19739 0.13657 -0.19757 0.14467 C -0.19774 0.15324 -0.19757 0.16204 -0.19757 0.17083 L -0.19757 0.17106 " pathEditMode="relative" rAng="0" ptsTypes="AAAAAAAAAAAAAAAAAAAAAAAAAAAAAAAAAAAAAA">
                                      <p:cBhvr>
                                        <p:cTn id="58" dur="2000" fill="hold"/>
                                        <p:tgtEl>
                                          <p:spTgt spid="15"/>
                                        </p:tgtEl>
                                        <p:attrNameLst>
                                          <p:attrName>ppt_x</p:attrName>
                                          <p:attrName>ppt_y</p:attrName>
                                        </p:attrNameLst>
                                      </p:cBhvr>
                                      <p:rCtr x="-9306" y="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p:bldP spid="5" grpId="1"/>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16706" y="0"/>
            <a:ext cx="5551438" cy="680120"/>
          </a:xfrm>
        </p:spPr>
        <p:txBody>
          <a:bodyPr/>
          <a:lstStyle/>
          <a:p>
            <a:r>
              <a:rPr lang="en-AU" sz="4000" dirty="0"/>
              <a:t>The Carbon Budget</a:t>
            </a:r>
          </a:p>
        </p:txBody>
      </p:sp>
      <p:pic>
        <p:nvPicPr>
          <p:cNvPr id="5" name="Content Placeholder 4">
            <a:extLst>
              <a:ext uri="{FF2B5EF4-FFF2-40B4-BE49-F238E27FC236}">
                <a16:creationId xmlns:a16="http://schemas.microsoft.com/office/drawing/2014/main" id="{D57435F9-4057-4CA5-AD95-39BD4A040E79}"/>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710823"/>
            <a:ext cx="7766738" cy="6147177"/>
          </a:xfrm>
        </p:spPr>
      </p:pic>
      <p:sp>
        <p:nvSpPr>
          <p:cNvPr id="3" name="TextBox 2">
            <a:extLst>
              <a:ext uri="{FF2B5EF4-FFF2-40B4-BE49-F238E27FC236}">
                <a16:creationId xmlns:a16="http://schemas.microsoft.com/office/drawing/2014/main" id="{DE998EEA-298D-4604-91FE-0EA8A1053E92}"/>
              </a:ext>
            </a:extLst>
          </p:cNvPr>
          <p:cNvSpPr txBox="1"/>
          <p:nvPr/>
        </p:nvSpPr>
        <p:spPr>
          <a:xfrm>
            <a:off x="7766738" y="1772816"/>
            <a:ext cx="1197750" cy="3416320"/>
          </a:xfrm>
          <a:prstGeom prst="rect">
            <a:avLst/>
          </a:prstGeom>
          <a:noFill/>
        </p:spPr>
        <p:txBody>
          <a:bodyPr wrap="square" rtlCol="0">
            <a:spAutoFit/>
          </a:bodyPr>
          <a:lstStyle/>
          <a:p>
            <a:r>
              <a:rPr lang="en-AU" dirty="0"/>
              <a:t>Annual global emissions </a:t>
            </a:r>
            <a:r>
              <a:rPr lang="en-AU" dirty="0">
                <a:sym typeface="Symbol" panose="05050102010706020507" pitchFamily="18" charset="2"/>
              </a:rPr>
              <a:t></a:t>
            </a:r>
            <a:r>
              <a:rPr lang="en-AU" dirty="0"/>
              <a:t> 50 Gt</a:t>
            </a:r>
          </a:p>
          <a:p>
            <a:endParaRPr lang="en-AU" dirty="0"/>
          </a:p>
          <a:p>
            <a:r>
              <a:rPr lang="en-AU" dirty="0"/>
              <a:t>This was Jan 2018 so – so subtract </a:t>
            </a:r>
            <a:r>
              <a:rPr lang="en-AU" dirty="0" err="1"/>
              <a:t>abt</a:t>
            </a:r>
            <a:r>
              <a:rPr lang="en-AU" dirty="0"/>
              <a:t> 200 Gt from each of these!</a:t>
            </a:r>
          </a:p>
        </p:txBody>
      </p:sp>
    </p:spTree>
    <p:extLst>
      <p:ext uri="{BB962C8B-B14F-4D97-AF65-F5344CB8AC3E}">
        <p14:creationId xmlns:p14="http://schemas.microsoft.com/office/powerpoint/2010/main" val="746375273"/>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414C26-DAE1-4B27-9E0A-15926919C9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8" y="404664"/>
            <a:ext cx="9140148" cy="5832648"/>
          </a:xfrm>
          <a:prstGeom prst="rect">
            <a:avLst/>
          </a:prstGeom>
        </p:spPr>
      </p:pic>
      <p:sp>
        <p:nvSpPr>
          <p:cNvPr id="6" name="TextBox 5">
            <a:extLst>
              <a:ext uri="{FF2B5EF4-FFF2-40B4-BE49-F238E27FC236}">
                <a16:creationId xmlns:a16="http://schemas.microsoft.com/office/drawing/2014/main" id="{2508166A-6595-4878-9D8B-546A72785FA2}"/>
              </a:ext>
            </a:extLst>
          </p:cNvPr>
          <p:cNvSpPr txBox="1"/>
          <p:nvPr/>
        </p:nvSpPr>
        <p:spPr>
          <a:xfrm>
            <a:off x="827584" y="6381328"/>
            <a:ext cx="8136904" cy="276999"/>
          </a:xfrm>
          <a:prstGeom prst="rect">
            <a:avLst/>
          </a:prstGeom>
          <a:noFill/>
        </p:spPr>
        <p:txBody>
          <a:bodyPr wrap="square" rtlCol="0">
            <a:spAutoFit/>
          </a:bodyPr>
          <a:lstStyle/>
          <a:p>
            <a:r>
              <a:rPr lang="en-AU" sz="1200" dirty="0">
                <a:solidFill>
                  <a:schemeClr val="tx1">
                    <a:lumMod val="75000"/>
                  </a:schemeClr>
                </a:solidFill>
              </a:rPr>
              <a:t>SOURCES:  STEFAN RAHMSTORF/GLOBAL CARBON  PROJECT; HTTP://GO.NATURE.COM/2RCPCRU</a:t>
            </a:r>
          </a:p>
        </p:txBody>
      </p:sp>
      <p:sp>
        <p:nvSpPr>
          <p:cNvPr id="2" name="TextBox 1">
            <a:extLst>
              <a:ext uri="{FF2B5EF4-FFF2-40B4-BE49-F238E27FC236}">
                <a16:creationId xmlns:a16="http://schemas.microsoft.com/office/drawing/2014/main" id="{C51D8D0B-6FE7-4352-818B-9BCF44FCD8F6}"/>
              </a:ext>
            </a:extLst>
          </p:cNvPr>
          <p:cNvSpPr txBox="1"/>
          <p:nvPr/>
        </p:nvSpPr>
        <p:spPr>
          <a:xfrm>
            <a:off x="5220072" y="620688"/>
            <a:ext cx="1656184" cy="461665"/>
          </a:xfrm>
          <a:prstGeom prst="rect">
            <a:avLst/>
          </a:prstGeom>
          <a:noFill/>
        </p:spPr>
        <p:txBody>
          <a:bodyPr wrap="square" rtlCol="0">
            <a:spAutoFit/>
          </a:bodyPr>
          <a:lstStyle/>
          <a:p>
            <a:r>
              <a:rPr lang="en-AU" sz="2400" b="1" dirty="0">
                <a:solidFill>
                  <a:schemeClr val="bg1">
                    <a:lumMod val="50000"/>
                  </a:schemeClr>
                </a:solidFill>
              </a:rPr>
              <a:t>2016</a:t>
            </a:r>
          </a:p>
        </p:txBody>
      </p:sp>
    </p:spTree>
    <p:extLst>
      <p:ext uri="{BB962C8B-B14F-4D97-AF65-F5344CB8AC3E}">
        <p14:creationId xmlns:p14="http://schemas.microsoft.com/office/powerpoint/2010/main" val="122550246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6930"/>
            <a:ext cx="8820472" cy="1124744"/>
          </a:xfrm>
        </p:spPr>
        <p:txBody>
          <a:bodyPr>
            <a:noAutofit/>
          </a:bodyPr>
          <a:lstStyle/>
          <a:p>
            <a:pPr algn="l"/>
            <a:r>
              <a:rPr lang="en-AU" sz="4000" dirty="0"/>
              <a:t>So the big question is ... </a:t>
            </a:r>
            <a:br>
              <a:rPr lang="en-AU" sz="4000" dirty="0"/>
            </a:br>
            <a:r>
              <a:rPr lang="en-AU" sz="4000" dirty="0"/>
              <a:t>		WHY the changes?</a:t>
            </a:r>
          </a:p>
        </p:txBody>
      </p:sp>
      <p:sp>
        <p:nvSpPr>
          <p:cNvPr id="3" name="Content Placeholder 2"/>
          <p:cNvSpPr>
            <a:spLocks noGrp="1"/>
          </p:cNvSpPr>
          <p:nvPr>
            <p:ph idx="1"/>
          </p:nvPr>
        </p:nvSpPr>
        <p:spPr>
          <a:xfrm>
            <a:off x="457200" y="1412776"/>
            <a:ext cx="3754760" cy="5112568"/>
          </a:xfrm>
        </p:spPr>
        <p:txBody>
          <a:bodyPr>
            <a:normAutofit/>
          </a:bodyPr>
          <a:lstStyle/>
          <a:p>
            <a:pPr marL="0" indent="0">
              <a:buNone/>
            </a:pPr>
            <a:r>
              <a:rPr lang="en-AU" u="sng" dirty="0"/>
              <a:t>The Sun</a:t>
            </a:r>
            <a:r>
              <a:rPr lang="en-AU" dirty="0"/>
              <a:t>:</a:t>
            </a:r>
          </a:p>
          <a:p>
            <a:pPr marL="0" indent="0">
              <a:buNone/>
            </a:pPr>
            <a:endParaRPr lang="en-AU" dirty="0"/>
          </a:p>
          <a:p>
            <a:r>
              <a:rPr lang="en-AU" dirty="0"/>
              <a:t>Solar Irradiance</a:t>
            </a:r>
          </a:p>
          <a:p>
            <a:pPr marL="0" indent="0">
              <a:buNone/>
            </a:pPr>
            <a:r>
              <a:rPr lang="en-AU" sz="2400" dirty="0"/>
              <a:t>     (Decreasing now!)</a:t>
            </a:r>
          </a:p>
          <a:p>
            <a:endParaRPr lang="en-AU" dirty="0"/>
          </a:p>
          <a:p>
            <a:r>
              <a:rPr lang="en-AU" dirty="0"/>
              <a:t>Wobbles in Earth’s orbit</a:t>
            </a:r>
          </a:p>
          <a:p>
            <a:pPr marL="0" indent="0">
              <a:buNone/>
            </a:pPr>
            <a:r>
              <a:rPr lang="en-AU" dirty="0"/>
              <a:t>   </a:t>
            </a:r>
            <a:r>
              <a:rPr lang="en-AU" sz="2400" dirty="0"/>
              <a:t>(Also decreasing now!)</a:t>
            </a:r>
            <a:endParaRPr lang="en-AU" dirty="0"/>
          </a:p>
        </p:txBody>
      </p:sp>
      <p:pic>
        <p:nvPicPr>
          <p:cNvPr id="4" name="Picture 3" descr="DSC00598.JPG"/>
          <p:cNvPicPr>
            <a:picLocks noChangeAspect="1"/>
          </p:cNvPicPr>
          <p:nvPr/>
        </p:nvPicPr>
        <p:blipFill>
          <a:blip r:embed="rId4" cstate="screen"/>
          <a:stretch>
            <a:fillRect/>
          </a:stretch>
        </p:blipFill>
        <p:spPr bwMode="auto">
          <a:xfrm>
            <a:off x="4211961" y="3975769"/>
            <a:ext cx="4389902" cy="2765599"/>
          </a:xfrm>
          <a:prstGeom prst="rect">
            <a:avLst/>
          </a:prstGeom>
          <a:noFill/>
          <a:ln w="9525">
            <a:noFill/>
            <a:miter lim="800000"/>
            <a:headEnd/>
            <a:tailEnd/>
          </a:ln>
        </p:spPr>
      </p:pic>
      <p:pic>
        <p:nvPicPr>
          <p:cNvPr id="12" name="Picture 11">
            <a:extLst>
              <a:ext uri="{FF2B5EF4-FFF2-40B4-BE49-F238E27FC236}">
                <a16:creationId xmlns:a16="http://schemas.microsoft.com/office/drawing/2014/main" id="{A55A9F33-B60C-45F8-87CC-3E4B2CC5BE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1960" y="1540692"/>
            <a:ext cx="4572000" cy="2248348"/>
          </a:xfrm>
          <a:prstGeom prst="rect">
            <a:avLst/>
          </a:prstGeom>
        </p:spPr>
      </p:pic>
    </p:spTree>
    <p:custDataLst>
      <p:tags r:id="rId1"/>
    </p:custDataLst>
  </p:cSld>
  <p:clrMapOvr>
    <a:masterClrMapping/>
  </p:clrMapOvr>
  <p:transition advTm="375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FAC74-3271-4292-8B9D-161FC02B5E89}"/>
              </a:ext>
            </a:extLst>
          </p:cNvPr>
          <p:cNvSpPr>
            <a:spLocks noGrp="1"/>
          </p:cNvSpPr>
          <p:nvPr>
            <p:ph type="title"/>
          </p:nvPr>
        </p:nvSpPr>
        <p:spPr/>
        <p:txBody>
          <a:bodyPr/>
          <a:lstStyle/>
          <a:p>
            <a:r>
              <a:rPr lang="en-AU" sz="8800" dirty="0">
                <a:solidFill>
                  <a:srgbClr val="FF0000"/>
                </a:solidFill>
              </a:rPr>
              <a:t>BUT!</a:t>
            </a:r>
            <a:endParaRPr lang="en-AU" dirty="0">
              <a:solidFill>
                <a:srgbClr val="FF0000"/>
              </a:solidFill>
            </a:endParaRPr>
          </a:p>
        </p:txBody>
      </p:sp>
      <p:sp>
        <p:nvSpPr>
          <p:cNvPr id="3" name="Content Placeholder 2">
            <a:extLst>
              <a:ext uri="{FF2B5EF4-FFF2-40B4-BE49-F238E27FC236}">
                <a16:creationId xmlns:a16="http://schemas.microsoft.com/office/drawing/2014/main" id="{4ABB5602-5786-436A-9BAA-B4FDDA3256C9}"/>
              </a:ext>
            </a:extLst>
          </p:cNvPr>
          <p:cNvSpPr>
            <a:spLocks noGrp="1"/>
          </p:cNvSpPr>
          <p:nvPr>
            <p:ph idx="1"/>
          </p:nvPr>
        </p:nvSpPr>
        <p:spPr/>
        <p:txBody>
          <a:bodyPr/>
          <a:lstStyle/>
          <a:p>
            <a:r>
              <a:rPr lang="en-AU" b="1" dirty="0">
                <a:solidFill>
                  <a:srgbClr val="FF5050"/>
                </a:solidFill>
              </a:rPr>
              <a:t>We have been emitting CO</a:t>
            </a:r>
            <a:r>
              <a:rPr lang="en-AU" b="1" baseline="-25000" dirty="0">
                <a:solidFill>
                  <a:srgbClr val="FF5050"/>
                </a:solidFill>
              </a:rPr>
              <a:t>2</a:t>
            </a:r>
            <a:r>
              <a:rPr lang="en-AU" b="1" dirty="0">
                <a:solidFill>
                  <a:srgbClr val="FF5050"/>
                </a:solidFill>
              </a:rPr>
              <a:t> at a rate FOUR times our fair share!</a:t>
            </a:r>
          </a:p>
          <a:p>
            <a:r>
              <a:rPr lang="en-AU" b="1" dirty="0">
                <a:solidFill>
                  <a:schemeClr val="bg2">
                    <a:lumMod val="20000"/>
                    <a:lumOff val="80000"/>
                  </a:schemeClr>
                </a:solidFill>
              </a:rPr>
              <a:t>We have the wealth and technology to do VERY much better.</a:t>
            </a:r>
          </a:p>
          <a:p>
            <a:r>
              <a:rPr lang="en-AU" b="1" dirty="0">
                <a:solidFill>
                  <a:srgbClr val="FFFF00"/>
                </a:solidFill>
              </a:rPr>
              <a:t>We have the best solar and wind resources in the world.</a:t>
            </a:r>
          </a:p>
          <a:p>
            <a:r>
              <a:rPr lang="en-AU" b="1" dirty="0">
                <a:solidFill>
                  <a:srgbClr val="92D050"/>
                </a:solidFill>
              </a:rPr>
              <a:t>We should be leading the way, not being dragged along kicking and screaming.</a:t>
            </a:r>
          </a:p>
        </p:txBody>
      </p:sp>
    </p:spTree>
    <p:extLst>
      <p:ext uri="{BB962C8B-B14F-4D97-AF65-F5344CB8AC3E}">
        <p14:creationId xmlns:p14="http://schemas.microsoft.com/office/powerpoint/2010/main" val="1663722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A87210-1B54-43A7-A45C-D349BC2063E3}"/>
              </a:ext>
            </a:extLst>
          </p:cNvPr>
          <p:cNvPicPr>
            <a:picLocks noChangeAspect="1"/>
          </p:cNvPicPr>
          <p:nvPr/>
        </p:nvPicPr>
        <p:blipFill>
          <a:blip r:embed="rId3"/>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70A0BFE1-CDBD-4056-99FF-488E36F802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89" y="5101968"/>
            <a:ext cx="908306" cy="146304"/>
          </a:xfrm>
          <a:prstGeom prst="rect">
            <a:avLst/>
          </a:prstGeom>
        </p:spPr>
      </p:pic>
    </p:spTree>
    <p:extLst>
      <p:ext uri="{BB962C8B-B14F-4D97-AF65-F5344CB8AC3E}">
        <p14:creationId xmlns:p14="http://schemas.microsoft.com/office/powerpoint/2010/main" val="2686838131"/>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792088"/>
          </a:xfrm>
        </p:spPr>
        <p:txBody>
          <a:bodyPr>
            <a:normAutofit fontScale="90000"/>
          </a:bodyPr>
          <a:lstStyle/>
          <a:p>
            <a:r>
              <a:rPr lang="en-AU" sz="4800" dirty="0"/>
              <a:t>Does Earth’s climate change?</a:t>
            </a:r>
          </a:p>
        </p:txBody>
      </p:sp>
      <p:sp>
        <p:nvSpPr>
          <p:cNvPr id="5" name="Content Placeholder 4"/>
          <p:cNvSpPr>
            <a:spLocks noGrp="1"/>
          </p:cNvSpPr>
          <p:nvPr>
            <p:ph idx="1"/>
          </p:nvPr>
        </p:nvSpPr>
        <p:spPr>
          <a:xfrm>
            <a:off x="301625" y="1916832"/>
            <a:ext cx="8540750" cy="4182343"/>
          </a:xfrm>
        </p:spPr>
        <p:txBody>
          <a:bodyPr/>
          <a:lstStyle/>
          <a:p>
            <a:r>
              <a:rPr lang="en-AU" sz="3600" dirty="0">
                <a:solidFill>
                  <a:schemeClr val="tx1">
                    <a:lumMod val="75000"/>
                  </a:schemeClr>
                </a:solidFill>
              </a:rPr>
              <a:t>If so, how much and why? … YES!</a:t>
            </a:r>
          </a:p>
          <a:p>
            <a:r>
              <a:rPr lang="en-AU" sz="3600" dirty="0">
                <a:solidFill>
                  <a:schemeClr val="tx1">
                    <a:lumMod val="75000"/>
                  </a:schemeClr>
                </a:solidFill>
              </a:rPr>
              <a:t>Could we be affecting it?   … YES!</a:t>
            </a:r>
          </a:p>
          <a:p>
            <a:r>
              <a:rPr lang="en-AU" sz="3600" dirty="0">
                <a:solidFill>
                  <a:schemeClr val="tx1">
                    <a:lumMod val="75000"/>
                  </a:schemeClr>
                </a:solidFill>
              </a:rPr>
              <a:t>Does it matter?                 … YES!</a:t>
            </a:r>
          </a:p>
          <a:p>
            <a:r>
              <a:rPr lang="en-AU" sz="3600" dirty="0">
                <a:solidFill>
                  <a:srgbClr val="FFFF00"/>
                </a:solidFill>
              </a:rPr>
              <a:t>What can we do about it?</a:t>
            </a:r>
          </a:p>
        </p:txBody>
      </p:sp>
      <p:sp>
        <p:nvSpPr>
          <p:cNvPr id="6" name="TextBox 5">
            <a:extLst>
              <a:ext uri="{FF2B5EF4-FFF2-40B4-BE49-F238E27FC236}">
                <a16:creationId xmlns:a16="http://schemas.microsoft.com/office/drawing/2014/main" id="{3B398B8F-13BE-4352-A256-335D36FF08CC}"/>
              </a:ext>
            </a:extLst>
          </p:cNvPr>
          <p:cNvSpPr txBox="1"/>
          <p:nvPr/>
        </p:nvSpPr>
        <p:spPr>
          <a:xfrm>
            <a:off x="7092280" y="5733256"/>
            <a:ext cx="1440160" cy="369332"/>
          </a:xfrm>
          <a:prstGeom prst="rect">
            <a:avLst/>
          </a:prstGeom>
          <a:noFill/>
        </p:spPr>
        <p:txBody>
          <a:bodyPr wrap="square" rtlCol="0">
            <a:spAutoFit/>
          </a:bodyPr>
          <a:lstStyle/>
          <a:p>
            <a:r>
              <a:rPr lang="en-AU" dirty="0"/>
              <a:t>Questions?</a:t>
            </a:r>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1184176"/>
          </a:xfrm>
        </p:spPr>
        <p:txBody>
          <a:bodyPr/>
          <a:lstStyle/>
          <a:p>
            <a:r>
              <a:rPr lang="en-AU" sz="4800" dirty="0">
                <a:solidFill>
                  <a:srgbClr val="FFFF00"/>
                </a:solidFill>
              </a:rPr>
              <a:t>What can we do about it?</a:t>
            </a:r>
          </a:p>
        </p:txBody>
      </p:sp>
      <p:sp>
        <p:nvSpPr>
          <p:cNvPr id="5" name="Content Placeholder 4"/>
          <p:cNvSpPr>
            <a:spLocks noGrp="1"/>
          </p:cNvSpPr>
          <p:nvPr>
            <p:ph idx="1"/>
          </p:nvPr>
        </p:nvSpPr>
        <p:spPr>
          <a:xfrm>
            <a:off x="301625" y="1916832"/>
            <a:ext cx="4582482" cy="4182343"/>
          </a:xfrm>
        </p:spPr>
        <p:txBody>
          <a:bodyPr/>
          <a:lstStyle/>
          <a:p>
            <a:pPr marL="742950" indent="-742950">
              <a:buFont typeface="+mj-lt"/>
              <a:buAutoNum type="arabicPeriod"/>
            </a:pPr>
            <a:r>
              <a:rPr lang="en-AU" sz="3600" dirty="0"/>
              <a:t>Become aware!</a:t>
            </a:r>
          </a:p>
          <a:p>
            <a:pPr marL="742950" indent="-742950">
              <a:buFont typeface="+mj-lt"/>
              <a:buAutoNum type="arabicPeriod"/>
            </a:pPr>
            <a:r>
              <a:rPr lang="en-AU" sz="3600" dirty="0"/>
              <a:t>Talk with others</a:t>
            </a:r>
          </a:p>
          <a:p>
            <a:pPr marL="742950" indent="-742950">
              <a:buFont typeface="+mj-lt"/>
              <a:buAutoNum type="arabicPeriod"/>
            </a:pPr>
            <a:r>
              <a:rPr lang="en-AU" sz="3600" dirty="0"/>
              <a:t>Vote for the right politicians!</a:t>
            </a:r>
          </a:p>
          <a:p>
            <a:endParaRPr lang="en-AU" sz="3600" dirty="0"/>
          </a:p>
        </p:txBody>
      </p:sp>
      <p:pic>
        <p:nvPicPr>
          <p:cNvPr id="6" name="Content Placeholder 3" descr="cs4s2.jpg">
            <a:extLst>
              <a:ext uri="{FF2B5EF4-FFF2-40B4-BE49-F238E27FC236}">
                <a16:creationId xmlns:a16="http://schemas.microsoft.com/office/drawing/2014/main" id="{AB3BC190-0D1C-4992-B067-AF7F7AFE84E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0164" y="1300808"/>
            <a:ext cx="3776329" cy="3573016"/>
          </a:xfrm>
          <a:prstGeom prst="rect">
            <a:avLst/>
          </a:prstGeom>
          <a:noFill/>
          <a:ln w="9525">
            <a:noFill/>
            <a:miter lim="800000"/>
            <a:headEnd/>
            <a:tailEnd/>
          </a:ln>
          <a:effectLst/>
        </p:spPr>
      </p:pic>
      <p:pic>
        <p:nvPicPr>
          <p:cNvPr id="3" name="Picture 2" descr="A group of people holding a sign&#10;&#10;Description automatically generated">
            <a:extLst>
              <a:ext uri="{FF2B5EF4-FFF2-40B4-BE49-F238E27FC236}">
                <a16:creationId xmlns:a16="http://schemas.microsoft.com/office/drawing/2014/main" id="{29804328-2032-431E-B642-42EB5474C9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2040" y="3573016"/>
            <a:ext cx="4080510" cy="2893299"/>
          </a:xfrm>
          <a:prstGeom prst="rect">
            <a:avLst/>
          </a:prstGeom>
        </p:spPr>
      </p:pic>
      <p:pic>
        <p:nvPicPr>
          <p:cNvPr id="8" name="Picture 7" descr="A person wearing a suit and tie&#10;&#10;Description automatically generated">
            <a:extLst>
              <a:ext uri="{FF2B5EF4-FFF2-40B4-BE49-F238E27FC236}">
                <a16:creationId xmlns:a16="http://schemas.microsoft.com/office/drawing/2014/main" id="{6306004B-510F-40C5-9492-67B4EB2C1C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20464" y="4365104"/>
            <a:ext cx="2312906" cy="2350095"/>
          </a:xfrm>
          <a:prstGeom prst="rect">
            <a:avLst/>
          </a:prstGeom>
        </p:spPr>
      </p:pic>
      <p:sp>
        <p:nvSpPr>
          <p:cNvPr id="9" name="Multiplication Sign 8">
            <a:extLst>
              <a:ext uri="{FF2B5EF4-FFF2-40B4-BE49-F238E27FC236}">
                <a16:creationId xmlns:a16="http://schemas.microsoft.com/office/drawing/2014/main" id="{1DFC6BED-91FA-4462-A6D9-D8F95B3DA9F1}"/>
              </a:ext>
            </a:extLst>
          </p:cNvPr>
          <p:cNvSpPr/>
          <p:nvPr/>
        </p:nvSpPr>
        <p:spPr bwMode="auto">
          <a:xfrm>
            <a:off x="2339752" y="4873824"/>
            <a:ext cx="1656184" cy="1435496"/>
          </a:xfrm>
          <a:prstGeom prst="mathMultiply">
            <a:avLst/>
          </a:prstGeom>
          <a:solidFill>
            <a:srgbClr val="FF000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475149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100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500"/>
                            </p:stCondLst>
                            <p:childTnLst>
                              <p:par>
                                <p:cTn id="28" presetID="26" presetClass="entr" presetSubtype="0" fill="hold" grpId="0" nodeType="after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7F14FE-42E8-40A0-8700-E0C7C987F8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6914854"/>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D783F1-A346-4E55-8EFB-B83BA21026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Content Placeholder 6">
            <a:extLst>
              <a:ext uri="{FF2B5EF4-FFF2-40B4-BE49-F238E27FC236}">
                <a16:creationId xmlns:a16="http://schemas.microsoft.com/office/drawing/2014/main" id="{28C453CB-6B03-4EDB-9D8B-62DB9804FA9B}"/>
              </a:ext>
            </a:extLst>
          </p:cNvPr>
          <p:cNvSpPr>
            <a:spLocks noGrp="1"/>
          </p:cNvSpPr>
          <p:nvPr>
            <p:ph idx="1"/>
          </p:nvPr>
        </p:nvSpPr>
        <p:spPr>
          <a:xfrm>
            <a:off x="323528" y="908720"/>
            <a:ext cx="4702423" cy="5334471"/>
          </a:xfrm>
        </p:spPr>
        <p:txBody>
          <a:bodyPr/>
          <a:lstStyle/>
          <a:p>
            <a:pPr marL="0" indent="0">
              <a:buNone/>
            </a:pPr>
            <a:r>
              <a:rPr lang="en-AU" sz="2800" dirty="0"/>
              <a:t>“…from today, no investment in new fossil fuel supply projects, and no further … unabated coal plants. </a:t>
            </a:r>
          </a:p>
          <a:p>
            <a:pPr marL="0" indent="0">
              <a:buNone/>
            </a:pPr>
            <a:r>
              <a:rPr lang="en-AU" sz="2800" dirty="0"/>
              <a:t>“By 2035, there are no sales of new internal combustion engine passenger cars, and by 2040, the global electricity sector has already reached net-zero emissions”.</a:t>
            </a:r>
          </a:p>
        </p:txBody>
      </p:sp>
    </p:spTree>
    <p:extLst>
      <p:ext uri="{BB962C8B-B14F-4D97-AF65-F5344CB8AC3E}">
        <p14:creationId xmlns:p14="http://schemas.microsoft.com/office/powerpoint/2010/main" val="905288942"/>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71307-3455-4673-BA61-C0FDA3254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17335" cy="6858000"/>
          </a:xfrm>
          <a:prstGeom prst="rect">
            <a:avLst/>
          </a:prstGeom>
        </p:spPr>
      </p:pic>
      <p:pic>
        <p:nvPicPr>
          <p:cNvPr id="5" name="Picture 4">
            <a:extLst>
              <a:ext uri="{FF2B5EF4-FFF2-40B4-BE49-F238E27FC236}">
                <a16:creationId xmlns:a16="http://schemas.microsoft.com/office/drawing/2014/main" id="{DD465F3F-C266-4D22-9DED-E4414691A5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08104" y="116632"/>
            <a:ext cx="3038475" cy="5943600"/>
          </a:xfrm>
          <a:prstGeom prst="rect">
            <a:avLst/>
          </a:prstGeom>
        </p:spPr>
      </p:pic>
      <p:sp>
        <p:nvSpPr>
          <p:cNvPr id="2" name="TextBox 1">
            <a:extLst>
              <a:ext uri="{FF2B5EF4-FFF2-40B4-BE49-F238E27FC236}">
                <a16:creationId xmlns:a16="http://schemas.microsoft.com/office/drawing/2014/main" id="{1D1A46EA-DEA2-4E03-CFE0-DD517B2D312F}"/>
              </a:ext>
            </a:extLst>
          </p:cNvPr>
          <p:cNvSpPr txBox="1"/>
          <p:nvPr/>
        </p:nvSpPr>
        <p:spPr>
          <a:xfrm>
            <a:off x="4716016" y="6381328"/>
            <a:ext cx="18722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2019</a:t>
            </a:r>
          </a:p>
        </p:txBody>
      </p:sp>
    </p:spTree>
    <p:extLst>
      <p:ext uri="{BB962C8B-B14F-4D97-AF65-F5344CB8AC3E}">
        <p14:creationId xmlns:p14="http://schemas.microsoft.com/office/powerpoint/2010/main" val="3381170894"/>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B4CFC8-D389-05A3-413B-080A72EE2D9A}"/>
              </a:ext>
            </a:extLst>
          </p:cNvPr>
          <p:cNvSpPr>
            <a:spLocks noGrp="1"/>
          </p:cNvSpPr>
          <p:nvPr>
            <p:ph idx="1"/>
          </p:nvPr>
        </p:nvSpPr>
        <p:spPr>
          <a:xfrm>
            <a:off x="5436096" y="116632"/>
            <a:ext cx="3600400" cy="6624736"/>
          </a:xfrm>
        </p:spPr>
        <p:txBody>
          <a:bodyPr/>
          <a:lstStyle/>
          <a:p>
            <a:r>
              <a:rPr lang="en-AU" dirty="0"/>
              <a:t>Climate Targets Panel 2021</a:t>
            </a:r>
          </a:p>
          <a:p>
            <a:endParaRPr lang="en-AU" sz="2000" dirty="0"/>
          </a:p>
          <a:p>
            <a:r>
              <a:rPr lang="en-AU" sz="2000" dirty="0"/>
              <a:t>John Hewson</a:t>
            </a:r>
          </a:p>
          <a:p>
            <a:r>
              <a:rPr lang="en-AU" sz="2000" dirty="0"/>
              <a:t>Will Steffen</a:t>
            </a:r>
          </a:p>
          <a:p>
            <a:r>
              <a:rPr lang="en-AU" sz="2000" dirty="0"/>
              <a:t>Lesley Hughes</a:t>
            </a:r>
          </a:p>
          <a:p>
            <a:r>
              <a:rPr lang="en-AU" sz="2000" dirty="0"/>
              <a:t>Malte </a:t>
            </a:r>
            <a:r>
              <a:rPr lang="en-AU" sz="2000" dirty="0" err="1"/>
              <a:t>Meinshausen</a:t>
            </a:r>
            <a:endParaRPr lang="en-AU" sz="2000" dirty="0"/>
          </a:p>
          <a:p>
            <a:pPr algn="l"/>
            <a:endParaRPr lang="en-AU" sz="1800" b="0" i="0" u="none" strike="noStrike" baseline="0" dirty="0">
              <a:solidFill>
                <a:srgbClr val="000000"/>
              </a:solidFill>
            </a:endParaRPr>
          </a:p>
          <a:p>
            <a:r>
              <a:rPr lang="en-AU" sz="1800" b="0" i="0" u="none" strike="noStrike" baseline="0" dirty="0"/>
              <a:t>To be consistent with Paris goal of  global warming  1.5°C, Australia’s </a:t>
            </a:r>
            <a:r>
              <a:rPr lang="en-AU" sz="1800" b="0" i="0" u="none" strike="noStrike" baseline="0" dirty="0">
                <a:solidFill>
                  <a:srgbClr val="FFFF00"/>
                </a:solidFill>
              </a:rPr>
              <a:t>2030</a:t>
            </a:r>
            <a:r>
              <a:rPr lang="en-AU" sz="1800" b="0" i="0" u="none" strike="noStrike" baseline="0" dirty="0"/>
              <a:t> emissions reduction target must be </a:t>
            </a:r>
            <a:r>
              <a:rPr lang="en-AU" sz="1800" b="0" i="0" u="none" strike="noStrike" baseline="0" dirty="0">
                <a:solidFill>
                  <a:srgbClr val="FFFF00"/>
                </a:solidFill>
              </a:rPr>
              <a:t>74%</a:t>
            </a:r>
            <a:r>
              <a:rPr lang="en-AU" sz="1800" b="0" i="0" u="none" strike="noStrike" baseline="0" dirty="0"/>
              <a:t> below 2005 levels, with </a:t>
            </a:r>
            <a:r>
              <a:rPr lang="en-AU" sz="1800" b="0" i="0" u="none" strike="noStrike" baseline="0" dirty="0">
                <a:solidFill>
                  <a:srgbClr val="FFFF00"/>
                </a:solidFill>
              </a:rPr>
              <a:t>net-zero</a:t>
            </a:r>
            <a:r>
              <a:rPr lang="en-AU" sz="1800" b="0" i="0" u="none" strike="noStrike" baseline="0" dirty="0"/>
              <a:t> emissions reached by </a:t>
            </a:r>
            <a:r>
              <a:rPr lang="en-AU" sz="1800" b="0" i="0" u="none" strike="noStrike" baseline="0" dirty="0">
                <a:solidFill>
                  <a:srgbClr val="FFFF00"/>
                </a:solidFill>
              </a:rPr>
              <a:t>2035</a:t>
            </a:r>
            <a:r>
              <a:rPr lang="en-AU" sz="1800" b="0" i="0" u="none" strike="noStrike" baseline="0" dirty="0"/>
              <a:t>.</a:t>
            </a:r>
          </a:p>
          <a:p>
            <a:r>
              <a:rPr lang="en-AU" sz="1800" b="0" i="0" u="none" strike="noStrike" baseline="0" dirty="0"/>
              <a:t>A simple ‘net-zero emissions by 2050’ target for Australia is not sufficient for the Paris goal of warming to well below 2°C.</a:t>
            </a:r>
          </a:p>
          <a:p>
            <a:endParaRPr lang="en-AU" sz="2000" dirty="0"/>
          </a:p>
        </p:txBody>
      </p:sp>
      <p:pic>
        <p:nvPicPr>
          <p:cNvPr id="6" name="Picture 5">
            <a:extLst>
              <a:ext uri="{FF2B5EF4-FFF2-40B4-BE49-F238E27FC236}">
                <a16:creationId xmlns:a16="http://schemas.microsoft.com/office/drawing/2014/main" id="{752574E6-14FF-C34F-ED13-87A09775D41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40526"/>
            <a:ext cx="5436096" cy="6898525"/>
          </a:xfrm>
          <a:prstGeom prst="rect">
            <a:avLst/>
          </a:prstGeom>
        </p:spPr>
      </p:pic>
    </p:spTree>
    <p:extLst>
      <p:ext uri="{BB962C8B-B14F-4D97-AF65-F5344CB8AC3E}">
        <p14:creationId xmlns:p14="http://schemas.microsoft.com/office/powerpoint/2010/main" val="2281307339"/>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B4CFC8-D389-05A3-413B-080A72EE2D9A}"/>
              </a:ext>
            </a:extLst>
          </p:cNvPr>
          <p:cNvSpPr>
            <a:spLocks noGrp="1"/>
          </p:cNvSpPr>
          <p:nvPr>
            <p:ph idx="1"/>
          </p:nvPr>
        </p:nvSpPr>
        <p:spPr>
          <a:xfrm>
            <a:off x="4932040" y="44624"/>
            <a:ext cx="4104455" cy="6624736"/>
          </a:xfrm>
        </p:spPr>
        <p:txBody>
          <a:bodyPr/>
          <a:lstStyle/>
          <a:p>
            <a:r>
              <a:rPr lang="en-AU" dirty="0"/>
              <a:t>AEMO NEM plan:</a:t>
            </a:r>
          </a:p>
          <a:p>
            <a:endParaRPr lang="en-AU" dirty="0"/>
          </a:p>
          <a:p>
            <a:r>
              <a:rPr lang="en-AU" sz="2400" dirty="0"/>
              <a:t>Renewables generate 83% of electricity by 2030.</a:t>
            </a:r>
          </a:p>
          <a:p>
            <a:r>
              <a:rPr lang="en-AU" sz="2400" dirty="0"/>
              <a:t>Coal cut by 60% by 2030.</a:t>
            </a:r>
          </a:p>
          <a:p>
            <a:r>
              <a:rPr lang="en-AU" sz="2400" dirty="0"/>
              <a:t>Electric power generation doubled by 2050.</a:t>
            </a:r>
          </a:p>
          <a:p>
            <a:r>
              <a:rPr lang="en-AU" sz="2400" dirty="0"/>
              <a:t>10,000 km of new transmission lines to connect solar and wind.</a:t>
            </a:r>
          </a:p>
          <a:p>
            <a:r>
              <a:rPr lang="en-AU" sz="2400" dirty="0"/>
              <a:t>Rapid development of hydrogen production</a:t>
            </a:r>
          </a:p>
          <a:p>
            <a:r>
              <a:rPr lang="en-AU" sz="2400" dirty="0"/>
              <a:t>Australia exports energy and ‘green’ products to become energy superpower.</a:t>
            </a:r>
            <a:endParaRPr lang="en-AU" dirty="0"/>
          </a:p>
        </p:txBody>
      </p:sp>
      <p:pic>
        <p:nvPicPr>
          <p:cNvPr id="6" name="Picture 5">
            <a:extLst>
              <a:ext uri="{FF2B5EF4-FFF2-40B4-BE49-F238E27FC236}">
                <a16:creationId xmlns:a16="http://schemas.microsoft.com/office/drawing/2014/main" id="{752574E6-14FF-C34F-ED13-87A09775D4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080"/>
            <a:ext cx="4806816" cy="6858000"/>
          </a:xfrm>
          <a:prstGeom prst="rect">
            <a:avLst/>
          </a:prstGeom>
        </p:spPr>
      </p:pic>
    </p:spTree>
    <p:extLst>
      <p:ext uri="{BB962C8B-B14F-4D97-AF65-F5344CB8AC3E}">
        <p14:creationId xmlns:p14="http://schemas.microsoft.com/office/powerpoint/2010/main" val="3109756213"/>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96A12B-6349-FF08-CC1B-D9C8F5E99E5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835696" y="0"/>
            <a:ext cx="5616624" cy="6858000"/>
          </a:xfrm>
          <a:prstGeom prst="rect">
            <a:avLst/>
          </a:prstGeom>
        </p:spPr>
      </p:pic>
    </p:spTree>
    <p:extLst>
      <p:ext uri="{BB962C8B-B14F-4D97-AF65-F5344CB8AC3E}">
        <p14:creationId xmlns:p14="http://schemas.microsoft.com/office/powerpoint/2010/main" val="7239313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68760"/>
            <a:ext cx="4176464" cy="5544616"/>
          </a:xfrm>
        </p:spPr>
        <p:txBody>
          <a:bodyPr>
            <a:normAutofit/>
          </a:bodyPr>
          <a:lstStyle/>
          <a:p>
            <a:pPr marL="0" indent="0">
              <a:buNone/>
            </a:pPr>
            <a:r>
              <a:rPr lang="en-AU" u="sng" dirty="0"/>
              <a:t>The Earth</a:t>
            </a:r>
            <a:r>
              <a:rPr lang="en-AU" dirty="0"/>
              <a:t>:</a:t>
            </a:r>
          </a:p>
          <a:p>
            <a:r>
              <a:rPr lang="en-AU" dirty="0"/>
              <a:t>Continental drift</a:t>
            </a:r>
          </a:p>
          <a:p>
            <a:r>
              <a:rPr lang="en-AU" dirty="0"/>
              <a:t>Different life forms changed the atmosphere</a:t>
            </a:r>
          </a:p>
          <a:p>
            <a:r>
              <a:rPr lang="en-AU" dirty="0"/>
              <a:t>Massive volcanoes</a:t>
            </a:r>
          </a:p>
          <a:p>
            <a:r>
              <a:rPr lang="en-AU" dirty="0">
                <a:solidFill>
                  <a:srgbClr val="FFFF00"/>
                </a:solidFill>
              </a:rPr>
              <a:t>Changes to the </a:t>
            </a:r>
            <a:r>
              <a:rPr lang="en-AU" sz="2600" dirty="0">
                <a:solidFill>
                  <a:srgbClr val="FFFF00"/>
                </a:solidFill>
              </a:rPr>
              <a:t>(+33</a:t>
            </a:r>
            <a:r>
              <a:rPr lang="en-AU" sz="2600" dirty="0">
                <a:solidFill>
                  <a:srgbClr val="FFFF00"/>
                </a:solidFill>
                <a:latin typeface="Arial" panose="020B0604020202020204" pitchFamily="34" charset="0"/>
                <a:cs typeface="Arial" panose="020B0604020202020204" pitchFamily="34" charset="0"/>
              </a:rPr>
              <a:t>ºC)</a:t>
            </a:r>
            <a:r>
              <a:rPr lang="en-AU" dirty="0">
                <a:solidFill>
                  <a:srgbClr val="FFFF00"/>
                </a:solidFill>
              </a:rPr>
              <a:t> greenhouse gases </a:t>
            </a:r>
            <a:r>
              <a:rPr lang="en-AU" sz="2600" dirty="0">
                <a:solidFill>
                  <a:srgbClr val="FFFF00"/>
                </a:solidFill>
              </a:rPr>
              <a:t>(CO</a:t>
            </a:r>
            <a:r>
              <a:rPr lang="en-AU" sz="2600" baseline="-25000" dirty="0">
                <a:solidFill>
                  <a:srgbClr val="FFFF00"/>
                </a:solidFill>
              </a:rPr>
              <a:t>2</a:t>
            </a:r>
            <a:r>
              <a:rPr lang="en-AU" sz="2600" dirty="0">
                <a:solidFill>
                  <a:srgbClr val="FFFF00"/>
                </a:solidFill>
              </a:rPr>
              <a:t>  H</a:t>
            </a:r>
            <a:r>
              <a:rPr lang="en-AU" sz="2600" baseline="-25000" dirty="0">
                <a:solidFill>
                  <a:srgbClr val="FFFF00"/>
                </a:solidFill>
              </a:rPr>
              <a:t>2</a:t>
            </a:r>
            <a:r>
              <a:rPr lang="en-AU" sz="2600" dirty="0">
                <a:solidFill>
                  <a:srgbClr val="FFFF00"/>
                </a:solidFill>
              </a:rPr>
              <a:t>O  CH</a:t>
            </a:r>
            <a:r>
              <a:rPr lang="en-AU" sz="2600" baseline="-25000" dirty="0">
                <a:solidFill>
                  <a:srgbClr val="FFFF00"/>
                </a:solidFill>
              </a:rPr>
              <a:t>4</a:t>
            </a:r>
            <a:r>
              <a:rPr lang="en-AU" sz="2600" dirty="0">
                <a:solidFill>
                  <a:srgbClr val="FFFF00"/>
                </a:solidFill>
              </a:rPr>
              <a:t>)</a:t>
            </a:r>
            <a:endParaRPr lang="en-AU" dirty="0">
              <a:solidFill>
                <a:srgbClr val="FFFF00"/>
              </a:solidFill>
            </a:endParaRPr>
          </a:p>
        </p:txBody>
      </p:sp>
      <p:pic>
        <p:nvPicPr>
          <p:cNvPr id="8" name="Picture 7" descr="Blakey_105moll.jpg"/>
          <p:cNvPicPr>
            <a:picLocks noChangeAspect="1"/>
          </p:cNvPicPr>
          <p:nvPr/>
        </p:nvPicPr>
        <p:blipFill>
          <a:blip r:embed="rId4" cstate="screen"/>
          <a:stretch>
            <a:fillRect/>
          </a:stretch>
        </p:blipFill>
        <p:spPr>
          <a:xfrm>
            <a:off x="4788024" y="1412776"/>
            <a:ext cx="4176464" cy="2088232"/>
          </a:xfrm>
          <a:prstGeom prst="rect">
            <a:avLst/>
          </a:prstGeom>
        </p:spPr>
      </p:pic>
      <p:pic>
        <p:nvPicPr>
          <p:cNvPr id="5" name="Picture 4" descr="JURASSIC_big.jpg"/>
          <p:cNvPicPr>
            <a:picLocks noChangeAspect="1"/>
          </p:cNvPicPr>
          <p:nvPr/>
        </p:nvPicPr>
        <p:blipFill>
          <a:blip r:embed="rId5" cstate="screen"/>
          <a:stretch>
            <a:fillRect/>
          </a:stretch>
        </p:blipFill>
        <p:spPr>
          <a:xfrm>
            <a:off x="4446646" y="1696499"/>
            <a:ext cx="3456384" cy="3811222"/>
          </a:xfrm>
          <a:prstGeom prst="rect">
            <a:avLst/>
          </a:prstGeom>
        </p:spPr>
      </p:pic>
      <p:pic>
        <p:nvPicPr>
          <p:cNvPr id="6" name="Picture 5" descr="Santiaguito-volcanoTA_GettyImages-96779914.jpg"/>
          <p:cNvPicPr>
            <a:picLocks noChangeAspect="1"/>
          </p:cNvPicPr>
          <p:nvPr/>
        </p:nvPicPr>
        <p:blipFill>
          <a:blip r:embed="rId6" cstate="screen"/>
          <a:stretch>
            <a:fillRect/>
          </a:stretch>
        </p:blipFill>
        <p:spPr>
          <a:xfrm>
            <a:off x="4625347" y="2675006"/>
            <a:ext cx="4499992" cy="3374994"/>
          </a:xfrm>
          <a:prstGeom prst="rect">
            <a:avLst/>
          </a:prstGeom>
        </p:spPr>
      </p:pic>
      <p:pic>
        <p:nvPicPr>
          <p:cNvPr id="7" name="Picture 6" descr="Greenhouse2e.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27984" y="3438382"/>
            <a:ext cx="4499992" cy="3374994"/>
          </a:xfrm>
          <a:prstGeom prst="rect">
            <a:avLst/>
          </a:prstGeom>
        </p:spPr>
      </p:pic>
      <p:sp>
        <p:nvSpPr>
          <p:cNvPr id="10" name="Title 1">
            <a:extLst>
              <a:ext uri="{FF2B5EF4-FFF2-40B4-BE49-F238E27FC236}">
                <a16:creationId xmlns:a16="http://schemas.microsoft.com/office/drawing/2014/main" id="{52D97820-DD42-4BCC-A2E6-D91526B6DEF3}"/>
              </a:ext>
            </a:extLst>
          </p:cNvPr>
          <p:cNvSpPr txBox="1">
            <a:spLocks/>
          </p:cNvSpPr>
          <p:nvPr/>
        </p:nvSpPr>
        <p:spPr bwMode="auto">
          <a:xfrm>
            <a:off x="323528" y="186930"/>
            <a:ext cx="8820472" cy="11247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algn="l"/>
            <a:r>
              <a:rPr lang="en-AU" sz="4000" kern="0"/>
              <a:t>So the big question is ... </a:t>
            </a:r>
            <a:br>
              <a:rPr lang="en-AU" sz="4000" kern="0"/>
            </a:br>
            <a:r>
              <a:rPr lang="en-AU" sz="4000" kern="0"/>
              <a:t>		WHY the changes?</a:t>
            </a:r>
            <a:endParaRPr lang="en-AU" sz="4000" kern="0" dirty="0"/>
          </a:p>
        </p:txBody>
      </p:sp>
    </p:spTree>
    <p:custDataLst>
      <p:tags r:id="rId1"/>
    </p:custDataLst>
    <p:extLst>
      <p:ext uri="{BB962C8B-B14F-4D97-AF65-F5344CB8AC3E}">
        <p14:creationId xmlns:p14="http://schemas.microsoft.com/office/powerpoint/2010/main" val="2522358637"/>
      </p:ext>
    </p:extLst>
  </p:cSld>
  <p:clrMapOvr>
    <a:masterClrMapping/>
  </p:clrMapOvr>
  <p:transition advTm="375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par>
                          <p:cTn id="23" fill="hold">
                            <p:stCondLst>
                              <p:cond delay="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43E83CB-F15C-5BB3-E95B-71CA49F6D614}"/>
              </a:ext>
            </a:extLst>
          </p:cNvPr>
          <p:cNvSpPr>
            <a:spLocks noGrp="1"/>
          </p:cNvSpPr>
          <p:nvPr>
            <p:ph idx="1"/>
          </p:nvPr>
        </p:nvSpPr>
        <p:spPr>
          <a:xfrm>
            <a:off x="6012159" y="1676400"/>
            <a:ext cx="2830215" cy="4422775"/>
          </a:xfrm>
        </p:spPr>
        <p:txBody>
          <a:bodyPr/>
          <a:lstStyle/>
          <a:p>
            <a:r>
              <a:rPr lang="en-AU" dirty="0"/>
              <a:t>NEM</a:t>
            </a:r>
          </a:p>
        </p:txBody>
      </p:sp>
      <p:pic>
        <p:nvPicPr>
          <p:cNvPr id="7" name="Picture 6">
            <a:extLst>
              <a:ext uri="{FF2B5EF4-FFF2-40B4-BE49-F238E27FC236}">
                <a16:creationId xmlns:a16="http://schemas.microsoft.com/office/drawing/2014/main" id="{C996A12B-6349-FF08-CC1B-D9C8F5E99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2032440"/>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89ABD-DC00-1C7C-0EBC-5E4A8FF000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60"/>
            <a:ext cx="9144000" cy="5424407"/>
          </a:xfrm>
          <a:prstGeom prst="rect">
            <a:avLst/>
          </a:prstGeom>
        </p:spPr>
      </p:pic>
      <p:sp>
        <p:nvSpPr>
          <p:cNvPr id="4" name="TextBox 3">
            <a:extLst>
              <a:ext uri="{FF2B5EF4-FFF2-40B4-BE49-F238E27FC236}">
                <a16:creationId xmlns:a16="http://schemas.microsoft.com/office/drawing/2014/main" id="{4B23DEA3-8B4F-AF3E-A21A-1CD485B61660}"/>
              </a:ext>
            </a:extLst>
          </p:cNvPr>
          <p:cNvSpPr txBox="1"/>
          <p:nvPr/>
        </p:nvSpPr>
        <p:spPr>
          <a:xfrm>
            <a:off x="143508" y="5517232"/>
            <a:ext cx="885698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600" b="0" i="0" u="none" strike="noStrike" kern="1200" cap="none" spc="0" normalizeH="0" baseline="0" noProof="0" dirty="0">
                <a:ln>
                  <a:noFill/>
                </a:ln>
                <a:solidFill>
                  <a:srgbClr val="FFFFFF"/>
                </a:solidFill>
                <a:effectLst/>
                <a:uLnTx/>
                <a:uFillTx/>
                <a:latin typeface="Calibri"/>
                <a:ea typeface="+mn-ea"/>
                <a:cs typeface="+mn-cs"/>
              </a:rPr>
              <a:t>Net zero is both an immense challenge and a once in a generation, globally significant and nation-building opportunity</a:t>
            </a:r>
          </a:p>
        </p:txBody>
      </p:sp>
    </p:spTree>
    <p:extLst>
      <p:ext uri="{BB962C8B-B14F-4D97-AF65-F5344CB8AC3E}">
        <p14:creationId xmlns:p14="http://schemas.microsoft.com/office/powerpoint/2010/main" val="3474918998"/>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89ABD-DC00-1C7C-0EBC-5E4A8FF0008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5496" y="764704"/>
            <a:ext cx="9108504" cy="5206439"/>
          </a:xfrm>
          <a:prstGeom prst="rect">
            <a:avLst/>
          </a:prstGeom>
        </p:spPr>
      </p:pic>
    </p:spTree>
    <p:extLst>
      <p:ext uri="{BB962C8B-B14F-4D97-AF65-F5344CB8AC3E}">
        <p14:creationId xmlns:p14="http://schemas.microsoft.com/office/powerpoint/2010/main" val="2975519937"/>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1ECE6-88D5-44E4-8FF7-8AC6E22D26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A50F2B77-62C3-4B81-BF9B-461EC1CF8C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4197" y="1772816"/>
            <a:ext cx="3069803" cy="2031031"/>
          </a:xfrm>
          <a:prstGeom prst="rect">
            <a:avLst/>
          </a:prstGeom>
        </p:spPr>
      </p:pic>
      <p:pic>
        <p:nvPicPr>
          <p:cNvPr id="4" name="Picture 3">
            <a:extLst>
              <a:ext uri="{FF2B5EF4-FFF2-40B4-BE49-F238E27FC236}">
                <a16:creationId xmlns:a16="http://schemas.microsoft.com/office/drawing/2014/main" id="{494B90EE-250F-4F3B-9263-66FCD52A132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6512" y="692696"/>
            <a:ext cx="9247956" cy="6165304"/>
          </a:xfrm>
          <a:prstGeom prst="rect">
            <a:avLst/>
          </a:prstGeom>
        </p:spPr>
      </p:pic>
    </p:spTree>
    <p:extLst>
      <p:ext uri="{BB962C8B-B14F-4D97-AF65-F5344CB8AC3E}">
        <p14:creationId xmlns:p14="http://schemas.microsoft.com/office/powerpoint/2010/main" val="3382043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FAC74-3271-4292-8B9D-161FC02B5E89}"/>
              </a:ext>
            </a:extLst>
          </p:cNvPr>
          <p:cNvSpPr>
            <a:spLocks noGrp="1"/>
          </p:cNvSpPr>
          <p:nvPr>
            <p:ph type="title"/>
          </p:nvPr>
        </p:nvSpPr>
        <p:spPr/>
        <p:txBody>
          <a:bodyPr/>
          <a:lstStyle/>
          <a:p>
            <a:r>
              <a:rPr lang="en-AU" sz="8800" dirty="0">
                <a:solidFill>
                  <a:srgbClr val="FF0000"/>
                </a:solidFill>
              </a:rPr>
              <a:t>WE NEED TO:</a:t>
            </a:r>
            <a:endParaRPr lang="en-AU" dirty="0">
              <a:solidFill>
                <a:srgbClr val="FF0000"/>
              </a:solidFill>
            </a:endParaRPr>
          </a:p>
        </p:txBody>
      </p:sp>
      <p:sp>
        <p:nvSpPr>
          <p:cNvPr id="3" name="Content Placeholder 2">
            <a:extLst>
              <a:ext uri="{FF2B5EF4-FFF2-40B4-BE49-F238E27FC236}">
                <a16:creationId xmlns:a16="http://schemas.microsoft.com/office/drawing/2014/main" id="{4ABB5602-5786-436A-9BAA-B4FDDA3256C9}"/>
              </a:ext>
            </a:extLst>
          </p:cNvPr>
          <p:cNvSpPr>
            <a:spLocks noGrp="1"/>
          </p:cNvSpPr>
          <p:nvPr>
            <p:ph idx="1"/>
          </p:nvPr>
        </p:nvSpPr>
        <p:spPr/>
        <p:txBody>
          <a:bodyPr/>
          <a:lstStyle/>
          <a:p>
            <a:r>
              <a:rPr lang="en-AU" b="1" dirty="0">
                <a:solidFill>
                  <a:srgbClr val="FFFF00"/>
                </a:solidFill>
              </a:rPr>
              <a:t>Build MUCH more solar and wind</a:t>
            </a:r>
          </a:p>
        </p:txBody>
      </p:sp>
      <p:pic>
        <p:nvPicPr>
          <p:cNvPr id="7" name="Picture 6">
            <a:extLst>
              <a:ext uri="{FF2B5EF4-FFF2-40B4-BE49-F238E27FC236}">
                <a16:creationId xmlns:a16="http://schemas.microsoft.com/office/drawing/2014/main" id="{349F1F09-217A-260C-4119-2A3CA090921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8500" y="2348880"/>
            <a:ext cx="5905500" cy="3324225"/>
          </a:xfrm>
          <a:prstGeom prst="rect">
            <a:avLst/>
          </a:prstGeom>
        </p:spPr>
      </p:pic>
      <p:pic>
        <p:nvPicPr>
          <p:cNvPr id="5" name="Picture 4">
            <a:extLst>
              <a:ext uri="{FF2B5EF4-FFF2-40B4-BE49-F238E27FC236}">
                <a16:creationId xmlns:a16="http://schemas.microsoft.com/office/drawing/2014/main" id="{CAFBC6E1-E036-79C9-E9BA-4A68ED15C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84983"/>
            <a:ext cx="4788159" cy="3190111"/>
          </a:xfrm>
          <a:prstGeom prst="rect">
            <a:avLst/>
          </a:prstGeom>
        </p:spPr>
      </p:pic>
    </p:spTree>
    <p:extLst>
      <p:ext uri="{BB962C8B-B14F-4D97-AF65-F5344CB8AC3E}">
        <p14:creationId xmlns:p14="http://schemas.microsoft.com/office/powerpoint/2010/main" val="3107230471"/>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FAC74-3271-4292-8B9D-161FC02B5E89}"/>
              </a:ext>
            </a:extLst>
          </p:cNvPr>
          <p:cNvSpPr>
            <a:spLocks noGrp="1"/>
          </p:cNvSpPr>
          <p:nvPr>
            <p:ph type="title"/>
          </p:nvPr>
        </p:nvSpPr>
        <p:spPr/>
        <p:txBody>
          <a:bodyPr/>
          <a:lstStyle/>
          <a:p>
            <a:r>
              <a:rPr lang="en-AU" sz="8800" dirty="0">
                <a:solidFill>
                  <a:srgbClr val="FF0000"/>
                </a:solidFill>
              </a:rPr>
              <a:t>WE NEED TO:</a:t>
            </a:r>
            <a:endParaRPr lang="en-AU" dirty="0">
              <a:solidFill>
                <a:srgbClr val="FF0000"/>
              </a:solidFill>
            </a:endParaRPr>
          </a:p>
        </p:txBody>
      </p:sp>
      <p:sp>
        <p:nvSpPr>
          <p:cNvPr id="3" name="Content Placeholder 2">
            <a:extLst>
              <a:ext uri="{FF2B5EF4-FFF2-40B4-BE49-F238E27FC236}">
                <a16:creationId xmlns:a16="http://schemas.microsoft.com/office/drawing/2014/main" id="{4ABB5602-5786-436A-9BAA-B4FDDA3256C9}"/>
              </a:ext>
            </a:extLst>
          </p:cNvPr>
          <p:cNvSpPr>
            <a:spLocks noGrp="1"/>
          </p:cNvSpPr>
          <p:nvPr>
            <p:ph idx="1"/>
          </p:nvPr>
        </p:nvSpPr>
        <p:spPr/>
        <p:txBody>
          <a:bodyPr/>
          <a:lstStyle/>
          <a:p>
            <a:r>
              <a:rPr lang="en-AU" b="1" dirty="0">
                <a:solidFill>
                  <a:schemeClr val="bg2">
                    <a:lumMod val="20000"/>
                    <a:lumOff val="80000"/>
                  </a:schemeClr>
                </a:solidFill>
              </a:rPr>
              <a:t>Strengthen the grid</a:t>
            </a:r>
          </a:p>
        </p:txBody>
      </p:sp>
      <p:pic>
        <p:nvPicPr>
          <p:cNvPr id="6" name="Picture 5">
            <a:extLst>
              <a:ext uri="{FF2B5EF4-FFF2-40B4-BE49-F238E27FC236}">
                <a16:creationId xmlns:a16="http://schemas.microsoft.com/office/drawing/2014/main" id="{5DA786DD-0D83-0E8C-8C3D-D5591432D4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433637"/>
            <a:ext cx="9144000" cy="4422775"/>
          </a:xfrm>
          <a:prstGeom prst="rect">
            <a:avLst/>
          </a:prstGeom>
        </p:spPr>
      </p:pic>
    </p:spTree>
    <p:extLst>
      <p:ext uri="{BB962C8B-B14F-4D97-AF65-F5344CB8AC3E}">
        <p14:creationId xmlns:p14="http://schemas.microsoft.com/office/powerpoint/2010/main" val="151207909"/>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FAC74-3271-4292-8B9D-161FC02B5E89}"/>
              </a:ext>
            </a:extLst>
          </p:cNvPr>
          <p:cNvSpPr>
            <a:spLocks noGrp="1"/>
          </p:cNvSpPr>
          <p:nvPr>
            <p:ph type="title"/>
          </p:nvPr>
        </p:nvSpPr>
        <p:spPr/>
        <p:txBody>
          <a:bodyPr/>
          <a:lstStyle/>
          <a:p>
            <a:r>
              <a:rPr lang="en-AU" sz="8800" dirty="0">
                <a:solidFill>
                  <a:srgbClr val="FF0000"/>
                </a:solidFill>
              </a:rPr>
              <a:t>WE NEED TO:</a:t>
            </a:r>
            <a:endParaRPr lang="en-AU" dirty="0">
              <a:solidFill>
                <a:srgbClr val="FF0000"/>
              </a:solidFill>
            </a:endParaRPr>
          </a:p>
        </p:txBody>
      </p:sp>
      <p:sp>
        <p:nvSpPr>
          <p:cNvPr id="3" name="Content Placeholder 2">
            <a:extLst>
              <a:ext uri="{FF2B5EF4-FFF2-40B4-BE49-F238E27FC236}">
                <a16:creationId xmlns:a16="http://schemas.microsoft.com/office/drawing/2014/main" id="{4ABB5602-5786-436A-9BAA-B4FDDA3256C9}"/>
              </a:ext>
            </a:extLst>
          </p:cNvPr>
          <p:cNvSpPr>
            <a:spLocks noGrp="1"/>
          </p:cNvSpPr>
          <p:nvPr>
            <p:ph idx="1"/>
          </p:nvPr>
        </p:nvSpPr>
        <p:spPr/>
        <p:txBody>
          <a:bodyPr/>
          <a:lstStyle/>
          <a:p>
            <a:r>
              <a:rPr lang="en-AU" b="1" dirty="0">
                <a:solidFill>
                  <a:srgbClr val="92D050"/>
                </a:solidFill>
              </a:rPr>
              <a:t>Backup with storage</a:t>
            </a:r>
          </a:p>
        </p:txBody>
      </p:sp>
      <p:pic>
        <p:nvPicPr>
          <p:cNvPr id="5" name="Picture 4">
            <a:extLst>
              <a:ext uri="{FF2B5EF4-FFF2-40B4-BE49-F238E27FC236}">
                <a16:creationId xmlns:a16="http://schemas.microsoft.com/office/drawing/2014/main" id="{47294346-EDA9-743F-D210-032147044A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043" y="2550003"/>
            <a:ext cx="5578805" cy="3151792"/>
          </a:xfrm>
          <a:prstGeom prst="rect">
            <a:avLst/>
          </a:prstGeom>
        </p:spPr>
      </p:pic>
      <p:pic>
        <p:nvPicPr>
          <p:cNvPr id="7" name="Picture 6">
            <a:extLst>
              <a:ext uri="{FF2B5EF4-FFF2-40B4-BE49-F238E27FC236}">
                <a16:creationId xmlns:a16="http://schemas.microsoft.com/office/drawing/2014/main" id="{7BD75269-2543-F6FF-ACAD-72773415E1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08920"/>
            <a:ext cx="4248472" cy="2833958"/>
          </a:xfrm>
          <a:prstGeom prst="rect">
            <a:avLst/>
          </a:prstGeom>
        </p:spPr>
      </p:pic>
      <p:sp>
        <p:nvSpPr>
          <p:cNvPr id="4" name="TextBox 3">
            <a:extLst>
              <a:ext uri="{FF2B5EF4-FFF2-40B4-BE49-F238E27FC236}">
                <a16:creationId xmlns:a16="http://schemas.microsoft.com/office/drawing/2014/main" id="{904FBA17-7EF4-B9A7-6E72-86F7B4BEC08B}"/>
              </a:ext>
            </a:extLst>
          </p:cNvPr>
          <p:cNvSpPr txBox="1"/>
          <p:nvPr/>
        </p:nvSpPr>
        <p:spPr>
          <a:xfrm>
            <a:off x="301625" y="6099175"/>
            <a:ext cx="7681718" cy="523220"/>
          </a:xfrm>
          <a:prstGeom prst="rect">
            <a:avLst/>
          </a:prstGeom>
          <a:noFill/>
        </p:spPr>
        <p:txBody>
          <a:bodyPr wrap="none" rtlCol="0">
            <a:spAutoFit/>
          </a:bodyPr>
          <a:lstStyle/>
          <a:p>
            <a:r>
              <a:rPr lang="en-AU" sz="2800" dirty="0"/>
              <a:t>Batteries – hours                       Pumped hydro – days </a:t>
            </a:r>
            <a:endParaRPr lang="en-AU" dirty="0"/>
          </a:p>
        </p:txBody>
      </p:sp>
    </p:spTree>
    <p:extLst>
      <p:ext uri="{BB962C8B-B14F-4D97-AF65-F5344CB8AC3E}">
        <p14:creationId xmlns:p14="http://schemas.microsoft.com/office/powerpoint/2010/main" val="1771498730"/>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3A50FD-7694-B26E-973A-4E5BD324FFE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859"/>
            <a:ext cx="9144000" cy="6856282"/>
          </a:xfrm>
          <a:prstGeom prst="rect">
            <a:avLst/>
          </a:prstGeom>
        </p:spPr>
      </p:pic>
      <p:cxnSp>
        <p:nvCxnSpPr>
          <p:cNvPr id="8" name="Straight Connector 7">
            <a:extLst>
              <a:ext uri="{FF2B5EF4-FFF2-40B4-BE49-F238E27FC236}">
                <a16:creationId xmlns:a16="http://schemas.microsoft.com/office/drawing/2014/main" id="{F948A17A-BB57-151A-4579-14C00DEBB12B}"/>
              </a:ext>
            </a:extLst>
          </p:cNvPr>
          <p:cNvCxnSpPr>
            <a:cxnSpLocks/>
          </p:cNvCxnSpPr>
          <p:nvPr/>
        </p:nvCxnSpPr>
        <p:spPr bwMode="auto">
          <a:xfrm flipH="1">
            <a:off x="539552" y="3965308"/>
            <a:ext cx="8136904"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790003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8" name="Content Placeholder 7">
            <a:extLst>
              <a:ext uri="{FF2B5EF4-FFF2-40B4-BE49-F238E27FC236}">
                <a16:creationId xmlns:a16="http://schemas.microsoft.com/office/drawing/2014/main" id="{285E9596-1CAC-4686-BF70-85FACDB26FE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3000" y="34685"/>
            <a:ext cx="9050852" cy="6795311"/>
          </a:xfrm>
        </p:spPr>
      </p:pic>
      <p:pic>
        <p:nvPicPr>
          <p:cNvPr id="10" name="Picture 9">
            <a:extLst>
              <a:ext uri="{FF2B5EF4-FFF2-40B4-BE49-F238E27FC236}">
                <a16:creationId xmlns:a16="http://schemas.microsoft.com/office/drawing/2014/main" id="{3D0F3793-25C4-4442-AD8E-53942770BF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74" y="50318"/>
            <a:ext cx="9067330" cy="6807681"/>
          </a:xfrm>
          <a:prstGeom prst="rect">
            <a:avLst/>
          </a:prstGeom>
        </p:spPr>
      </p:pic>
      <p:pic>
        <p:nvPicPr>
          <p:cNvPr id="13" name="Picture 12">
            <a:extLst>
              <a:ext uri="{FF2B5EF4-FFF2-40B4-BE49-F238E27FC236}">
                <a16:creationId xmlns:a16="http://schemas.microsoft.com/office/drawing/2014/main" id="{58FE2F8E-BDCB-4F19-9DE4-FDDEB757E5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2259" y="5270227"/>
            <a:ext cx="6968133" cy="1183109"/>
          </a:xfrm>
          <a:prstGeom prst="rect">
            <a:avLst/>
          </a:prstGeom>
        </p:spPr>
      </p:pic>
    </p:spTree>
    <p:extLst>
      <p:ext uri="{BB962C8B-B14F-4D97-AF65-F5344CB8AC3E}">
        <p14:creationId xmlns:p14="http://schemas.microsoft.com/office/powerpoint/2010/main" val="1523331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idx="4294967295"/>
          </p:nvPr>
        </p:nvSpPr>
        <p:spPr>
          <a:xfrm>
            <a:off x="0" y="0"/>
            <a:ext cx="8510588" cy="968375"/>
          </a:xfrm>
        </p:spPr>
        <p:txBody>
          <a:bodyPr/>
          <a:lstStyle/>
          <a:p>
            <a:pPr eaLnBrk="1" hangingPunct="1"/>
            <a:r>
              <a:rPr lang="en-AU" sz="4800" dirty="0"/>
              <a:t>We HAVE the technology!</a:t>
            </a:r>
          </a:p>
        </p:txBody>
      </p:sp>
      <p:sp>
        <p:nvSpPr>
          <p:cNvPr id="442371" name="Rectangle 3"/>
          <p:cNvSpPr>
            <a:spLocks noGrp="1" noRot="1" noChangeArrowheads="1"/>
          </p:cNvSpPr>
          <p:nvPr>
            <p:ph idx="4294967295"/>
          </p:nvPr>
        </p:nvSpPr>
        <p:spPr>
          <a:xfrm>
            <a:off x="0" y="836712"/>
            <a:ext cx="6509543" cy="6021387"/>
          </a:xfrm>
        </p:spPr>
        <p:txBody>
          <a:bodyPr>
            <a:normAutofit/>
          </a:bodyPr>
          <a:lstStyle/>
          <a:p>
            <a:pPr eaLnBrk="1" hangingPunct="1"/>
            <a:r>
              <a:rPr lang="en-AU" sz="4400" dirty="0">
                <a:solidFill>
                  <a:srgbClr val="FFFF00"/>
                </a:solidFill>
              </a:rPr>
              <a:t>Solar and Wind</a:t>
            </a:r>
          </a:p>
          <a:p>
            <a:pPr eaLnBrk="1" hangingPunct="1"/>
            <a:r>
              <a:rPr lang="en-AU" sz="3200" dirty="0"/>
              <a:t>supplemented by</a:t>
            </a:r>
          </a:p>
          <a:p>
            <a:pPr lvl="1"/>
            <a:r>
              <a:rPr lang="en-AU" sz="2800" dirty="0"/>
              <a:t>Hydro (&amp; PHES)</a:t>
            </a:r>
          </a:p>
          <a:p>
            <a:pPr lvl="1"/>
            <a:r>
              <a:rPr lang="en-AU" dirty="0"/>
              <a:t>Batteries</a:t>
            </a:r>
            <a:endParaRPr lang="en-AU" sz="2800" dirty="0"/>
          </a:p>
          <a:p>
            <a:pPr lvl="1"/>
            <a:r>
              <a:rPr lang="en-AU" dirty="0"/>
              <a:t>Upgraded electricity grid</a:t>
            </a:r>
            <a:endParaRPr lang="en-AU" sz="2800" dirty="0"/>
          </a:p>
          <a:p>
            <a:pPr lvl="1"/>
            <a:r>
              <a:rPr lang="en-AU" sz="2800" dirty="0"/>
              <a:t>Biofuels</a:t>
            </a:r>
          </a:p>
          <a:p>
            <a:pPr lvl="1"/>
            <a:r>
              <a:rPr lang="en-AU" sz="2800" dirty="0"/>
              <a:t>Carbon sinks</a:t>
            </a:r>
            <a:endParaRPr lang="en-AU" sz="3200" dirty="0"/>
          </a:p>
          <a:p>
            <a:r>
              <a:rPr lang="en-AU" sz="3200" dirty="0"/>
              <a:t>And </a:t>
            </a:r>
            <a:r>
              <a:rPr lang="en-AU" sz="4400" dirty="0">
                <a:solidFill>
                  <a:srgbClr val="92D050"/>
                </a:solidFill>
                <a:effectLst>
                  <a:outerShdw blurRad="38100" dist="38100" dir="2700000" algn="tl">
                    <a:srgbClr val="000000">
                      <a:alpha val="43137"/>
                    </a:srgbClr>
                  </a:outerShdw>
                </a:effectLst>
              </a:rPr>
              <a:t>Green manufacture</a:t>
            </a:r>
            <a:endParaRPr lang="en-AU" sz="4400" dirty="0">
              <a:effectLst>
                <a:outerShdw blurRad="38100" dist="38100" dir="2700000" algn="tl">
                  <a:srgbClr val="000000">
                    <a:alpha val="43137"/>
                  </a:srgbClr>
                </a:outerShdw>
              </a:effectLst>
            </a:endParaRPr>
          </a:p>
          <a:p>
            <a:pPr lvl="1"/>
            <a:r>
              <a:rPr lang="en-AU" dirty="0">
                <a:effectLst>
                  <a:outerShdw blurRad="38100" dist="38100" dir="2700000" algn="tl">
                    <a:srgbClr val="000000">
                      <a:alpha val="43137"/>
                    </a:srgbClr>
                  </a:outerShdw>
                </a:effectLst>
              </a:rPr>
              <a:t>Renewable hydrogen for green steel and aluminium</a:t>
            </a:r>
          </a:p>
        </p:txBody>
      </p:sp>
      <p:pic>
        <p:nvPicPr>
          <p:cNvPr id="5" name="Picture 4" descr="Windenergyc.JPG"/>
          <p:cNvPicPr>
            <a:picLocks noChangeAspect="1"/>
          </p:cNvPicPr>
          <p:nvPr/>
        </p:nvPicPr>
        <p:blipFill>
          <a:blip r:embed="rId3" cstate="email"/>
          <a:stretch>
            <a:fillRect/>
          </a:stretch>
        </p:blipFill>
        <p:spPr>
          <a:xfrm>
            <a:off x="6660232" y="3239790"/>
            <a:ext cx="2233039" cy="3357562"/>
          </a:xfrm>
          <a:prstGeom prst="rect">
            <a:avLst/>
          </a:prstGeom>
        </p:spPr>
      </p:pic>
      <p:pic>
        <p:nvPicPr>
          <p:cNvPr id="3" name="Picture 2">
            <a:extLst>
              <a:ext uri="{FF2B5EF4-FFF2-40B4-BE49-F238E27FC236}">
                <a16:creationId xmlns:a16="http://schemas.microsoft.com/office/drawing/2014/main" id="{0EC800D1-61E8-4D04-A2B7-2ACD88291C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904806"/>
            <a:ext cx="3787899" cy="2656580"/>
          </a:xfrm>
          <a:prstGeom prst="rect">
            <a:avLst/>
          </a:prstGeom>
        </p:spPr>
      </p:pic>
    </p:spTree>
    <p:extLst>
      <p:ext uri="{BB962C8B-B14F-4D97-AF65-F5344CB8AC3E}">
        <p14:creationId xmlns:p14="http://schemas.microsoft.com/office/powerpoint/2010/main" val="2307887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2371">
                                            <p:txEl>
                                              <p:pRg st="1" end="1"/>
                                            </p:txEl>
                                          </p:spTgt>
                                        </p:tgtEl>
                                        <p:attrNameLst>
                                          <p:attrName>style.visibility</p:attrName>
                                        </p:attrNameLst>
                                      </p:cBhvr>
                                      <p:to>
                                        <p:strVal val="visible"/>
                                      </p:to>
                                    </p:set>
                                    <p:animEffect transition="in" filter="wipe(left)">
                                      <p:cBhvr>
                                        <p:cTn id="7" dur="500"/>
                                        <p:tgtEl>
                                          <p:spTgt spid="442371">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42371">
                                            <p:txEl>
                                              <p:pRg st="2" end="2"/>
                                            </p:txEl>
                                          </p:spTgt>
                                        </p:tgtEl>
                                        <p:attrNameLst>
                                          <p:attrName>style.visibility</p:attrName>
                                        </p:attrNameLst>
                                      </p:cBhvr>
                                      <p:to>
                                        <p:strVal val="visible"/>
                                      </p:to>
                                    </p:set>
                                    <p:animEffect transition="in" filter="wipe(left)">
                                      <p:cBhvr>
                                        <p:cTn id="11" dur="500"/>
                                        <p:tgtEl>
                                          <p:spTgt spid="442371">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42371">
                                            <p:txEl>
                                              <p:pRg st="3" end="3"/>
                                            </p:txEl>
                                          </p:spTgt>
                                        </p:tgtEl>
                                        <p:attrNameLst>
                                          <p:attrName>style.visibility</p:attrName>
                                        </p:attrNameLst>
                                      </p:cBhvr>
                                      <p:to>
                                        <p:strVal val="visible"/>
                                      </p:to>
                                    </p:set>
                                    <p:animEffect transition="in" filter="wipe(left)">
                                      <p:cBhvr>
                                        <p:cTn id="15" dur="500"/>
                                        <p:tgtEl>
                                          <p:spTgt spid="442371">
                                            <p:txEl>
                                              <p:pRg st="3" end="3"/>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42371">
                                            <p:txEl>
                                              <p:pRg st="4" end="4"/>
                                            </p:txEl>
                                          </p:spTgt>
                                        </p:tgtEl>
                                        <p:attrNameLst>
                                          <p:attrName>style.visibility</p:attrName>
                                        </p:attrNameLst>
                                      </p:cBhvr>
                                      <p:to>
                                        <p:strVal val="visible"/>
                                      </p:to>
                                    </p:set>
                                    <p:animEffect transition="in" filter="wipe(left)">
                                      <p:cBhvr>
                                        <p:cTn id="19" dur="500"/>
                                        <p:tgtEl>
                                          <p:spTgt spid="442371">
                                            <p:txEl>
                                              <p:pRg st="4" end="4"/>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42371">
                                            <p:txEl>
                                              <p:pRg st="5" end="5"/>
                                            </p:txEl>
                                          </p:spTgt>
                                        </p:tgtEl>
                                        <p:attrNameLst>
                                          <p:attrName>style.visibility</p:attrName>
                                        </p:attrNameLst>
                                      </p:cBhvr>
                                      <p:to>
                                        <p:strVal val="visible"/>
                                      </p:to>
                                    </p:set>
                                    <p:animEffect transition="in" filter="wipe(left)">
                                      <p:cBhvr>
                                        <p:cTn id="23" dur="500"/>
                                        <p:tgtEl>
                                          <p:spTgt spid="442371">
                                            <p:txEl>
                                              <p:pRg st="5" end="5"/>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42371">
                                            <p:txEl>
                                              <p:pRg st="6" end="6"/>
                                            </p:txEl>
                                          </p:spTgt>
                                        </p:tgtEl>
                                        <p:attrNameLst>
                                          <p:attrName>style.visibility</p:attrName>
                                        </p:attrNameLst>
                                      </p:cBhvr>
                                      <p:to>
                                        <p:strVal val="visible"/>
                                      </p:to>
                                    </p:set>
                                    <p:animEffect transition="in" filter="wipe(left)">
                                      <p:cBhvr>
                                        <p:cTn id="27" dur="500"/>
                                        <p:tgtEl>
                                          <p:spTgt spid="442371">
                                            <p:txEl>
                                              <p:pRg st="6" end="6"/>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442371">
                                            <p:txEl>
                                              <p:pRg st="7" end="7"/>
                                            </p:txEl>
                                          </p:spTgt>
                                        </p:tgtEl>
                                        <p:attrNameLst>
                                          <p:attrName>style.visibility</p:attrName>
                                        </p:attrNameLst>
                                      </p:cBhvr>
                                      <p:to>
                                        <p:strVal val="visible"/>
                                      </p:to>
                                    </p:set>
                                    <p:animEffect transition="in" filter="wipe(left)">
                                      <p:cBhvr>
                                        <p:cTn id="31" dur="500"/>
                                        <p:tgtEl>
                                          <p:spTgt spid="442371">
                                            <p:txEl>
                                              <p:pRg st="7" end="7"/>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442371">
                                            <p:txEl>
                                              <p:pRg st="8" end="8"/>
                                            </p:txEl>
                                          </p:spTgt>
                                        </p:tgtEl>
                                        <p:attrNameLst>
                                          <p:attrName>style.visibility</p:attrName>
                                        </p:attrNameLst>
                                      </p:cBhvr>
                                      <p:to>
                                        <p:strVal val="visible"/>
                                      </p:to>
                                    </p:set>
                                    <p:animEffect transition="in" filter="wipe(left)">
                                      <p:cBhvr>
                                        <p:cTn id="35" dur="500"/>
                                        <p:tgtEl>
                                          <p:spTgt spid="4423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SC00598.JPG"/>
          <p:cNvPicPr>
            <a:picLocks noChangeAspect="1"/>
          </p:cNvPicPr>
          <p:nvPr/>
        </p:nvPicPr>
        <p:blipFill>
          <a:blip r:embed="rId3" cstate="screen"/>
          <a:stretch>
            <a:fillRect/>
          </a:stretch>
        </p:blipFill>
        <p:spPr bwMode="auto">
          <a:xfrm>
            <a:off x="0" y="4763"/>
            <a:ext cx="9144000" cy="6848475"/>
          </a:xfrm>
          <a:prstGeom prst="rect">
            <a:avLst/>
          </a:prstGeom>
          <a:noFill/>
          <a:ln w="9525">
            <a:noFill/>
            <a:miter lim="800000"/>
            <a:headEnd/>
            <a:tailEnd/>
          </a:ln>
        </p:spPr>
      </p:pic>
      <p:sp>
        <p:nvSpPr>
          <p:cNvPr id="7" name="Title 1"/>
          <p:cNvSpPr>
            <a:spLocks noGrp="1"/>
          </p:cNvSpPr>
          <p:nvPr>
            <p:ph type="title"/>
          </p:nvPr>
        </p:nvSpPr>
        <p:spPr>
          <a:xfrm>
            <a:off x="0" y="1"/>
            <a:ext cx="9143999" cy="764703"/>
          </a:xfrm>
        </p:spPr>
        <p:txBody>
          <a:bodyPr/>
          <a:lstStyle/>
          <a:p>
            <a:r>
              <a:rPr lang="en-AU" sz="3600" dirty="0"/>
              <a:t>Climate Science 101</a:t>
            </a:r>
          </a:p>
        </p:txBody>
      </p:sp>
      <p:sp>
        <p:nvSpPr>
          <p:cNvPr id="3" name="Content Placeholder 2"/>
          <p:cNvSpPr>
            <a:spLocks noGrp="1"/>
          </p:cNvSpPr>
          <p:nvPr>
            <p:ph idx="1"/>
          </p:nvPr>
        </p:nvSpPr>
        <p:spPr>
          <a:xfrm>
            <a:off x="179512" y="908720"/>
            <a:ext cx="8964488" cy="5805264"/>
          </a:xfrm>
        </p:spPr>
        <p:txBody>
          <a:bodyPr/>
          <a:lstStyle/>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endParaRPr lang="en-AU" dirty="0"/>
          </a:p>
          <a:p>
            <a:pPr>
              <a:buNone/>
            </a:pPr>
            <a:r>
              <a:rPr lang="en-AU" sz="2400" dirty="0">
                <a:solidFill>
                  <a:srgbClr val="FFFF00"/>
                </a:solidFill>
              </a:rPr>
              <a:t>When Energy IN equals </a:t>
            </a:r>
            <a:r>
              <a:rPr lang="en-AU" sz="2400" dirty="0">
                <a:solidFill>
                  <a:srgbClr val="F84242"/>
                </a:solidFill>
              </a:rPr>
              <a:t>Energy OUT </a:t>
            </a:r>
            <a:r>
              <a:rPr lang="en-AU" sz="2400" dirty="0"/>
              <a:t>the temperature is stable</a:t>
            </a:r>
          </a:p>
        </p:txBody>
      </p:sp>
      <p:sp>
        <p:nvSpPr>
          <p:cNvPr id="6" name="TextBox 5">
            <a:extLst>
              <a:ext uri="{FF2B5EF4-FFF2-40B4-BE49-F238E27FC236}">
                <a16:creationId xmlns:a16="http://schemas.microsoft.com/office/drawing/2014/main" id="{3382185F-3864-46DD-B9D0-0E46A29F1823}"/>
              </a:ext>
            </a:extLst>
          </p:cNvPr>
          <p:cNvSpPr txBox="1"/>
          <p:nvPr/>
        </p:nvSpPr>
        <p:spPr>
          <a:xfrm>
            <a:off x="179512" y="6084218"/>
            <a:ext cx="8640960" cy="523220"/>
          </a:xfrm>
          <a:prstGeom prst="rect">
            <a:avLst/>
          </a:prstGeom>
          <a:noFill/>
        </p:spPr>
        <p:txBody>
          <a:bodyPr wrap="square">
            <a:spAutoFit/>
          </a:bodyPr>
          <a:lstStyle/>
          <a:p>
            <a:pPr>
              <a:buNone/>
            </a:pPr>
            <a:r>
              <a:rPr lang="en-AU" sz="2800" dirty="0">
                <a:gradFill>
                  <a:gsLst>
                    <a:gs pos="0">
                      <a:schemeClr val="tx1"/>
                    </a:gs>
                    <a:gs pos="100000">
                      <a:srgbClr val="FF0000"/>
                    </a:gs>
                  </a:gsLst>
                  <a:lin ang="0" scaled="0"/>
                </a:gradFill>
                <a:effectLst>
                  <a:outerShdw blurRad="38100" dist="38100" dir="2700000" algn="tl">
                    <a:srgbClr val="000000">
                      <a:alpha val="43137"/>
                    </a:srgbClr>
                  </a:outerShdw>
                </a:effectLst>
              </a:rPr>
              <a:t>If less energy escapes than comes in we get warmer</a:t>
            </a:r>
          </a:p>
        </p:txBody>
      </p:sp>
    </p:spTree>
    <p:extLst>
      <p:ext uri="{BB962C8B-B14F-4D97-AF65-F5344CB8AC3E}">
        <p14:creationId xmlns:p14="http://schemas.microsoft.com/office/powerpoint/2010/main" val="741373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00BF6-A371-4F69-9E8B-8943426B58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3998" cy="6857999"/>
          </a:xfrm>
          <a:prstGeom prst="rect">
            <a:avLst/>
          </a:prstGeom>
        </p:spPr>
      </p:pic>
    </p:spTree>
    <p:extLst>
      <p:ext uri="{BB962C8B-B14F-4D97-AF65-F5344CB8AC3E}">
        <p14:creationId xmlns:p14="http://schemas.microsoft.com/office/powerpoint/2010/main" val="3827187011"/>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9284E5-F113-4042-B6CB-88F4FC0458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4639756"/>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xfrm>
            <a:off x="179512" y="4"/>
            <a:ext cx="8581942" cy="968375"/>
          </a:xfrm>
        </p:spPr>
        <p:txBody>
          <a:bodyPr/>
          <a:lstStyle/>
          <a:p>
            <a:pPr eaLnBrk="1" hangingPunct="1"/>
            <a:r>
              <a:rPr lang="en-AU" dirty="0">
                <a:solidFill>
                  <a:schemeClr val="accent1">
                    <a:lumMod val="20000"/>
                    <a:lumOff val="80000"/>
                  </a:schemeClr>
                </a:solidFill>
                <a:effectLst>
                  <a:outerShdw blurRad="38100" dist="38100" dir="2700000" algn="tl">
                    <a:srgbClr val="000000">
                      <a:alpha val="43137"/>
                    </a:srgbClr>
                  </a:outerShdw>
                </a:effectLst>
              </a:rPr>
              <a:t>But the Sun doesn’t always shine!</a:t>
            </a:r>
          </a:p>
        </p:txBody>
      </p:sp>
      <p:pic>
        <p:nvPicPr>
          <p:cNvPr id="6" name="Content Placeholder 5">
            <a:extLst>
              <a:ext uri="{FF2B5EF4-FFF2-40B4-BE49-F238E27FC236}">
                <a16:creationId xmlns:a16="http://schemas.microsoft.com/office/drawing/2014/main" id="{A5E18808-2623-459F-9F3E-8C62C5EB8E7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5558" y="1016205"/>
            <a:ext cx="9079257" cy="4789059"/>
          </a:xfrm>
        </p:spPr>
      </p:pic>
      <p:sp>
        <p:nvSpPr>
          <p:cNvPr id="5" name="Rectangle 2">
            <a:extLst>
              <a:ext uri="{FF2B5EF4-FFF2-40B4-BE49-F238E27FC236}">
                <a16:creationId xmlns:a16="http://schemas.microsoft.com/office/drawing/2014/main" id="{D36DD9F9-D072-4ED7-8B45-CD5A5F979016}"/>
              </a:ext>
            </a:extLst>
          </p:cNvPr>
          <p:cNvSpPr txBox="1">
            <a:spLocks noRot="1" noChangeArrowheads="1"/>
          </p:cNvSpPr>
          <p:nvPr/>
        </p:nvSpPr>
        <p:spPr bwMode="auto">
          <a:xfrm>
            <a:off x="39185" y="5664705"/>
            <a:ext cx="8581942" cy="968375"/>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5pPr>
            <a:lvl6pPr marL="4572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6pPr>
            <a:lvl7pPr marL="9144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7pPr>
            <a:lvl8pPr marL="1371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8pPr>
            <a:lvl9pPr marL="18288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r>
              <a:rPr kumimoji="0" lang="en-AU" sz="4400" b="0" i="0" u="none" strike="noStrike" kern="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ibri"/>
                <a:ea typeface="MS Gothic"/>
                <a:cs typeface="+mj-cs"/>
              </a:rPr>
              <a:t>And the wind doesn’t always blow!</a:t>
            </a:r>
          </a:p>
        </p:txBody>
      </p:sp>
      <p:pic>
        <p:nvPicPr>
          <p:cNvPr id="4" name="Picture 3">
            <a:extLst>
              <a:ext uri="{FF2B5EF4-FFF2-40B4-BE49-F238E27FC236}">
                <a16:creationId xmlns:a16="http://schemas.microsoft.com/office/drawing/2014/main" id="{96C175F4-7D2C-477E-AF7E-0F7085C95FB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664693" y="3597255"/>
            <a:ext cx="1700765" cy="2208009"/>
          </a:xfrm>
          <a:prstGeom prst="rect">
            <a:avLst/>
          </a:prstGeom>
        </p:spPr>
      </p:pic>
      <p:pic>
        <p:nvPicPr>
          <p:cNvPr id="10" name="Picture 9">
            <a:extLst>
              <a:ext uri="{FF2B5EF4-FFF2-40B4-BE49-F238E27FC236}">
                <a16:creationId xmlns:a16="http://schemas.microsoft.com/office/drawing/2014/main" id="{0DDE57F8-DB77-4000-8ACE-843AF946375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442768" y="754008"/>
            <a:ext cx="1731658" cy="2813835"/>
          </a:xfrm>
          <a:prstGeom prst="rect">
            <a:avLst/>
          </a:prstGeom>
        </p:spPr>
      </p:pic>
    </p:spTree>
    <p:extLst>
      <p:ext uri="{BB962C8B-B14F-4D97-AF65-F5344CB8AC3E}">
        <p14:creationId xmlns:p14="http://schemas.microsoft.com/office/powerpoint/2010/main" val="18884823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4EA25D-5190-9920-E888-9CC9F756B4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6866" y="781264"/>
            <a:ext cx="5578805" cy="3151792"/>
          </a:xfrm>
          <a:prstGeom prst="rect">
            <a:avLst/>
          </a:prstGeom>
        </p:spPr>
      </p:pic>
      <p:sp>
        <p:nvSpPr>
          <p:cNvPr id="7170" name="Rectangle 2"/>
          <p:cNvSpPr>
            <a:spLocks noGrp="1" noRot="1" noChangeArrowheads="1"/>
          </p:cNvSpPr>
          <p:nvPr>
            <p:ph type="title"/>
          </p:nvPr>
        </p:nvSpPr>
        <p:spPr>
          <a:xfrm>
            <a:off x="238529" y="85767"/>
            <a:ext cx="8581942" cy="534921"/>
          </a:xfrm>
        </p:spPr>
        <p:txBody>
          <a:bodyPr/>
          <a:lstStyle/>
          <a:p>
            <a:pPr eaLnBrk="1" hangingPunct="1"/>
            <a:r>
              <a:rPr lang="en-AU" dirty="0">
                <a:effectLst>
                  <a:outerShdw blurRad="38100" dist="38100" dir="2700000" algn="tl">
                    <a:srgbClr val="000000">
                      <a:alpha val="43137"/>
                    </a:srgbClr>
                  </a:outerShdw>
                </a:effectLst>
              </a:rPr>
              <a:t>So we need storage!</a:t>
            </a:r>
          </a:p>
        </p:txBody>
      </p:sp>
      <p:pic>
        <p:nvPicPr>
          <p:cNvPr id="5" name="Picture 4">
            <a:extLst>
              <a:ext uri="{FF2B5EF4-FFF2-40B4-BE49-F238E27FC236}">
                <a16:creationId xmlns:a16="http://schemas.microsoft.com/office/drawing/2014/main" id="{DB0082A7-C9EC-4E2D-A3BF-8D7A749DCF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04" y="764704"/>
            <a:ext cx="4248472" cy="2833958"/>
          </a:xfrm>
          <a:prstGeom prst="rect">
            <a:avLst/>
          </a:prstGeom>
        </p:spPr>
      </p:pic>
      <p:pic>
        <p:nvPicPr>
          <p:cNvPr id="10" name="Picture 9">
            <a:extLst>
              <a:ext uri="{FF2B5EF4-FFF2-40B4-BE49-F238E27FC236}">
                <a16:creationId xmlns:a16="http://schemas.microsoft.com/office/drawing/2014/main" id="{84E599D9-7E12-42C5-A52E-0ED2191950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929" y="3758444"/>
            <a:ext cx="3846999" cy="2790823"/>
          </a:xfrm>
          <a:prstGeom prst="rect">
            <a:avLst/>
          </a:prstGeom>
        </p:spPr>
      </p:pic>
      <p:pic>
        <p:nvPicPr>
          <p:cNvPr id="13" name="Picture 12">
            <a:extLst>
              <a:ext uri="{FF2B5EF4-FFF2-40B4-BE49-F238E27FC236}">
                <a16:creationId xmlns:a16="http://schemas.microsoft.com/office/drawing/2014/main" id="{E6DA2FFC-E77E-4A75-AA2C-02A553B1B6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07904" y="3711721"/>
            <a:ext cx="3312368" cy="2607669"/>
          </a:xfrm>
          <a:prstGeom prst="rect">
            <a:avLst/>
          </a:prstGeom>
        </p:spPr>
      </p:pic>
      <p:pic>
        <p:nvPicPr>
          <p:cNvPr id="3" name="Picture 2">
            <a:extLst>
              <a:ext uri="{FF2B5EF4-FFF2-40B4-BE49-F238E27FC236}">
                <a16:creationId xmlns:a16="http://schemas.microsoft.com/office/drawing/2014/main" id="{5737322A-08CF-E9AF-C9FC-00FA252798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19953" y="3322565"/>
            <a:ext cx="2047118" cy="3426079"/>
          </a:xfrm>
          <a:prstGeom prst="rect">
            <a:avLst/>
          </a:prstGeom>
        </p:spPr>
      </p:pic>
    </p:spTree>
    <p:extLst>
      <p:ext uri="{BB962C8B-B14F-4D97-AF65-F5344CB8AC3E}">
        <p14:creationId xmlns:p14="http://schemas.microsoft.com/office/powerpoint/2010/main" val="3238501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A4B6A7-23E2-4642-A8D5-810D5299F3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15" y="0"/>
            <a:ext cx="9107570" cy="6858000"/>
          </a:xfrm>
          <a:prstGeom prst="rect">
            <a:avLst/>
          </a:prstGeom>
        </p:spPr>
      </p:pic>
    </p:spTree>
    <p:extLst>
      <p:ext uri="{BB962C8B-B14F-4D97-AF65-F5344CB8AC3E}">
        <p14:creationId xmlns:p14="http://schemas.microsoft.com/office/powerpoint/2010/main" val="3754749256"/>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idx="4294967295"/>
          </p:nvPr>
        </p:nvSpPr>
        <p:spPr>
          <a:xfrm>
            <a:off x="0" y="0"/>
            <a:ext cx="8510588" cy="968375"/>
          </a:xfrm>
        </p:spPr>
        <p:txBody>
          <a:bodyPr/>
          <a:lstStyle/>
          <a:p>
            <a:pPr eaLnBrk="1" hangingPunct="1"/>
            <a:r>
              <a:rPr lang="en-AU" sz="4800" dirty="0"/>
              <a:t>We HAVE the technology!</a:t>
            </a:r>
          </a:p>
        </p:txBody>
      </p:sp>
      <p:sp>
        <p:nvSpPr>
          <p:cNvPr id="442371" name="Rectangle 3"/>
          <p:cNvSpPr>
            <a:spLocks noGrp="1" noRot="1" noChangeArrowheads="1"/>
          </p:cNvSpPr>
          <p:nvPr>
            <p:ph idx="4294967295"/>
          </p:nvPr>
        </p:nvSpPr>
        <p:spPr>
          <a:xfrm>
            <a:off x="0" y="836712"/>
            <a:ext cx="6509543" cy="6021387"/>
          </a:xfrm>
        </p:spPr>
        <p:txBody>
          <a:bodyPr>
            <a:normAutofit/>
          </a:bodyPr>
          <a:lstStyle/>
          <a:p>
            <a:pPr eaLnBrk="1" hangingPunct="1"/>
            <a:r>
              <a:rPr lang="en-AU" sz="4400" dirty="0">
                <a:solidFill>
                  <a:srgbClr val="FFFF00"/>
                </a:solidFill>
              </a:rPr>
              <a:t>Solar and Wind</a:t>
            </a:r>
          </a:p>
          <a:p>
            <a:pPr eaLnBrk="1" hangingPunct="1"/>
            <a:r>
              <a:rPr lang="en-AU" sz="3200" dirty="0"/>
              <a:t>supplemented by</a:t>
            </a:r>
          </a:p>
          <a:p>
            <a:pPr lvl="1"/>
            <a:r>
              <a:rPr lang="en-AU" sz="2800" dirty="0"/>
              <a:t>Hydro (&amp; PHES)</a:t>
            </a:r>
          </a:p>
          <a:p>
            <a:pPr lvl="1"/>
            <a:r>
              <a:rPr lang="en-AU" dirty="0"/>
              <a:t>Batteries</a:t>
            </a:r>
            <a:endParaRPr lang="en-AU" sz="2800" dirty="0"/>
          </a:p>
          <a:p>
            <a:pPr lvl="1"/>
            <a:r>
              <a:rPr lang="en-AU" dirty="0"/>
              <a:t>Upgraded electricity grid</a:t>
            </a:r>
            <a:endParaRPr lang="en-AU" sz="2800" dirty="0"/>
          </a:p>
          <a:p>
            <a:pPr lvl="1"/>
            <a:r>
              <a:rPr lang="en-AU" sz="2800" dirty="0"/>
              <a:t>Biofuels</a:t>
            </a:r>
          </a:p>
          <a:p>
            <a:pPr lvl="1"/>
            <a:r>
              <a:rPr lang="en-AU" sz="2800" dirty="0"/>
              <a:t>Carbon sinks</a:t>
            </a:r>
            <a:endParaRPr lang="en-AU" sz="3200" dirty="0"/>
          </a:p>
          <a:p>
            <a:r>
              <a:rPr lang="en-AU" sz="3200" dirty="0"/>
              <a:t>And </a:t>
            </a:r>
            <a:r>
              <a:rPr lang="en-AU" sz="4400" dirty="0">
                <a:solidFill>
                  <a:srgbClr val="92D050"/>
                </a:solidFill>
                <a:effectLst>
                  <a:outerShdw blurRad="38100" dist="38100" dir="2700000" algn="tl">
                    <a:srgbClr val="000000">
                      <a:alpha val="43137"/>
                    </a:srgbClr>
                  </a:outerShdw>
                </a:effectLst>
              </a:rPr>
              <a:t>Green manufacture</a:t>
            </a:r>
            <a:endParaRPr lang="en-AU" sz="4400" dirty="0">
              <a:effectLst>
                <a:outerShdw blurRad="38100" dist="38100" dir="2700000" algn="tl">
                  <a:srgbClr val="000000">
                    <a:alpha val="43137"/>
                  </a:srgbClr>
                </a:outerShdw>
              </a:effectLst>
            </a:endParaRPr>
          </a:p>
          <a:p>
            <a:pPr lvl="1"/>
            <a:r>
              <a:rPr lang="en-AU" dirty="0">
                <a:effectLst>
                  <a:outerShdw blurRad="38100" dist="38100" dir="2700000" algn="tl">
                    <a:srgbClr val="000000">
                      <a:alpha val="43137"/>
                    </a:srgbClr>
                  </a:outerShdw>
                </a:effectLst>
              </a:rPr>
              <a:t>Renewable hydrogen for green steel and aluminium</a:t>
            </a:r>
          </a:p>
        </p:txBody>
      </p:sp>
      <p:pic>
        <p:nvPicPr>
          <p:cNvPr id="5" name="Picture 4" descr="Windenergyc.JPG"/>
          <p:cNvPicPr>
            <a:picLocks noChangeAspect="1"/>
          </p:cNvPicPr>
          <p:nvPr/>
        </p:nvPicPr>
        <p:blipFill>
          <a:blip r:embed="rId3" cstate="email"/>
          <a:stretch>
            <a:fillRect/>
          </a:stretch>
        </p:blipFill>
        <p:spPr>
          <a:xfrm>
            <a:off x="6660232" y="3239790"/>
            <a:ext cx="2233039" cy="3357562"/>
          </a:xfrm>
          <a:prstGeom prst="rect">
            <a:avLst/>
          </a:prstGeom>
        </p:spPr>
      </p:pic>
      <p:pic>
        <p:nvPicPr>
          <p:cNvPr id="3" name="Picture 2">
            <a:extLst>
              <a:ext uri="{FF2B5EF4-FFF2-40B4-BE49-F238E27FC236}">
                <a16:creationId xmlns:a16="http://schemas.microsoft.com/office/drawing/2014/main" id="{0EC800D1-61E8-4D04-A2B7-2ACD88291C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904806"/>
            <a:ext cx="3787899" cy="2656580"/>
          </a:xfrm>
          <a:prstGeom prst="rect">
            <a:avLst/>
          </a:prstGeom>
        </p:spPr>
      </p:pic>
    </p:spTree>
    <p:extLst>
      <p:ext uri="{BB962C8B-B14F-4D97-AF65-F5344CB8AC3E}">
        <p14:creationId xmlns:p14="http://schemas.microsoft.com/office/powerpoint/2010/main" val="3053070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2371">
                                            <p:txEl>
                                              <p:pRg st="1" end="1"/>
                                            </p:txEl>
                                          </p:spTgt>
                                        </p:tgtEl>
                                        <p:attrNameLst>
                                          <p:attrName>style.visibility</p:attrName>
                                        </p:attrNameLst>
                                      </p:cBhvr>
                                      <p:to>
                                        <p:strVal val="visible"/>
                                      </p:to>
                                    </p:set>
                                    <p:animEffect transition="in" filter="wipe(left)">
                                      <p:cBhvr>
                                        <p:cTn id="7" dur="500"/>
                                        <p:tgtEl>
                                          <p:spTgt spid="442371">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42371">
                                            <p:txEl>
                                              <p:pRg st="2" end="2"/>
                                            </p:txEl>
                                          </p:spTgt>
                                        </p:tgtEl>
                                        <p:attrNameLst>
                                          <p:attrName>style.visibility</p:attrName>
                                        </p:attrNameLst>
                                      </p:cBhvr>
                                      <p:to>
                                        <p:strVal val="visible"/>
                                      </p:to>
                                    </p:set>
                                    <p:animEffect transition="in" filter="wipe(left)">
                                      <p:cBhvr>
                                        <p:cTn id="11" dur="500"/>
                                        <p:tgtEl>
                                          <p:spTgt spid="442371">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42371">
                                            <p:txEl>
                                              <p:pRg st="3" end="3"/>
                                            </p:txEl>
                                          </p:spTgt>
                                        </p:tgtEl>
                                        <p:attrNameLst>
                                          <p:attrName>style.visibility</p:attrName>
                                        </p:attrNameLst>
                                      </p:cBhvr>
                                      <p:to>
                                        <p:strVal val="visible"/>
                                      </p:to>
                                    </p:set>
                                    <p:animEffect transition="in" filter="wipe(left)">
                                      <p:cBhvr>
                                        <p:cTn id="15" dur="500"/>
                                        <p:tgtEl>
                                          <p:spTgt spid="442371">
                                            <p:txEl>
                                              <p:pRg st="3" end="3"/>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42371">
                                            <p:txEl>
                                              <p:pRg st="4" end="4"/>
                                            </p:txEl>
                                          </p:spTgt>
                                        </p:tgtEl>
                                        <p:attrNameLst>
                                          <p:attrName>style.visibility</p:attrName>
                                        </p:attrNameLst>
                                      </p:cBhvr>
                                      <p:to>
                                        <p:strVal val="visible"/>
                                      </p:to>
                                    </p:set>
                                    <p:animEffect transition="in" filter="wipe(left)">
                                      <p:cBhvr>
                                        <p:cTn id="19" dur="500"/>
                                        <p:tgtEl>
                                          <p:spTgt spid="442371">
                                            <p:txEl>
                                              <p:pRg st="4" end="4"/>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42371">
                                            <p:txEl>
                                              <p:pRg st="5" end="5"/>
                                            </p:txEl>
                                          </p:spTgt>
                                        </p:tgtEl>
                                        <p:attrNameLst>
                                          <p:attrName>style.visibility</p:attrName>
                                        </p:attrNameLst>
                                      </p:cBhvr>
                                      <p:to>
                                        <p:strVal val="visible"/>
                                      </p:to>
                                    </p:set>
                                    <p:animEffect transition="in" filter="wipe(left)">
                                      <p:cBhvr>
                                        <p:cTn id="23" dur="500"/>
                                        <p:tgtEl>
                                          <p:spTgt spid="442371">
                                            <p:txEl>
                                              <p:pRg st="5" end="5"/>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42371">
                                            <p:txEl>
                                              <p:pRg st="6" end="6"/>
                                            </p:txEl>
                                          </p:spTgt>
                                        </p:tgtEl>
                                        <p:attrNameLst>
                                          <p:attrName>style.visibility</p:attrName>
                                        </p:attrNameLst>
                                      </p:cBhvr>
                                      <p:to>
                                        <p:strVal val="visible"/>
                                      </p:to>
                                    </p:set>
                                    <p:animEffect transition="in" filter="wipe(left)">
                                      <p:cBhvr>
                                        <p:cTn id="27" dur="500"/>
                                        <p:tgtEl>
                                          <p:spTgt spid="442371">
                                            <p:txEl>
                                              <p:pRg st="6" end="6"/>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442371">
                                            <p:txEl>
                                              <p:pRg st="7" end="7"/>
                                            </p:txEl>
                                          </p:spTgt>
                                        </p:tgtEl>
                                        <p:attrNameLst>
                                          <p:attrName>style.visibility</p:attrName>
                                        </p:attrNameLst>
                                      </p:cBhvr>
                                      <p:to>
                                        <p:strVal val="visible"/>
                                      </p:to>
                                    </p:set>
                                    <p:animEffect transition="in" filter="wipe(left)">
                                      <p:cBhvr>
                                        <p:cTn id="31" dur="500"/>
                                        <p:tgtEl>
                                          <p:spTgt spid="442371">
                                            <p:txEl>
                                              <p:pRg st="7" end="7"/>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442371">
                                            <p:txEl>
                                              <p:pRg st="8" end="8"/>
                                            </p:txEl>
                                          </p:spTgt>
                                        </p:tgtEl>
                                        <p:attrNameLst>
                                          <p:attrName>style.visibility</p:attrName>
                                        </p:attrNameLst>
                                      </p:cBhvr>
                                      <p:to>
                                        <p:strVal val="visible"/>
                                      </p:to>
                                    </p:set>
                                    <p:animEffect transition="in" filter="wipe(left)">
                                      <p:cBhvr>
                                        <p:cTn id="35" dur="500"/>
                                        <p:tgtEl>
                                          <p:spTgt spid="4423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250825" y="4"/>
            <a:ext cx="8510588" cy="968375"/>
          </a:xfrm>
        </p:spPr>
        <p:txBody>
          <a:bodyPr/>
          <a:lstStyle/>
          <a:p>
            <a:pPr eaLnBrk="1" hangingPunct="1"/>
            <a:r>
              <a:rPr lang="en-AU" sz="4800" dirty="0"/>
              <a:t>Australian Solutions - solar!</a:t>
            </a:r>
          </a:p>
        </p:txBody>
      </p:sp>
      <p:sp>
        <p:nvSpPr>
          <p:cNvPr id="442371" name="Rectangle 3"/>
          <p:cNvSpPr>
            <a:spLocks noGrp="1" noRot="1" noChangeArrowheads="1"/>
          </p:cNvSpPr>
          <p:nvPr>
            <p:ph idx="1"/>
          </p:nvPr>
        </p:nvSpPr>
        <p:spPr>
          <a:xfrm>
            <a:off x="428596" y="1000112"/>
            <a:ext cx="8286808" cy="5572160"/>
          </a:xfrm>
        </p:spPr>
        <p:txBody>
          <a:bodyPr/>
          <a:lstStyle/>
          <a:p>
            <a:pPr eaLnBrk="1" hangingPunct="1"/>
            <a:endParaRPr lang="en-AU" sz="2800" dirty="0"/>
          </a:p>
        </p:txBody>
      </p:sp>
      <p:pic>
        <p:nvPicPr>
          <p:cNvPr id="8" name="Picture 7" descr="SolarMapc.jpg"/>
          <p:cNvPicPr>
            <a:picLocks noChangeAspect="1"/>
          </p:cNvPicPr>
          <p:nvPr/>
        </p:nvPicPr>
        <p:blipFill>
          <a:blip r:embed="rId3" cstate="email"/>
          <a:stretch>
            <a:fillRect/>
          </a:stretch>
        </p:blipFill>
        <p:spPr>
          <a:xfrm>
            <a:off x="0" y="813464"/>
            <a:ext cx="9144000" cy="5901705"/>
          </a:xfrm>
          <a:prstGeom prst="rect">
            <a:avLst/>
          </a:prstGeom>
        </p:spPr>
      </p:pic>
    </p:spTree>
    <p:extLst>
      <p:ext uri="{BB962C8B-B14F-4D97-AF65-F5344CB8AC3E}">
        <p14:creationId xmlns:p14="http://schemas.microsoft.com/office/powerpoint/2010/main" val="2567877227"/>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F7A7FD-150C-BB4E-FE7B-82E23BD865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608" y="604964"/>
            <a:ext cx="8280919" cy="6345119"/>
          </a:xfrm>
          <a:prstGeom prst="rect">
            <a:avLst/>
          </a:prstGeom>
        </p:spPr>
      </p:pic>
      <p:sp>
        <p:nvSpPr>
          <p:cNvPr id="8194" name="Rectangle 2"/>
          <p:cNvSpPr>
            <a:spLocks noGrp="1" noRot="1" noChangeArrowheads="1"/>
          </p:cNvSpPr>
          <p:nvPr>
            <p:ph type="title"/>
          </p:nvPr>
        </p:nvSpPr>
        <p:spPr>
          <a:xfrm>
            <a:off x="250825" y="4"/>
            <a:ext cx="8510588" cy="968375"/>
          </a:xfrm>
        </p:spPr>
        <p:txBody>
          <a:bodyPr/>
          <a:lstStyle/>
          <a:p>
            <a:pPr eaLnBrk="1" hangingPunct="1"/>
            <a:r>
              <a:rPr lang="en-AU" dirty="0"/>
              <a:t>Australian Solutions - solar!</a:t>
            </a:r>
          </a:p>
        </p:txBody>
      </p:sp>
      <p:sp>
        <p:nvSpPr>
          <p:cNvPr id="442371" name="Rectangle 3"/>
          <p:cNvSpPr>
            <a:spLocks noGrp="1" noRot="1" noChangeArrowheads="1"/>
          </p:cNvSpPr>
          <p:nvPr>
            <p:ph idx="1"/>
          </p:nvPr>
        </p:nvSpPr>
        <p:spPr>
          <a:xfrm>
            <a:off x="179512" y="908720"/>
            <a:ext cx="2448272" cy="5184576"/>
          </a:xfrm>
        </p:spPr>
        <p:txBody>
          <a:bodyPr lIns="0">
            <a:noAutofit/>
          </a:bodyPr>
          <a:lstStyle/>
          <a:p>
            <a:pPr marL="0" indent="0" eaLnBrk="1" hangingPunct="1">
              <a:spcBef>
                <a:spcPts val="2400"/>
              </a:spcBef>
            </a:pPr>
            <a:r>
              <a:rPr lang="en-AU" sz="2800" dirty="0"/>
              <a:t>The yellow square is about 125 km per side</a:t>
            </a:r>
          </a:p>
          <a:p>
            <a:pPr marL="0" indent="0" eaLnBrk="1" hangingPunct="1">
              <a:spcBef>
                <a:spcPts val="2400"/>
              </a:spcBef>
            </a:pPr>
            <a:r>
              <a:rPr lang="en-AU" sz="2800" dirty="0"/>
              <a:t>Receives  ~200 PJ (</a:t>
            </a:r>
            <a:r>
              <a:rPr lang="en-AU" sz="2800" dirty="0" err="1"/>
              <a:t>av</a:t>
            </a:r>
            <a:r>
              <a:rPr lang="en-AU" sz="2800" dirty="0"/>
              <a:t>) of solar energy per day</a:t>
            </a:r>
          </a:p>
          <a:p>
            <a:pPr marL="0" indent="0">
              <a:spcBef>
                <a:spcPts val="2400"/>
              </a:spcBef>
            </a:pPr>
            <a:r>
              <a:rPr lang="en-AU" sz="2800" dirty="0"/>
              <a:t>Ample for </a:t>
            </a:r>
            <a:r>
              <a:rPr lang="en-AU" sz="2800" b="1" u="sng" dirty="0"/>
              <a:t>ALL</a:t>
            </a:r>
            <a:r>
              <a:rPr lang="en-AU" sz="2800" dirty="0"/>
              <a:t> of Australia’s energy </a:t>
            </a:r>
            <a:r>
              <a:rPr lang="en-AU" sz="2000" dirty="0"/>
              <a:t>(at only 5% collection efficiency). </a:t>
            </a:r>
            <a:endParaRPr lang="en-AU" sz="1800" dirty="0"/>
          </a:p>
        </p:txBody>
      </p:sp>
      <p:sp>
        <p:nvSpPr>
          <p:cNvPr id="7" name="TextBox 6"/>
          <p:cNvSpPr txBox="1"/>
          <p:nvPr/>
        </p:nvSpPr>
        <p:spPr>
          <a:xfrm>
            <a:off x="2571736" y="5517232"/>
            <a:ext cx="5960704" cy="1200125"/>
          </a:xfrm>
          <a:prstGeom prst="rect">
            <a:avLst/>
          </a:prstGeom>
          <a:noFill/>
        </p:spPr>
        <p:txBody>
          <a:bodyPr wrap="square" lIns="91232" tIns="45619" rIns="91232" bIns="45619"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TOTAL  Australian energy use: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 11 PJ per day  = </a:t>
            </a:r>
            <a:r>
              <a:rPr kumimoji="0" lang="en-AU"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120 GW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That is about 80 ‘</a:t>
            </a:r>
            <a:r>
              <a:rPr kumimoji="0" lang="en-AU" sz="2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charset="0"/>
                <a:ea typeface="MS Gothic"/>
                <a:cs typeface="+mn-cs"/>
              </a:rPr>
              <a:t>Hazelwoods</a:t>
            </a:r>
            <a:r>
              <a:rPr kumimoji="0" lang="en-AU"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S Gothic"/>
                <a:cs typeface="+mn-cs"/>
              </a:rPr>
              <a:t>’ (1.6 GW)</a:t>
            </a:r>
          </a:p>
        </p:txBody>
      </p:sp>
      <p:sp>
        <p:nvSpPr>
          <p:cNvPr id="9" name="Rectangle 9"/>
          <p:cNvSpPr>
            <a:spLocks noChangeArrowheads="1"/>
          </p:cNvSpPr>
          <p:nvPr/>
        </p:nvSpPr>
        <p:spPr bwMode="auto">
          <a:xfrm>
            <a:off x="5040067" y="3488416"/>
            <a:ext cx="144000" cy="144000"/>
          </a:xfrm>
          <a:prstGeom prst="rect">
            <a:avLst/>
          </a:prstGeom>
          <a:solidFill>
            <a:srgbClr val="FFFF00"/>
          </a:solidFill>
          <a:ln w="9525">
            <a:solidFill>
              <a:schemeClr val="tx1"/>
            </a:solidFill>
            <a:miter lim="800000"/>
            <a:headEnd/>
            <a:tailEnd/>
          </a:ln>
        </p:spPr>
        <p:txBody>
          <a:bodyPr wrap="none" lIns="91027" tIns="45516" rIns="91027" bIns="4551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a:ea typeface="MS Gothic"/>
              <a:cs typeface="+mn-cs"/>
            </a:endParaRPr>
          </a:p>
        </p:txBody>
      </p:sp>
      <p:sp>
        <p:nvSpPr>
          <p:cNvPr id="10" name="TextBox 9"/>
          <p:cNvSpPr txBox="1"/>
          <p:nvPr/>
        </p:nvSpPr>
        <p:spPr>
          <a:xfrm>
            <a:off x="7164288" y="3789040"/>
            <a:ext cx="1547664"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1" u="none" strike="noStrike" kern="1200" cap="none" spc="0" normalizeH="0" baseline="0" noProof="0" dirty="0">
                <a:ln>
                  <a:noFill/>
                </a:ln>
                <a:solidFill>
                  <a:srgbClr val="FFFFFF"/>
                </a:solidFill>
                <a:effectLst/>
                <a:uLnTx/>
                <a:uFillTx/>
                <a:latin typeface="Arial" charset="0"/>
                <a:ea typeface="MS Gothic"/>
                <a:cs typeface="+mn-cs"/>
              </a:rPr>
              <a:t>[A large city uses around 1 PJ of electricity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1" u="none" strike="noStrike" kern="1200" cap="none" spc="0" normalizeH="0" baseline="0" noProof="0" dirty="0">
                <a:ln>
                  <a:noFill/>
                </a:ln>
                <a:solidFill>
                  <a:srgbClr val="FFFFFF"/>
                </a:solidFill>
                <a:effectLst/>
                <a:uLnTx/>
                <a:uFillTx/>
                <a:latin typeface="Arial" charset="0"/>
                <a:ea typeface="MS Gothic"/>
                <a:cs typeface="+mn-cs"/>
              </a:rPr>
              <a:t>per day]</a:t>
            </a:r>
          </a:p>
        </p:txBody>
      </p:sp>
    </p:spTree>
    <p:extLst>
      <p:ext uri="{BB962C8B-B14F-4D97-AF65-F5344CB8AC3E}">
        <p14:creationId xmlns:p14="http://schemas.microsoft.com/office/powerpoint/2010/main" val="87851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 presetClass="entr" presetSubtype="0" fill="hold" grpId="0" nodeType="afterEffect">
                                  <p:stCondLst>
                                    <p:cond delay="1000"/>
                                  </p:stCondLst>
                                  <p:childTnLst>
                                    <p:set>
                                      <p:cBhvr>
                                        <p:cTn id="11" dur="1" fill="hold">
                                          <p:stCondLst>
                                            <p:cond delay="0"/>
                                          </p:stCondLst>
                                        </p:cTn>
                                        <p:tgtEl>
                                          <p:spTgt spid="442371">
                                            <p:txEl>
                                              <p:pRg st="0" end="0"/>
                                            </p:txEl>
                                          </p:spTgt>
                                        </p:tgtEl>
                                        <p:attrNameLst>
                                          <p:attrName>style.visibility</p:attrName>
                                        </p:attrNameLst>
                                      </p:cBhvr>
                                      <p:to>
                                        <p:strVal val="visible"/>
                                      </p:to>
                                    </p:set>
                                  </p:childTnLst>
                                </p:cTn>
                              </p:par>
                            </p:childTnLst>
                          </p:cTn>
                        </p:par>
                        <p:par>
                          <p:cTn id="12" fill="hold">
                            <p:stCondLst>
                              <p:cond delay="2500"/>
                            </p:stCondLst>
                            <p:childTnLst>
                              <p:par>
                                <p:cTn id="13" presetID="1" presetClass="entr" presetSubtype="0" fill="hold" grpId="0" nodeType="afterEffect">
                                  <p:stCondLst>
                                    <p:cond delay="1000"/>
                                  </p:stCondLst>
                                  <p:childTnLst>
                                    <p:set>
                                      <p:cBhvr>
                                        <p:cTn id="14" dur="1" fill="hold">
                                          <p:stCondLst>
                                            <p:cond delay="0"/>
                                          </p:stCondLst>
                                        </p:cTn>
                                        <p:tgtEl>
                                          <p:spTgt spid="442371">
                                            <p:txEl>
                                              <p:pRg st="1" end="1"/>
                                            </p:txEl>
                                          </p:spTgt>
                                        </p:tgtEl>
                                        <p:attrNameLst>
                                          <p:attrName>style.visibility</p:attrName>
                                        </p:attrNameLst>
                                      </p:cBhvr>
                                      <p:to>
                                        <p:strVal val="visible"/>
                                      </p:to>
                                    </p:set>
                                  </p:childTnLst>
                                </p:cTn>
                              </p:par>
                            </p:childTnLst>
                          </p:cTn>
                        </p:par>
                        <p:par>
                          <p:cTn id="15" fill="hold">
                            <p:stCondLst>
                              <p:cond delay="3500"/>
                            </p:stCondLst>
                            <p:childTnLst>
                              <p:par>
                                <p:cTn id="16" presetID="10" presetClass="entr" presetSubtype="0" fill="hold" grpId="0" nodeType="after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442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1" grpId="0" build="p"/>
      <p:bldP spid="9" grpId="0" animBg="1"/>
      <p:bldP spid="10"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8C453CB-6B03-4EDB-9D8B-62DB9804FA9B}"/>
              </a:ext>
            </a:extLst>
          </p:cNvPr>
          <p:cNvSpPr>
            <a:spLocks noGrp="1"/>
          </p:cNvSpPr>
          <p:nvPr>
            <p:ph idx="1"/>
          </p:nvPr>
        </p:nvSpPr>
        <p:spPr>
          <a:xfrm>
            <a:off x="0" y="3207316"/>
            <a:ext cx="9144000" cy="3650684"/>
          </a:xfrm>
        </p:spPr>
        <p:txBody>
          <a:bodyPr/>
          <a:lstStyle/>
          <a:p>
            <a:pPr marL="0" indent="0">
              <a:buNone/>
            </a:pPr>
            <a:r>
              <a:rPr lang="en-AU" sz="2800" dirty="0"/>
              <a:t>The federal government has given the environmental green light to a $600m, 660 MW gas-fired power plant at Kurri Kurri in NSW’s Hunter Valley, days after Labor did an about-face on its calls to halt the project…</a:t>
            </a:r>
          </a:p>
          <a:p>
            <a:pPr marL="0" indent="0">
              <a:buNone/>
            </a:pPr>
            <a:r>
              <a:rPr lang="en-AU" sz="2800" dirty="0"/>
              <a:t>However, the Opposition Leader stipulated the plant should move entirely to green hydrogen, starting at 30% when it opens, a move in step with a broader policy push towards renewable power</a:t>
            </a:r>
          </a:p>
        </p:txBody>
      </p:sp>
      <p:pic>
        <p:nvPicPr>
          <p:cNvPr id="3" name="Picture 2">
            <a:extLst>
              <a:ext uri="{FF2B5EF4-FFF2-40B4-BE49-F238E27FC236}">
                <a16:creationId xmlns:a16="http://schemas.microsoft.com/office/drawing/2014/main" id="{6D54DC74-8B11-49C5-9B42-DFBDED4AFB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24"/>
            <a:ext cx="9144000" cy="3090684"/>
          </a:xfrm>
          <a:prstGeom prst="rect">
            <a:avLst/>
          </a:prstGeom>
        </p:spPr>
      </p:pic>
    </p:spTree>
    <p:extLst>
      <p:ext uri="{BB962C8B-B14F-4D97-AF65-F5344CB8AC3E}">
        <p14:creationId xmlns:p14="http://schemas.microsoft.com/office/powerpoint/2010/main" val="3047331156"/>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04C40F-06BC-4F58-AB0B-3B0EF7F712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912"/>
            <a:ext cx="9144000" cy="6911821"/>
          </a:xfrm>
          <a:prstGeom prst="rect">
            <a:avLst/>
          </a:prstGeom>
        </p:spPr>
      </p:pic>
    </p:spTree>
    <p:extLst>
      <p:ext uri="{BB962C8B-B14F-4D97-AF65-F5344CB8AC3E}">
        <p14:creationId xmlns:p14="http://schemas.microsoft.com/office/powerpoint/2010/main" val="97598619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Rot="1" noChangeArrowheads="1"/>
          </p:cNvSpPr>
          <p:nvPr>
            <p:ph idx="1"/>
          </p:nvPr>
        </p:nvSpPr>
        <p:spPr>
          <a:xfrm>
            <a:off x="250825" y="908050"/>
            <a:ext cx="5678497" cy="5872227"/>
          </a:xfrm>
        </p:spPr>
        <p:txBody>
          <a:bodyPr/>
          <a:lstStyle/>
          <a:p>
            <a:pPr eaLnBrk="1" hangingPunct="1">
              <a:defRPr/>
            </a:pPr>
            <a:r>
              <a:rPr lang="en-AU" sz="2800" dirty="0"/>
              <a:t>Earth’s energy balance</a:t>
            </a:r>
          </a:p>
          <a:p>
            <a:pPr lvl="1" eaLnBrk="1" hangingPunct="1">
              <a:defRPr/>
            </a:pPr>
            <a:r>
              <a:rPr lang="en-AU" dirty="0"/>
              <a:t>Two simple laws of physics enable us to figure out the energy balance:</a:t>
            </a:r>
          </a:p>
          <a:p>
            <a:pPr lvl="2" eaLnBrk="1" hangingPunct="1">
              <a:defRPr/>
            </a:pPr>
            <a:r>
              <a:rPr lang="en-AU" dirty="0"/>
              <a:t>The </a:t>
            </a:r>
            <a:r>
              <a:rPr lang="en-US" dirty="0"/>
              <a:t>Stefan-Boltzmann law...        </a:t>
            </a:r>
          </a:p>
          <a:p>
            <a:pPr marL="914400" lvl="2" indent="0" eaLnBrk="1" hangingPunct="1">
              <a:buNone/>
              <a:defRPr/>
            </a:pPr>
            <a:r>
              <a:rPr lang="en-US" dirty="0"/>
              <a:t>	I = εσT</a:t>
            </a:r>
            <a:r>
              <a:rPr lang="en-US" baseline="30000" dirty="0"/>
              <a:t>4</a:t>
            </a:r>
            <a:r>
              <a:rPr lang="en-US" dirty="0"/>
              <a:t> </a:t>
            </a:r>
          </a:p>
          <a:p>
            <a:pPr lvl="2" eaLnBrk="1" hangingPunct="1">
              <a:defRPr/>
            </a:pPr>
            <a:r>
              <a:rPr lang="en-US" dirty="0"/>
              <a:t>Wien’s law... </a:t>
            </a:r>
            <a:r>
              <a:rPr lang="en-US" dirty="0" err="1"/>
              <a:t>λ</a:t>
            </a:r>
            <a:r>
              <a:rPr lang="en-US" baseline="-25000" dirty="0" err="1"/>
              <a:t>max</a:t>
            </a:r>
            <a:r>
              <a:rPr lang="en-US" dirty="0"/>
              <a:t> = </a:t>
            </a:r>
            <a:r>
              <a:rPr lang="en-US" sz="2000" dirty="0"/>
              <a:t>0.0029</a:t>
            </a:r>
            <a:r>
              <a:rPr lang="en-US" dirty="0"/>
              <a:t>/T</a:t>
            </a:r>
          </a:p>
          <a:p>
            <a:pPr lvl="1" eaLnBrk="1" hangingPunct="1">
              <a:defRPr/>
            </a:pPr>
            <a:r>
              <a:rPr lang="en-US" dirty="0"/>
              <a:t>S-B just tells us how much heat a hot object radiates.</a:t>
            </a:r>
          </a:p>
          <a:p>
            <a:pPr lvl="1" eaLnBrk="1" hangingPunct="1">
              <a:defRPr/>
            </a:pPr>
            <a:r>
              <a:rPr lang="en-US" dirty="0"/>
              <a:t>Wien tells us what sort of radiation it will be.</a:t>
            </a:r>
          </a:p>
        </p:txBody>
      </p:sp>
      <p:pic>
        <p:nvPicPr>
          <p:cNvPr id="4" name="Picture 3" descr="BBcolours.jpg"/>
          <p:cNvPicPr>
            <a:picLocks noChangeAspect="1"/>
          </p:cNvPicPr>
          <p:nvPr/>
        </p:nvPicPr>
        <p:blipFill>
          <a:blip r:embed="rId3" cstate="screen"/>
          <a:srcRect/>
          <a:stretch>
            <a:fillRect/>
          </a:stretch>
        </p:blipFill>
        <p:spPr bwMode="auto">
          <a:xfrm>
            <a:off x="6333810" y="3643314"/>
            <a:ext cx="1952966" cy="3143248"/>
          </a:xfrm>
          <a:prstGeom prst="rect">
            <a:avLst/>
          </a:prstGeom>
          <a:noFill/>
          <a:ln w="9525">
            <a:noFill/>
            <a:miter lim="800000"/>
            <a:headEnd/>
            <a:tailEnd/>
          </a:ln>
        </p:spPr>
      </p:pic>
      <p:pic>
        <p:nvPicPr>
          <p:cNvPr id="5" name="Picture 4" descr="HotFoundry5010.JPG"/>
          <p:cNvPicPr>
            <a:picLocks noChangeAspect="1"/>
          </p:cNvPicPr>
          <p:nvPr/>
        </p:nvPicPr>
        <p:blipFill>
          <a:blip r:embed="rId4" cstate="screen"/>
          <a:stretch>
            <a:fillRect/>
          </a:stretch>
        </p:blipFill>
        <p:spPr>
          <a:xfrm>
            <a:off x="6000760" y="1500174"/>
            <a:ext cx="3062239" cy="2047872"/>
          </a:xfrm>
          <a:prstGeom prst="rect">
            <a:avLst/>
          </a:prstGeom>
        </p:spPr>
      </p:pic>
      <p:sp>
        <p:nvSpPr>
          <p:cNvPr id="6" name="TextBox 5"/>
          <p:cNvSpPr txBox="1"/>
          <p:nvPr/>
        </p:nvSpPr>
        <p:spPr>
          <a:xfrm rot="578150">
            <a:off x="6263740" y="215367"/>
            <a:ext cx="2627784" cy="646331"/>
          </a:xfrm>
          <a:prstGeom prst="rect">
            <a:avLst/>
          </a:prstGeom>
          <a:noFill/>
        </p:spPr>
        <p:txBody>
          <a:bodyPr wrap="square" rtlCol="0">
            <a:spAutoFit/>
          </a:bodyPr>
          <a:lstStyle/>
          <a:p>
            <a:r>
              <a:rPr lang="en-AU" sz="3600" dirty="0">
                <a:solidFill>
                  <a:srgbClr val="FFFF00"/>
                </a:solidFill>
                <a:effectLst>
                  <a:outerShdw blurRad="38100" dist="38100" dir="2700000" algn="tl">
                    <a:srgbClr val="000000">
                      <a:alpha val="43137"/>
                    </a:srgbClr>
                  </a:outerShdw>
                </a:effectLst>
                <a:latin typeface="Comic Sans MS" pitchFamily="66" charset="0"/>
              </a:rPr>
              <a:t>Don’t panic!</a:t>
            </a:r>
          </a:p>
        </p:txBody>
      </p:sp>
      <p:sp>
        <p:nvSpPr>
          <p:cNvPr id="7" name="TextBox 6"/>
          <p:cNvSpPr txBox="1"/>
          <p:nvPr/>
        </p:nvSpPr>
        <p:spPr>
          <a:xfrm>
            <a:off x="899592" y="5949280"/>
            <a:ext cx="4824536" cy="830997"/>
          </a:xfrm>
          <a:prstGeom prst="rect">
            <a:avLst/>
          </a:prstGeom>
          <a:noFill/>
        </p:spPr>
        <p:txBody>
          <a:bodyPr wrap="square" rtlCol="0">
            <a:spAutoFit/>
          </a:bodyPr>
          <a:lstStyle/>
          <a:p>
            <a:pPr marL="0" lvl="1"/>
            <a:r>
              <a:rPr lang="en-US" sz="2400" dirty="0">
                <a:solidFill>
                  <a:srgbClr val="FFFF00"/>
                </a:solidFill>
              </a:rPr>
              <a:t>(fortunately others have done the hard work for us!)</a:t>
            </a:r>
            <a:endParaRPr lang="en-AU" sz="2400" dirty="0">
              <a:solidFill>
                <a:srgbClr val="FFFF00"/>
              </a:solidFill>
            </a:endParaRPr>
          </a:p>
        </p:txBody>
      </p:sp>
      <p:sp>
        <p:nvSpPr>
          <p:cNvPr id="8" name="Rectangle 2">
            <a:extLst>
              <a:ext uri="{FF2B5EF4-FFF2-40B4-BE49-F238E27FC236}">
                <a16:creationId xmlns:a16="http://schemas.microsoft.com/office/drawing/2014/main" id="{4F40A586-2534-43C7-AB98-CAE79B6AE78A}"/>
              </a:ext>
            </a:extLst>
          </p:cNvPr>
          <p:cNvSpPr txBox="1">
            <a:spLocks noRot="1" noChangeArrowheads="1"/>
          </p:cNvSpPr>
          <p:nvPr/>
        </p:nvSpPr>
        <p:spPr bwMode="auto">
          <a:xfrm>
            <a:off x="899592" y="103524"/>
            <a:ext cx="6192366"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algn="l" eaLnBrk="1" hangingPunct="1">
              <a:defRPr/>
            </a:pPr>
            <a:r>
              <a:rPr lang="en-AU" sz="4000" kern="0" dirty="0"/>
              <a:t>A little </a:t>
            </a:r>
            <a:r>
              <a:rPr lang="en-AU" sz="3600" kern="0" baseline="30000" dirty="0"/>
              <a:t>(19th century) </a:t>
            </a:r>
            <a:r>
              <a:rPr lang="en-AU" sz="4000" kern="0" dirty="0"/>
              <a:t>physics</a:t>
            </a:r>
            <a:endParaRPr lang="en-AU" sz="3600" kern="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482F0A-50FE-429D-B6E9-E305E1FB0D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842"/>
            <a:ext cx="9144000" cy="6732316"/>
          </a:xfrm>
          <a:prstGeom prst="rect">
            <a:avLst/>
          </a:prstGeom>
        </p:spPr>
      </p:pic>
      <p:pic>
        <p:nvPicPr>
          <p:cNvPr id="6" name="Picture 5">
            <a:extLst>
              <a:ext uri="{FF2B5EF4-FFF2-40B4-BE49-F238E27FC236}">
                <a16:creationId xmlns:a16="http://schemas.microsoft.com/office/drawing/2014/main" id="{E52CD740-05D1-4216-BCA4-A783EF9D22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7584" y="310344"/>
            <a:ext cx="5601002" cy="6237312"/>
          </a:xfrm>
          <a:prstGeom prst="rect">
            <a:avLst/>
          </a:prstGeom>
        </p:spPr>
      </p:pic>
      <p:sp>
        <p:nvSpPr>
          <p:cNvPr id="7" name="Rectangle 6">
            <a:extLst>
              <a:ext uri="{FF2B5EF4-FFF2-40B4-BE49-F238E27FC236}">
                <a16:creationId xmlns:a16="http://schemas.microsoft.com/office/drawing/2014/main" id="{D4DB8AC8-5F60-4921-B770-279FEA5C8A32}"/>
              </a:ext>
            </a:extLst>
          </p:cNvPr>
          <p:cNvSpPr/>
          <p:nvPr/>
        </p:nvSpPr>
        <p:spPr bwMode="auto">
          <a:xfrm>
            <a:off x="6516216" y="4005064"/>
            <a:ext cx="1368152" cy="1440160"/>
          </a:xfrm>
          <a:prstGeom prst="rect">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F2D41D29-4A5B-4F0B-BF3B-41C5D6547A91}"/>
              </a:ext>
            </a:extLst>
          </p:cNvPr>
          <p:cNvSpPr/>
          <p:nvPr/>
        </p:nvSpPr>
        <p:spPr bwMode="auto">
          <a:xfrm>
            <a:off x="827584" y="260648"/>
            <a:ext cx="5601002" cy="6287008"/>
          </a:xfrm>
          <a:prstGeom prst="rect">
            <a:avLst/>
          </a:prstGeom>
          <a:noFill/>
          <a:ln w="635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214574712"/>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8" name="Content Placeholder 7">
            <a:extLst>
              <a:ext uri="{FF2B5EF4-FFF2-40B4-BE49-F238E27FC236}">
                <a16:creationId xmlns:a16="http://schemas.microsoft.com/office/drawing/2014/main" id="{285E9596-1CAC-4686-BF70-85FACDB26FE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3000" y="34685"/>
            <a:ext cx="9050852" cy="6795311"/>
          </a:xfrm>
        </p:spPr>
      </p:pic>
      <p:pic>
        <p:nvPicPr>
          <p:cNvPr id="10" name="Picture 9">
            <a:extLst>
              <a:ext uri="{FF2B5EF4-FFF2-40B4-BE49-F238E27FC236}">
                <a16:creationId xmlns:a16="http://schemas.microsoft.com/office/drawing/2014/main" id="{3D0F3793-25C4-4442-AD8E-53942770BF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74" y="50318"/>
            <a:ext cx="9067330" cy="6807681"/>
          </a:xfrm>
          <a:prstGeom prst="rect">
            <a:avLst/>
          </a:prstGeom>
        </p:spPr>
      </p:pic>
      <p:pic>
        <p:nvPicPr>
          <p:cNvPr id="13" name="Picture 12">
            <a:extLst>
              <a:ext uri="{FF2B5EF4-FFF2-40B4-BE49-F238E27FC236}">
                <a16:creationId xmlns:a16="http://schemas.microsoft.com/office/drawing/2014/main" id="{58FE2F8E-BDCB-4F19-9DE4-FDDEB757E5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2259" y="5270227"/>
            <a:ext cx="6968133" cy="1183109"/>
          </a:xfrm>
          <a:prstGeom prst="rect">
            <a:avLst/>
          </a:prstGeom>
        </p:spPr>
      </p:pic>
    </p:spTree>
    <p:extLst>
      <p:ext uri="{BB962C8B-B14F-4D97-AF65-F5344CB8AC3E}">
        <p14:creationId xmlns:p14="http://schemas.microsoft.com/office/powerpoint/2010/main" val="3629540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3234B59-9D4C-4E76-B423-D46509B3DBB7}"/>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59632" y="0"/>
            <a:ext cx="6858000" cy="6858000"/>
          </a:xfrm>
        </p:spPr>
      </p:pic>
    </p:spTree>
    <p:extLst>
      <p:ext uri="{BB962C8B-B14F-4D97-AF65-F5344CB8AC3E}">
        <p14:creationId xmlns:p14="http://schemas.microsoft.com/office/powerpoint/2010/main" val="3361465607"/>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A736D2E6-1975-42FC-8507-E2D5FB98E15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525395" y="29817"/>
            <a:ext cx="8139862" cy="6828183"/>
          </a:xfrm>
          <a:prstGeom prst="rect">
            <a:avLst/>
          </a:prstGeom>
          <a:noFill/>
          <a:ln w="9525">
            <a:noFill/>
            <a:miter lim="800000"/>
            <a:headEnd/>
            <a:tailEnd/>
          </a:ln>
          <a:effectLst/>
        </p:spPr>
      </p:pic>
    </p:spTree>
    <p:extLst>
      <p:ext uri="{BB962C8B-B14F-4D97-AF65-F5344CB8AC3E}">
        <p14:creationId xmlns:p14="http://schemas.microsoft.com/office/powerpoint/2010/main" val="2495496533"/>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00BF6-A371-4F69-9E8B-8943426B58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3998" cy="6857999"/>
          </a:xfrm>
          <a:prstGeom prst="rect">
            <a:avLst/>
          </a:prstGeom>
        </p:spPr>
      </p:pic>
    </p:spTree>
    <p:extLst>
      <p:ext uri="{BB962C8B-B14F-4D97-AF65-F5344CB8AC3E}">
        <p14:creationId xmlns:p14="http://schemas.microsoft.com/office/powerpoint/2010/main" val="1386990613"/>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9284E5-F113-4042-B6CB-88F4FC0458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2503007"/>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4F7C8-A371-4C22-B8E8-5895AB2762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616" y="7719"/>
            <a:ext cx="6912768" cy="6842562"/>
          </a:xfrm>
          <a:prstGeom prst="rect">
            <a:avLst/>
          </a:prstGeom>
        </p:spPr>
      </p:pic>
      <p:sp>
        <p:nvSpPr>
          <p:cNvPr id="2" name="TextBox 1">
            <a:extLst>
              <a:ext uri="{FF2B5EF4-FFF2-40B4-BE49-F238E27FC236}">
                <a16:creationId xmlns:a16="http://schemas.microsoft.com/office/drawing/2014/main" id="{BB75BF75-5541-4EB2-B31A-F75C766E2ED5}"/>
              </a:ext>
            </a:extLst>
          </p:cNvPr>
          <p:cNvSpPr txBox="1"/>
          <p:nvPr/>
        </p:nvSpPr>
        <p:spPr>
          <a:xfrm>
            <a:off x="2483768" y="1196752"/>
            <a:ext cx="4320480" cy="369332"/>
          </a:xfrm>
          <a:prstGeom prst="rect">
            <a:avLst/>
          </a:prstGeom>
          <a:noFill/>
        </p:spPr>
        <p:txBody>
          <a:bodyPr wrap="square" rtlCol="0">
            <a:spAutoFit/>
          </a:bodyPr>
          <a:lstStyle/>
          <a:p>
            <a:r>
              <a:rPr lang="en-AU" dirty="0">
                <a:solidFill>
                  <a:schemeClr val="tx1">
                    <a:lumMod val="50000"/>
                  </a:schemeClr>
                </a:solidFill>
              </a:rPr>
              <a:t>Not including LULUC</a:t>
            </a:r>
          </a:p>
        </p:txBody>
      </p:sp>
    </p:spTree>
    <p:extLst>
      <p:ext uri="{BB962C8B-B14F-4D97-AF65-F5344CB8AC3E}">
        <p14:creationId xmlns:p14="http://schemas.microsoft.com/office/powerpoint/2010/main" val="1995351543"/>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xfrm>
            <a:off x="179512" y="4"/>
            <a:ext cx="8581942" cy="968375"/>
          </a:xfrm>
        </p:spPr>
        <p:txBody>
          <a:bodyPr/>
          <a:lstStyle/>
          <a:p>
            <a:pPr eaLnBrk="1" hangingPunct="1"/>
            <a:r>
              <a:rPr lang="en-AU" dirty="0">
                <a:solidFill>
                  <a:schemeClr val="accent1">
                    <a:lumMod val="20000"/>
                    <a:lumOff val="80000"/>
                  </a:schemeClr>
                </a:solidFill>
                <a:effectLst>
                  <a:outerShdw blurRad="38100" dist="38100" dir="2700000" algn="tl">
                    <a:srgbClr val="000000">
                      <a:alpha val="43137"/>
                    </a:srgbClr>
                  </a:outerShdw>
                </a:effectLst>
              </a:rPr>
              <a:t>But the Sun doesn’t always shine!</a:t>
            </a:r>
          </a:p>
        </p:txBody>
      </p:sp>
      <p:pic>
        <p:nvPicPr>
          <p:cNvPr id="6" name="Content Placeholder 5">
            <a:extLst>
              <a:ext uri="{FF2B5EF4-FFF2-40B4-BE49-F238E27FC236}">
                <a16:creationId xmlns:a16="http://schemas.microsoft.com/office/drawing/2014/main" id="{A5E18808-2623-459F-9F3E-8C62C5EB8E7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5558" y="1016205"/>
            <a:ext cx="9079257" cy="4789059"/>
          </a:xfrm>
        </p:spPr>
      </p:pic>
      <p:sp>
        <p:nvSpPr>
          <p:cNvPr id="5" name="Rectangle 2">
            <a:extLst>
              <a:ext uri="{FF2B5EF4-FFF2-40B4-BE49-F238E27FC236}">
                <a16:creationId xmlns:a16="http://schemas.microsoft.com/office/drawing/2014/main" id="{D36DD9F9-D072-4ED7-8B45-CD5A5F979016}"/>
              </a:ext>
            </a:extLst>
          </p:cNvPr>
          <p:cNvSpPr txBox="1">
            <a:spLocks noRot="1" noChangeArrowheads="1"/>
          </p:cNvSpPr>
          <p:nvPr/>
        </p:nvSpPr>
        <p:spPr bwMode="auto">
          <a:xfrm>
            <a:off x="39185" y="5664705"/>
            <a:ext cx="8581942" cy="968375"/>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2" charset="0"/>
                <a:ea typeface="MS Gothic" charset="-128"/>
              </a:defRPr>
            </a:lvl5pPr>
            <a:lvl6pPr marL="4572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6pPr>
            <a:lvl7pPr marL="9144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7pPr>
            <a:lvl8pPr marL="1371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8pPr>
            <a:lvl9pPr marL="18288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S Gothic" charset="-128"/>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r>
              <a:rPr kumimoji="0" lang="en-AU" sz="4400" b="0" i="0" u="none" strike="noStrike" kern="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ibri"/>
                <a:ea typeface="MS Gothic"/>
                <a:cs typeface="+mj-cs"/>
              </a:rPr>
              <a:t>And the wind doesn’t always blow!</a:t>
            </a:r>
          </a:p>
        </p:txBody>
      </p:sp>
      <p:pic>
        <p:nvPicPr>
          <p:cNvPr id="4" name="Picture 3">
            <a:extLst>
              <a:ext uri="{FF2B5EF4-FFF2-40B4-BE49-F238E27FC236}">
                <a16:creationId xmlns:a16="http://schemas.microsoft.com/office/drawing/2014/main" id="{96C175F4-7D2C-477E-AF7E-0F7085C95FB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664693" y="3597255"/>
            <a:ext cx="1700765" cy="2208009"/>
          </a:xfrm>
          <a:prstGeom prst="rect">
            <a:avLst/>
          </a:prstGeom>
        </p:spPr>
      </p:pic>
      <p:pic>
        <p:nvPicPr>
          <p:cNvPr id="10" name="Picture 9">
            <a:extLst>
              <a:ext uri="{FF2B5EF4-FFF2-40B4-BE49-F238E27FC236}">
                <a16:creationId xmlns:a16="http://schemas.microsoft.com/office/drawing/2014/main" id="{0DDE57F8-DB77-4000-8ACE-843AF946375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442768" y="754008"/>
            <a:ext cx="1731658" cy="2813835"/>
          </a:xfrm>
          <a:prstGeom prst="rect">
            <a:avLst/>
          </a:prstGeom>
        </p:spPr>
      </p:pic>
    </p:spTree>
    <p:extLst>
      <p:ext uri="{BB962C8B-B14F-4D97-AF65-F5344CB8AC3E}">
        <p14:creationId xmlns:p14="http://schemas.microsoft.com/office/powerpoint/2010/main" val="3800029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xfrm>
            <a:off x="238529" y="85767"/>
            <a:ext cx="8581942" cy="534921"/>
          </a:xfrm>
        </p:spPr>
        <p:txBody>
          <a:bodyPr/>
          <a:lstStyle/>
          <a:p>
            <a:pPr eaLnBrk="1" hangingPunct="1"/>
            <a:r>
              <a:rPr lang="en-AU" dirty="0">
                <a:effectLst>
                  <a:outerShdw blurRad="38100" dist="38100" dir="2700000" algn="tl">
                    <a:srgbClr val="000000">
                      <a:alpha val="43137"/>
                    </a:srgbClr>
                  </a:outerShdw>
                </a:effectLst>
              </a:rPr>
              <a:t>So we need storage!</a:t>
            </a:r>
          </a:p>
        </p:txBody>
      </p:sp>
      <p:pic>
        <p:nvPicPr>
          <p:cNvPr id="5" name="Picture 4">
            <a:extLst>
              <a:ext uri="{FF2B5EF4-FFF2-40B4-BE49-F238E27FC236}">
                <a16:creationId xmlns:a16="http://schemas.microsoft.com/office/drawing/2014/main" id="{DB0082A7-C9EC-4E2D-A3BF-8D7A749DCF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9" y="1054142"/>
            <a:ext cx="4248472" cy="2833958"/>
          </a:xfrm>
          <a:prstGeom prst="rect">
            <a:avLst/>
          </a:prstGeom>
        </p:spPr>
      </p:pic>
      <p:pic>
        <p:nvPicPr>
          <p:cNvPr id="8" name="Picture 7">
            <a:extLst>
              <a:ext uri="{FF2B5EF4-FFF2-40B4-BE49-F238E27FC236}">
                <a16:creationId xmlns:a16="http://schemas.microsoft.com/office/drawing/2014/main" id="{3A42CE42-42FB-4761-84F9-46AFFB716FE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03404" y="836712"/>
            <a:ext cx="3486150" cy="3486150"/>
          </a:xfrm>
          <a:prstGeom prst="rect">
            <a:avLst/>
          </a:prstGeom>
        </p:spPr>
      </p:pic>
      <p:pic>
        <p:nvPicPr>
          <p:cNvPr id="10" name="Picture 9">
            <a:extLst>
              <a:ext uri="{FF2B5EF4-FFF2-40B4-BE49-F238E27FC236}">
                <a16:creationId xmlns:a16="http://schemas.microsoft.com/office/drawing/2014/main" id="{84E599D9-7E12-42C5-A52E-0ED21919507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5536" y="4077072"/>
            <a:ext cx="3489077" cy="2531167"/>
          </a:xfrm>
          <a:prstGeom prst="rect">
            <a:avLst/>
          </a:prstGeom>
        </p:spPr>
      </p:pic>
      <p:pic>
        <p:nvPicPr>
          <p:cNvPr id="13" name="Picture 12">
            <a:extLst>
              <a:ext uri="{FF2B5EF4-FFF2-40B4-BE49-F238E27FC236}">
                <a16:creationId xmlns:a16="http://schemas.microsoft.com/office/drawing/2014/main" id="{E6DA2FFC-E77E-4A75-AA2C-02A553B1B6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6016" y="4018100"/>
            <a:ext cx="3312368" cy="2607669"/>
          </a:xfrm>
          <a:prstGeom prst="rect">
            <a:avLst/>
          </a:prstGeom>
        </p:spPr>
      </p:pic>
    </p:spTree>
    <p:extLst>
      <p:ext uri="{BB962C8B-B14F-4D97-AF65-F5344CB8AC3E}">
        <p14:creationId xmlns:p14="http://schemas.microsoft.com/office/powerpoint/2010/main" val="63032384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4EA25D-5190-9920-E888-9CC9F756B4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6866" y="781264"/>
            <a:ext cx="5578805" cy="3151792"/>
          </a:xfrm>
          <a:prstGeom prst="rect">
            <a:avLst/>
          </a:prstGeom>
        </p:spPr>
      </p:pic>
      <p:sp>
        <p:nvSpPr>
          <p:cNvPr id="7170" name="Rectangle 2"/>
          <p:cNvSpPr>
            <a:spLocks noGrp="1" noRot="1" noChangeArrowheads="1"/>
          </p:cNvSpPr>
          <p:nvPr>
            <p:ph type="title"/>
          </p:nvPr>
        </p:nvSpPr>
        <p:spPr>
          <a:xfrm>
            <a:off x="238529" y="85767"/>
            <a:ext cx="8581942" cy="534921"/>
          </a:xfrm>
        </p:spPr>
        <p:txBody>
          <a:bodyPr/>
          <a:lstStyle/>
          <a:p>
            <a:pPr eaLnBrk="1" hangingPunct="1"/>
            <a:r>
              <a:rPr lang="en-AU" dirty="0">
                <a:effectLst>
                  <a:outerShdw blurRad="38100" dist="38100" dir="2700000" algn="tl">
                    <a:srgbClr val="000000">
                      <a:alpha val="43137"/>
                    </a:srgbClr>
                  </a:outerShdw>
                </a:effectLst>
              </a:rPr>
              <a:t>So we need storage!</a:t>
            </a:r>
          </a:p>
        </p:txBody>
      </p:sp>
      <p:pic>
        <p:nvPicPr>
          <p:cNvPr id="5" name="Picture 4">
            <a:extLst>
              <a:ext uri="{FF2B5EF4-FFF2-40B4-BE49-F238E27FC236}">
                <a16:creationId xmlns:a16="http://schemas.microsoft.com/office/drawing/2014/main" id="{DB0082A7-C9EC-4E2D-A3BF-8D7A749DCF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04" y="764704"/>
            <a:ext cx="4248472" cy="2833958"/>
          </a:xfrm>
          <a:prstGeom prst="rect">
            <a:avLst/>
          </a:prstGeom>
        </p:spPr>
      </p:pic>
      <p:pic>
        <p:nvPicPr>
          <p:cNvPr id="10" name="Picture 9">
            <a:extLst>
              <a:ext uri="{FF2B5EF4-FFF2-40B4-BE49-F238E27FC236}">
                <a16:creationId xmlns:a16="http://schemas.microsoft.com/office/drawing/2014/main" id="{84E599D9-7E12-42C5-A52E-0ED2191950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929" y="3758444"/>
            <a:ext cx="3846999" cy="2790823"/>
          </a:xfrm>
          <a:prstGeom prst="rect">
            <a:avLst/>
          </a:prstGeom>
        </p:spPr>
      </p:pic>
      <p:pic>
        <p:nvPicPr>
          <p:cNvPr id="13" name="Picture 12">
            <a:extLst>
              <a:ext uri="{FF2B5EF4-FFF2-40B4-BE49-F238E27FC236}">
                <a16:creationId xmlns:a16="http://schemas.microsoft.com/office/drawing/2014/main" id="{E6DA2FFC-E77E-4A75-AA2C-02A553B1B6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07904" y="3711721"/>
            <a:ext cx="3312368" cy="2607669"/>
          </a:xfrm>
          <a:prstGeom prst="rect">
            <a:avLst/>
          </a:prstGeom>
        </p:spPr>
      </p:pic>
      <p:pic>
        <p:nvPicPr>
          <p:cNvPr id="3" name="Picture 2">
            <a:extLst>
              <a:ext uri="{FF2B5EF4-FFF2-40B4-BE49-F238E27FC236}">
                <a16:creationId xmlns:a16="http://schemas.microsoft.com/office/drawing/2014/main" id="{5737322A-08CF-E9AF-C9FC-00FA252798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19953" y="3322565"/>
            <a:ext cx="2047118" cy="3426079"/>
          </a:xfrm>
          <a:prstGeom prst="rect">
            <a:avLst/>
          </a:prstGeom>
        </p:spPr>
      </p:pic>
    </p:spTree>
    <p:extLst>
      <p:ext uri="{BB962C8B-B14F-4D97-AF65-F5344CB8AC3E}">
        <p14:creationId xmlns:p14="http://schemas.microsoft.com/office/powerpoint/2010/main" val="346237685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ynNNPresMar10-04.png"/>
          <p:cNvPicPr>
            <a:picLocks noChangeAspect="1"/>
          </p:cNvPicPr>
          <p:nvPr/>
        </p:nvPicPr>
        <p:blipFill>
          <a:blip r:embed="rId3" cstate="screen"/>
          <a:stretch>
            <a:fillRect/>
          </a:stretch>
        </p:blipFill>
        <p:spPr>
          <a:xfrm>
            <a:off x="755576" y="2564904"/>
            <a:ext cx="2880320" cy="4032448"/>
          </a:xfrm>
          <a:prstGeom prst="rect">
            <a:avLst/>
          </a:prstGeom>
        </p:spPr>
      </p:pic>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01625" y="1340768"/>
            <a:ext cx="5566519" cy="1656184"/>
          </a:xfrm>
        </p:spPr>
        <p:txBody>
          <a:bodyPr/>
          <a:lstStyle/>
          <a:p>
            <a:r>
              <a:rPr lang="en-AU" dirty="0"/>
              <a:t>“The Earth should be a lot colder than it is”</a:t>
            </a:r>
          </a:p>
        </p:txBody>
      </p:sp>
      <p:pic>
        <p:nvPicPr>
          <p:cNvPr id="4" name="Picture 3" descr="John_Tyndall_portrait_mid_care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6136" y="836712"/>
            <a:ext cx="2726689" cy="3117859"/>
          </a:xfrm>
          <a:prstGeom prst="rect">
            <a:avLst/>
          </a:prstGeom>
        </p:spPr>
      </p:pic>
      <p:sp>
        <p:nvSpPr>
          <p:cNvPr id="6" name="TextBox 5"/>
          <p:cNvSpPr txBox="1"/>
          <p:nvPr/>
        </p:nvSpPr>
        <p:spPr>
          <a:xfrm>
            <a:off x="5940152" y="4077072"/>
            <a:ext cx="2592288" cy="369332"/>
          </a:xfrm>
          <a:prstGeom prst="rect">
            <a:avLst/>
          </a:prstGeom>
          <a:noFill/>
        </p:spPr>
        <p:txBody>
          <a:bodyPr wrap="square" rtlCol="0">
            <a:spAutoFit/>
          </a:bodyPr>
          <a:lstStyle/>
          <a:p>
            <a:pPr fontAlgn="base">
              <a:spcBef>
                <a:spcPct val="0"/>
              </a:spcBef>
              <a:spcAft>
                <a:spcPct val="0"/>
              </a:spcAft>
            </a:pPr>
            <a:r>
              <a:rPr lang="en-AU" dirty="0">
                <a:solidFill>
                  <a:srgbClr val="FFFFFF"/>
                </a:solidFill>
              </a:rPr>
              <a:t>Joseph Fourier ~1820</a:t>
            </a:r>
          </a:p>
        </p:txBody>
      </p:sp>
      <p:pic>
        <p:nvPicPr>
          <p:cNvPr id="7" name="Picture 6" descr="Fourierpaper2.jpg"/>
          <p:cNvPicPr>
            <a:picLocks noChangeAspect="1"/>
          </p:cNvPicPr>
          <p:nvPr/>
        </p:nvPicPr>
        <p:blipFill>
          <a:blip r:embed="rId5" cstate="screen"/>
          <a:stretch>
            <a:fillRect/>
          </a:stretch>
        </p:blipFill>
        <p:spPr>
          <a:xfrm>
            <a:off x="4067944" y="4509120"/>
            <a:ext cx="4464496" cy="2080819"/>
          </a:xfrm>
          <a:prstGeom prst="rect">
            <a:avLst/>
          </a:prstGeom>
        </p:spPr>
      </p:pic>
    </p:spTree>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A4B6A7-23E2-4642-A8D5-810D5299F37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15" y="0"/>
            <a:ext cx="9107570" cy="6858000"/>
          </a:xfrm>
          <a:prstGeom prst="rect">
            <a:avLst/>
          </a:prstGeom>
        </p:spPr>
      </p:pic>
    </p:spTree>
    <p:extLst>
      <p:ext uri="{BB962C8B-B14F-4D97-AF65-F5344CB8AC3E}">
        <p14:creationId xmlns:p14="http://schemas.microsoft.com/office/powerpoint/2010/main" val="1574576849"/>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680119"/>
          </a:xfrm>
        </p:spPr>
        <p:txBody>
          <a:bodyPr>
            <a:normAutofit fontScale="90000"/>
          </a:bodyPr>
          <a:lstStyle/>
          <a:p>
            <a:r>
              <a:rPr lang="en-AU" sz="4000" dirty="0"/>
              <a:t>Pumped Hydro storage – Snowy 2.0</a:t>
            </a:r>
          </a:p>
        </p:txBody>
      </p:sp>
      <p:pic>
        <p:nvPicPr>
          <p:cNvPr id="11" name="Picture 10" descr="TeslaPowerwall-08.jpg"/>
          <p:cNvPicPr>
            <a:picLocks noChangeAspect="1"/>
          </p:cNvPicPr>
          <p:nvPr/>
        </p:nvPicPr>
        <p:blipFill>
          <a:blip r:embed="rId3" cstate="screen"/>
          <a:stretch>
            <a:fillRect/>
          </a:stretch>
        </p:blipFill>
        <p:spPr>
          <a:xfrm>
            <a:off x="3347864" y="1484784"/>
            <a:ext cx="5665596" cy="4344348"/>
          </a:xfrm>
          <a:prstGeom prst="rect">
            <a:avLst/>
          </a:prstGeom>
        </p:spPr>
      </p:pic>
      <p:sp>
        <p:nvSpPr>
          <p:cNvPr id="13" name="TextBox 12"/>
          <p:cNvSpPr txBox="1"/>
          <p:nvPr/>
        </p:nvSpPr>
        <p:spPr>
          <a:xfrm>
            <a:off x="107504" y="1340768"/>
            <a:ext cx="3312368" cy="526297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This is Tumut PHES in the Snowy Mountains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It stores the equivalent of 300,000 </a:t>
            </a:r>
            <a:r>
              <a:rPr kumimoji="0" lang="en-AU" sz="2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MWh</a:t>
            </a: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of energy...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which would supply about 15 million houses for a day.</a:t>
            </a:r>
          </a:p>
        </p:txBody>
      </p:sp>
    </p:spTree>
    <p:extLst>
      <p:ext uri="{BB962C8B-B14F-4D97-AF65-F5344CB8AC3E}">
        <p14:creationId xmlns:p14="http://schemas.microsoft.com/office/powerpoint/2010/main" val="1135318195"/>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510588" cy="680119"/>
          </a:xfrm>
        </p:spPr>
        <p:txBody>
          <a:bodyPr>
            <a:normAutofit fontScale="90000"/>
          </a:bodyPr>
          <a:lstStyle/>
          <a:p>
            <a:r>
              <a:rPr lang="en-AU" dirty="0"/>
              <a:t>Pumped Hydro storage</a:t>
            </a:r>
          </a:p>
        </p:txBody>
      </p:sp>
      <p:pic>
        <p:nvPicPr>
          <p:cNvPr id="11" name="Picture 10" descr="TeslaPowerwall-08.jpg"/>
          <p:cNvPicPr>
            <a:picLocks noChangeAspect="1"/>
          </p:cNvPicPr>
          <p:nvPr/>
        </p:nvPicPr>
        <p:blipFill>
          <a:blip r:embed="rId3" cstate="screen"/>
          <a:stretch>
            <a:fillRect/>
          </a:stretch>
        </p:blipFill>
        <p:spPr>
          <a:xfrm>
            <a:off x="3347864" y="1196752"/>
            <a:ext cx="5665596" cy="3031183"/>
          </a:xfrm>
          <a:prstGeom prst="rect">
            <a:avLst/>
          </a:prstGeom>
        </p:spPr>
      </p:pic>
      <p:sp>
        <p:nvSpPr>
          <p:cNvPr id="13" name="TextBox 12"/>
          <p:cNvSpPr txBox="1"/>
          <p:nvPr/>
        </p:nvSpPr>
        <p:spPr>
          <a:xfrm>
            <a:off x="107504" y="1340768"/>
            <a:ext cx="3312368" cy="526297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This is Kidston in Qld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There are many abandoned mines in Australia which could be made into PHES plants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(Including at Yallourn!)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pic>
        <p:nvPicPr>
          <p:cNvPr id="6" name="Picture 5" descr="Kidston04.png"/>
          <p:cNvPicPr>
            <a:picLocks noChangeAspect="1"/>
          </p:cNvPicPr>
          <p:nvPr/>
        </p:nvPicPr>
        <p:blipFill>
          <a:blip r:embed="rId4" cstate="screen"/>
          <a:stretch>
            <a:fillRect/>
          </a:stretch>
        </p:blipFill>
        <p:spPr>
          <a:xfrm>
            <a:off x="3322834" y="3933056"/>
            <a:ext cx="5689528" cy="2924944"/>
          </a:xfrm>
          <a:prstGeom prst="rect">
            <a:avLst/>
          </a:prstGeom>
        </p:spPr>
      </p:pic>
    </p:spTree>
    <p:extLst>
      <p:ext uri="{BB962C8B-B14F-4D97-AF65-F5344CB8AC3E}">
        <p14:creationId xmlns:p14="http://schemas.microsoft.com/office/powerpoint/2010/main" val="3438658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EE81A6-392E-4CA2-BF12-BDFC989F5D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1640" y="-5071"/>
            <a:ext cx="7776863" cy="6858000"/>
          </a:xfrm>
          <a:prstGeom prst="rect">
            <a:avLst/>
          </a:prstGeom>
        </p:spPr>
      </p:pic>
      <p:pic>
        <p:nvPicPr>
          <p:cNvPr id="8" name="Picture 7">
            <a:extLst>
              <a:ext uri="{FF2B5EF4-FFF2-40B4-BE49-F238E27FC236}">
                <a16:creationId xmlns:a16="http://schemas.microsoft.com/office/drawing/2014/main" id="{DBC97BCD-7E50-450A-AF43-2F1919FAF9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166" y="116632"/>
            <a:ext cx="3104682" cy="2016224"/>
          </a:xfrm>
          <a:prstGeom prst="rect">
            <a:avLst/>
          </a:prstGeom>
        </p:spPr>
      </p:pic>
      <p:sp>
        <p:nvSpPr>
          <p:cNvPr id="9" name="TextBox 8">
            <a:extLst>
              <a:ext uri="{FF2B5EF4-FFF2-40B4-BE49-F238E27FC236}">
                <a16:creationId xmlns:a16="http://schemas.microsoft.com/office/drawing/2014/main" id="{D6188501-CB1D-40A6-87D1-1930C52335B8}"/>
              </a:ext>
            </a:extLst>
          </p:cNvPr>
          <p:cNvSpPr txBox="1"/>
          <p:nvPr/>
        </p:nvSpPr>
        <p:spPr>
          <a:xfrm>
            <a:off x="102005" y="2924944"/>
            <a:ext cx="123247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Oven </a:t>
            </a:r>
            <a:r>
              <a:rPr kumimoji="0" lang="en-AU" sz="20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a:ea typeface="+mn-ea"/>
                <a:cs typeface="+mn-cs"/>
              </a:rPr>
              <a:t>MountainPHES</a:t>
            </a:r>
            <a:endPar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600 MW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12 hours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storage</a:t>
            </a:r>
          </a:p>
        </p:txBody>
      </p:sp>
    </p:spTree>
    <p:extLst>
      <p:ext uri="{BB962C8B-B14F-4D97-AF65-F5344CB8AC3E}">
        <p14:creationId xmlns:p14="http://schemas.microsoft.com/office/powerpoint/2010/main" val="2618573662"/>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masolar-2011-ppt.jpg"/>
          <p:cNvPicPr>
            <a:picLocks noChangeAspect="1"/>
          </p:cNvPicPr>
          <p:nvPr/>
        </p:nvPicPr>
        <p:blipFill>
          <a:blip r:embed="rId3" cstate="screen"/>
          <a:stretch>
            <a:fillRect/>
          </a:stretch>
        </p:blipFill>
        <p:spPr>
          <a:xfrm>
            <a:off x="1000" y="0"/>
            <a:ext cx="9144000" cy="6858000"/>
          </a:xfrm>
          <a:prstGeom prst="rect">
            <a:avLst/>
          </a:prstGeom>
        </p:spPr>
      </p:pic>
      <p:sp>
        <p:nvSpPr>
          <p:cNvPr id="4" name="TextBox 3"/>
          <p:cNvSpPr txBox="1"/>
          <p:nvPr/>
        </p:nvSpPr>
        <p:spPr>
          <a:xfrm>
            <a:off x="152400" y="5581471"/>
            <a:ext cx="5867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Calibri"/>
                <a:ea typeface="+mn-ea"/>
                <a:cs typeface="+mn-cs"/>
              </a:rPr>
              <a:t>Andrew </a:t>
            </a:r>
            <a:r>
              <a:rPr kumimoji="0" lang="en-AU" sz="2400" b="0" i="0" u="none" strike="noStrike" kern="1200" cap="none" spc="0" normalizeH="0" baseline="0" noProof="0" dirty="0" err="1">
                <a:ln>
                  <a:noFill/>
                </a:ln>
                <a:solidFill>
                  <a:srgbClr val="FFFFFF"/>
                </a:solidFill>
                <a:effectLst/>
                <a:uLnTx/>
                <a:uFillTx/>
                <a:latin typeface="Calibri"/>
                <a:ea typeface="+mn-ea"/>
                <a:cs typeface="+mn-cs"/>
              </a:rPr>
              <a:t>Blakers</a:t>
            </a:r>
            <a:r>
              <a:rPr kumimoji="0" lang="en-AU" sz="2400" b="0" i="0" u="none" strike="noStrike" kern="1200" cap="none" spc="0" normalizeH="0" baseline="0" noProof="0" dirty="0">
                <a:ln>
                  <a:noFill/>
                </a:ln>
                <a:solidFill>
                  <a:srgbClr val="FFFFFF"/>
                </a:solidFill>
                <a:effectLst/>
                <a:uLnTx/>
                <a:uFillTx/>
                <a:latin typeface="Calibri"/>
                <a:ea typeface="+mn-ea"/>
                <a:cs typeface="+mn-cs"/>
              </a:rPr>
              <a:t> and team at ANU have identified thousands of possible off-river PHES sites around Australia</a:t>
            </a:r>
          </a:p>
        </p:txBody>
      </p:sp>
    </p:spTree>
    <p:extLst>
      <p:ext uri="{BB962C8B-B14F-4D97-AF65-F5344CB8AC3E}">
        <p14:creationId xmlns:p14="http://schemas.microsoft.com/office/powerpoint/2010/main" val="4037889897"/>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A9C6-A7E8-419E-90A1-296BD775B841}"/>
              </a:ext>
            </a:extLst>
          </p:cNvPr>
          <p:cNvSpPr>
            <a:spLocks noGrp="1"/>
          </p:cNvSpPr>
          <p:nvPr>
            <p:ph type="title"/>
          </p:nvPr>
        </p:nvSpPr>
        <p:spPr>
          <a:xfrm>
            <a:off x="316706" y="14198"/>
            <a:ext cx="8510588" cy="680120"/>
          </a:xfrm>
        </p:spPr>
        <p:txBody>
          <a:bodyPr/>
          <a:lstStyle/>
          <a:p>
            <a:r>
              <a:rPr lang="en-AU" dirty="0"/>
              <a:t>And there’s Hydrogen!</a:t>
            </a:r>
          </a:p>
        </p:txBody>
      </p:sp>
      <p:pic>
        <p:nvPicPr>
          <p:cNvPr id="5" name="Content Placeholder 4">
            <a:extLst>
              <a:ext uri="{FF2B5EF4-FFF2-40B4-BE49-F238E27FC236}">
                <a16:creationId xmlns:a16="http://schemas.microsoft.com/office/drawing/2014/main" id="{D9D359D2-48D1-4356-A438-1A298E53124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2872" y="1484784"/>
            <a:ext cx="9012869" cy="4824536"/>
          </a:xfrm>
        </p:spPr>
      </p:pic>
    </p:spTree>
    <p:extLst>
      <p:ext uri="{BB962C8B-B14F-4D97-AF65-F5344CB8AC3E}">
        <p14:creationId xmlns:p14="http://schemas.microsoft.com/office/powerpoint/2010/main" val="2050288579"/>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824463-630E-699E-3BC4-542EEABC20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64" y="188640"/>
            <a:ext cx="9195327" cy="6480720"/>
          </a:xfrm>
          <a:prstGeom prst="rect">
            <a:avLst/>
          </a:prstGeom>
        </p:spPr>
      </p:pic>
    </p:spTree>
    <p:extLst>
      <p:ext uri="{BB962C8B-B14F-4D97-AF65-F5344CB8AC3E}">
        <p14:creationId xmlns:p14="http://schemas.microsoft.com/office/powerpoint/2010/main" val="567694753"/>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3F8210-DF96-49F9-B96F-B73694AD63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7334604"/>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4F382-7155-48FC-85DF-42D982F837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86" y="-27384"/>
            <a:ext cx="9146772" cy="6048672"/>
          </a:xfrm>
          <a:prstGeom prst="rect">
            <a:avLst/>
          </a:prstGeom>
        </p:spPr>
      </p:pic>
      <p:pic>
        <p:nvPicPr>
          <p:cNvPr id="4" name="Picture 3">
            <a:extLst>
              <a:ext uri="{FF2B5EF4-FFF2-40B4-BE49-F238E27FC236}">
                <a16:creationId xmlns:a16="http://schemas.microsoft.com/office/drawing/2014/main" id="{C1BD5D4D-F66F-4CDC-BB8E-071282F119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869160"/>
            <a:ext cx="2823981" cy="1988840"/>
          </a:xfrm>
          <a:prstGeom prst="rect">
            <a:avLst/>
          </a:prstGeom>
        </p:spPr>
      </p:pic>
      <p:pic>
        <p:nvPicPr>
          <p:cNvPr id="5" name="Picture 4">
            <a:extLst>
              <a:ext uri="{FF2B5EF4-FFF2-40B4-BE49-F238E27FC236}">
                <a16:creationId xmlns:a16="http://schemas.microsoft.com/office/drawing/2014/main" id="{E7A108FA-1FB2-439C-A740-8F31EADF3D2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1720" y="5219471"/>
            <a:ext cx="5534797" cy="1638529"/>
          </a:xfrm>
          <a:prstGeom prst="rect">
            <a:avLst/>
          </a:prstGeom>
        </p:spPr>
      </p:pic>
      <p:pic>
        <p:nvPicPr>
          <p:cNvPr id="6" name="Picture 5">
            <a:extLst>
              <a:ext uri="{FF2B5EF4-FFF2-40B4-BE49-F238E27FC236}">
                <a16:creationId xmlns:a16="http://schemas.microsoft.com/office/drawing/2014/main" id="{930ABA6F-E60B-42DD-96B4-9EF70B6030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80928" y="5270506"/>
            <a:ext cx="5255568" cy="1603316"/>
          </a:xfrm>
          <a:prstGeom prst="rect">
            <a:avLst/>
          </a:prstGeom>
        </p:spPr>
      </p:pic>
    </p:spTree>
    <p:extLst>
      <p:ext uri="{BB962C8B-B14F-4D97-AF65-F5344CB8AC3E}">
        <p14:creationId xmlns:p14="http://schemas.microsoft.com/office/powerpoint/2010/main" val="1596583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1ED4D-BC77-48A4-A6A4-0A77EF17568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761" y="0"/>
            <a:ext cx="9132477" cy="6858000"/>
          </a:xfrm>
          <a:prstGeom prst="rect">
            <a:avLst/>
          </a:prstGeom>
        </p:spPr>
      </p:pic>
    </p:spTree>
    <p:extLst>
      <p:ext uri="{BB962C8B-B14F-4D97-AF65-F5344CB8AC3E}">
        <p14:creationId xmlns:p14="http://schemas.microsoft.com/office/powerpoint/2010/main" val="283325067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yvalleyice.jpg"/>
          <p:cNvPicPr>
            <a:picLocks noChangeAspect="1"/>
          </p:cNvPicPr>
          <p:nvPr/>
        </p:nvPicPr>
        <p:blipFill>
          <a:blip r:embed="rId3" cstate="screen"/>
          <a:stretch>
            <a:fillRect/>
          </a:stretch>
        </p:blipFill>
        <p:spPr>
          <a:xfrm>
            <a:off x="0" y="0"/>
            <a:ext cx="9144000" cy="6858000"/>
          </a:xfrm>
          <a:prstGeom prst="rect">
            <a:avLst/>
          </a:prstGeom>
        </p:spPr>
      </p:pic>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01624" y="1268760"/>
            <a:ext cx="8590855" cy="1800200"/>
          </a:xfrm>
        </p:spPr>
        <p:txBody>
          <a:bodyPr/>
          <a:lstStyle/>
          <a:p>
            <a:r>
              <a:rPr lang="en-AU" dirty="0">
                <a:solidFill>
                  <a:srgbClr val="FFC000"/>
                </a:solidFill>
              </a:rPr>
              <a:t>Fourier realised that (despite its apparent transparency) the atmosphere must be trapping heat</a:t>
            </a:r>
          </a:p>
        </p:txBody>
      </p:sp>
    </p:spTree>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38041C-7577-48F8-9C5A-566431D08B3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158"/>
            <a:ext cx="5006760" cy="6842842"/>
          </a:xfrm>
          <a:prstGeom prst="rect">
            <a:avLst/>
          </a:prstGeom>
        </p:spPr>
      </p:pic>
      <p:pic>
        <p:nvPicPr>
          <p:cNvPr id="3" name="Picture 2">
            <a:extLst>
              <a:ext uri="{FF2B5EF4-FFF2-40B4-BE49-F238E27FC236}">
                <a16:creationId xmlns:a16="http://schemas.microsoft.com/office/drawing/2014/main" id="{C4993D2E-273E-4977-97A0-7AA2DA5C06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37076" y="7579"/>
            <a:ext cx="4743436" cy="6858000"/>
          </a:xfrm>
          <a:prstGeom prst="rect">
            <a:avLst/>
          </a:prstGeom>
        </p:spPr>
      </p:pic>
    </p:spTree>
    <p:extLst>
      <p:ext uri="{BB962C8B-B14F-4D97-AF65-F5344CB8AC3E}">
        <p14:creationId xmlns:p14="http://schemas.microsoft.com/office/powerpoint/2010/main" val="563186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38041C-7577-48F8-9C5A-566431D08B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a:extLst>
              <a:ext uri="{FF2B5EF4-FFF2-40B4-BE49-F238E27FC236}">
                <a16:creationId xmlns:a16="http://schemas.microsoft.com/office/drawing/2014/main" id="{4982C16D-233F-442E-98B0-3BE1F1962222}"/>
              </a:ext>
            </a:extLst>
          </p:cNvPr>
          <p:cNvSpPr/>
          <p:nvPr/>
        </p:nvSpPr>
        <p:spPr bwMode="auto">
          <a:xfrm>
            <a:off x="6588224" y="1196752"/>
            <a:ext cx="792088" cy="288032"/>
          </a:xfrm>
          <a:prstGeom prst="rect">
            <a:avLst/>
          </a:prstGeom>
          <a:solidFill>
            <a:schemeClr val="tx1"/>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Arial" pitchFamily="34" charset="0"/>
                <a:ea typeface="+mn-ea"/>
                <a:cs typeface="+mn-cs"/>
              </a:rPr>
              <a:t>2038</a:t>
            </a:r>
          </a:p>
        </p:txBody>
      </p:sp>
      <p:sp>
        <p:nvSpPr>
          <p:cNvPr id="13" name="Rectangle 12">
            <a:extLst>
              <a:ext uri="{FF2B5EF4-FFF2-40B4-BE49-F238E27FC236}">
                <a16:creationId xmlns:a16="http://schemas.microsoft.com/office/drawing/2014/main" id="{CBE5F14E-2D4F-4539-98E4-D39A9586E299}"/>
              </a:ext>
            </a:extLst>
          </p:cNvPr>
          <p:cNvSpPr/>
          <p:nvPr/>
        </p:nvSpPr>
        <p:spPr bwMode="auto">
          <a:xfrm>
            <a:off x="5508104" y="2420888"/>
            <a:ext cx="792088" cy="288032"/>
          </a:xfrm>
          <a:prstGeom prst="rect">
            <a:avLst/>
          </a:prstGeom>
          <a:solidFill>
            <a:schemeClr val="tx1"/>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Arial" pitchFamily="34" charset="0"/>
                <a:ea typeface="+mn-ea"/>
                <a:cs typeface="+mn-cs"/>
              </a:rPr>
              <a:t>2028</a:t>
            </a:r>
          </a:p>
        </p:txBody>
      </p:sp>
    </p:spTree>
    <p:extLst>
      <p:ext uri="{BB962C8B-B14F-4D97-AF65-F5344CB8AC3E}">
        <p14:creationId xmlns:p14="http://schemas.microsoft.com/office/powerpoint/2010/main" val="932846467"/>
      </p:ext>
    </p:extLst>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38041C-7577-48F8-9C5A-566431D08B3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98988F42-63D0-48E7-9729-BCF3DD5B7040}"/>
              </a:ext>
            </a:extLst>
          </p:cNvPr>
          <p:cNvSpPr/>
          <p:nvPr/>
        </p:nvSpPr>
        <p:spPr bwMode="auto">
          <a:xfrm>
            <a:off x="5868144" y="2348880"/>
            <a:ext cx="792088" cy="288032"/>
          </a:xfrm>
          <a:prstGeom prst="rect">
            <a:avLst/>
          </a:prstGeom>
          <a:solidFill>
            <a:schemeClr val="tx1"/>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Arial" pitchFamily="34" charset="0"/>
                <a:ea typeface="+mn-ea"/>
                <a:cs typeface="+mn-cs"/>
              </a:rPr>
              <a:t>2032</a:t>
            </a:r>
          </a:p>
        </p:txBody>
      </p:sp>
      <p:sp>
        <p:nvSpPr>
          <p:cNvPr id="4" name="Rectangle 3">
            <a:extLst>
              <a:ext uri="{FF2B5EF4-FFF2-40B4-BE49-F238E27FC236}">
                <a16:creationId xmlns:a16="http://schemas.microsoft.com/office/drawing/2014/main" id="{657C85D3-CF4C-424F-9EE7-DA17CE39E7C8}"/>
              </a:ext>
            </a:extLst>
          </p:cNvPr>
          <p:cNvSpPr/>
          <p:nvPr/>
        </p:nvSpPr>
        <p:spPr bwMode="auto">
          <a:xfrm>
            <a:off x="7452320" y="1124744"/>
            <a:ext cx="792088" cy="288032"/>
          </a:xfrm>
          <a:prstGeom prst="rect">
            <a:avLst/>
          </a:prstGeom>
          <a:solidFill>
            <a:schemeClr val="tx1"/>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Arial" pitchFamily="34" charset="0"/>
                <a:ea typeface="+mn-ea"/>
                <a:cs typeface="+mn-cs"/>
              </a:rPr>
              <a:t>2046</a:t>
            </a:r>
          </a:p>
        </p:txBody>
      </p:sp>
    </p:spTree>
    <p:extLst>
      <p:ext uri="{BB962C8B-B14F-4D97-AF65-F5344CB8AC3E}">
        <p14:creationId xmlns:p14="http://schemas.microsoft.com/office/powerpoint/2010/main" val="1632993380"/>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38041C-7577-48F8-9C5A-566431D08B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143000"/>
            <a:ext cx="9144000" cy="4572000"/>
          </a:xfrm>
          <a:prstGeom prst="rect">
            <a:avLst/>
          </a:prstGeom>
        </p:spPr>
      </p:pic>
    </p:spTree>
    <p:extLst>
      <p:ext uri="{BB962C8B-B14F-4D97-AF65-F5344CB8AC3E}">
        <p14:creationId xmlns:p14="http://schemas.microsoft.com/office/powerpoint/2010/main" val="2366399967"/>
      </p:ext>
    </p:extLst>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38041C-7577-48F8-9C5A-566431D08B3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87625" y="2433"/>
            <a:ext cx="6912768" cy="6842842"/>
          </a:xfrm>
          <a:prstGeom prst="rect">
            <a:avLst/>
          </a:prstGeom>
        </p:spPr>
      </p:pic>
      <p:pic>
        <p:nvPicPr>
          <p:cNvPr id="3" name="Picture 2">
            <a:extLst>
              <a:ext uri="{FF2B5EF4-FFF2-40B4-BE49-F238E27FC236}">
                <a16:creationId xmlns:a16="http://schemas.microsoft.com/office/drawing/2014/main" id="{E328E701-9BE2-4047-9D51-AFC0408C11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241" y="0"/>
            <a:ext cx="8731518" cy="6858000"/>
          </a:xfrm>
          <a:prstGeom prst="rect">
            <a:avLst/>
          </a:prstGeom>
        </p:spPr>
      </p:pic>
    </p:spTree>
    <p:extLst>
      <p:ext uri="{BB962C8B-B14F-4D97-AF65-F5344CB8AC3E}">
        <p14:creationId xmlns:p14="http://schemas.microsoft.com/office/powerpoint/2010/main" val="318044243"/>
      </p:ext>
    </p:extLst>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24DA1B-C529-440D-815D-3AC6BC9FE1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0688"/>
            <a:ext cx="9190999" cy="5588048"/>
          </a:xfrm>
          <a:prstGeom prst="rect">
            <a:avLst/>
          </a:prstGeom>
        </p:spPr>
      </p:pic>
      <p:pic>
        <p:nvPicPr>
          <p:cNvPr id="6" name="Picture 5">
            <a:extLst>
              <a:ext uri="{FF2B5EF4-FFF2-40B4-BE49-F238E27FC236}">
                <a16:creationId xmlns:a16="http://schemas.microsoft.com/office/drawing/2014/main" id="{D44D0E85-21C4-4E25-9DB1-501AD09EE5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493" y="476672"/>
            <a:ext cx="9232986" cy="5904656"/>
          </a:xfrm>
          <a:prstGeom prst="rect">
            <a:avLst/>
          </a:prstGeom>
        </p:spPr>
      </p:pic>
    </p:spTree>
    <p:extLst>
      <p:ext uri="{BB962C8B-B14F-4D97-AF65-F5344CB8AC3E}">
        <p14:creationId xmlns:p14="http://schemas.microsoft.com/office/powerpoint/2010/main" val="3738335068"/>
      </p:ext>
    </p:extLst>
  </p:cSld>
  <p:clrMapOvr>
    <a:masterClrMapping/>
  </p:clrMapOvr>
  <p:transition>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email"/>
          <a:srcRect/>
          <a:stretch>
            <a:fillRect/>
          </a:stretch>
        </p:blipFill>
        <p:spPr bwMode="auto">
          <a:xfrm>
            <a:off x="0" y="382588"/>
            <a:ext cx="9144000" cy="6092825"/>
          </a:xfrm>
          <a:prstGeom prst="rect">
            <a:avLst/>
          </a:prstGeom>
          <a:noFill/>
          <a:ln w="9525">
            <a:noFill/>
            <a:miter lim="800000"/>
            <a:headEnd/>
            <a:tailEnd/>
          </a:ln>
        </p:spPr>
      </p:pic>
      <p:sp>
        <p:nvSpPr>
          <p:cNvPr id="7" name="TextBox 6"/>
          <p:cNvSpPr txBox="1"/>
          <p:nvPr/>
        </p:nvSpPr>
        <p:spPr>
          <a:xfrm>
            <a:off x="1905000" y="6477000"/>
            <a:ext cx="6096000" cy="369332"/>
          </a:xfrm>
          <a:prstGeom prst="rect">
            <a:avLst/>
          </a:prstGeom>
          <a:noFill/>
        </p:spPr>
        <p:txBody>
          <a:bodyPr wrap="square" rtlCol="0">
            <a:spAutoFit/>
          </a:bodyPr>
          <a:lstStyle/>
          <a:p>
            <a:r>
              <a:rPr lang="en-AU" dirty="0">
                <a:solidFill>
                  <a:prstClr val="white"/>
                </a:solidFill>
              </a:rPr>
              <a:t>Hazelwood Power Station Morwell   1600 MW</a:t>
            </a:r>
          </a:p>
        </p:txBody>
      </p:sp>
      <p:pic>
        <p:nvPicPr>
          <p:cNvPr id="6" name="Picture 5" descr="X_Larg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0201" y="533400"/>
            <a:ext cx="4688474" cy="5950756"/>
          </a:xfrm>
          <a:prstGeom prst="rect">
            <a:avLst/>
          </a:prstGeom>
        </p:spPr>
      </p:pic>
    </p:spTree>
    <p:extLst>
      <p:ext uri="{BB962C8B-B14F-4D97-AF65-F5344CB8AC3E}">
        <p14:creationId xmlns:p14="http://schemas.microsoft.com/office/powerpoint/2010/main" val="336359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IPVEx3.jpg"/>
          <p:cNvPicPr>
            <a:picLocks noChangeAspect="1"/>
          </p:cNvPicPr>
          <p:nvPr/>
        </p:nvPicPr>
        <p:blipFill>
          <a:blip r:embed="rId3" cstate="email"/>
          <a:stretch>
            <a:fillRect/>
          </a:stretch>
        </p:blipFill>
        <p:spPr>
          <a:xfrm>
            <a:off x="382546" y="968378"/>
            <a:ext cx="3772642" cy="2757849"/>
          </a:xfrm>
          <a:prstGeom prst="rect">
            <a:avLst/>
          </a:prstGeom>
        </p:spPr>
      </p:pic>
      <p:pic>
        <p:nvPicPr>
          <p:cNvPr id="9" name="Picture 8" descr="tandberg-video-conferencing-system-photo.jpg"/>
          <p:cNvPicPr>
            <a:picLocks noChangeAspect="1"/>
          </p:cNvPicPr>
          <p:nvPr/>
        </p:nvPicPr>
        <p:blipFill>
          <a:blip r:embed="rId4" cstate="email"/>
          <a:stretch>
            <a:fillRect/>
          </a:stretch>
        </p:blipFill>
        <p:spPr>
          <a:xfrm>
            <a:off x="5004048" y="1268760"/>
            <a:ext cx="3993385" cy="2457468"/>
          </a:xfrm>
          <a:prstGeom prst="rect">
            <a:avLst/>
          </a:prstGeom>
        </p:spPr>
      </p:pic>
      <p:sp>
        <p:nvSpPr>
          <p:cNvPr id="7170" name="Rectangle 2"/>
          <p:cNvSpPr>
            <a:spLocks noGrp="1" noRot="1" noChangeArrowheads="1"/>
          </p:cNvSpPr>
          <p:nvPr>
            <p:ph type="title"/>
          </p:nvPr>
        </p:nvSpPr>
        <p:spPr>
          <a:xfrm>
            <a:off x="1071579" y="4"/>
            <a:ext cx="7689875" cy="968375"/>
          </a:xfrm>
        </p:spPr>
        <p:txBody>
          <a:bodyPr/>
          <a:lstStyle/>
          <a:p>
            <a:pPr eaLnBrk="1" hangingPunct="1"/>
            <a:r>
              <a:rPr lang="en-AU" sz="4800" dirty="0">
                <a:effectLst>
                  <a:outerShdw blurRad="38100" dist="38100" dir="2700000" algn="tl">
                    <a:srgbClr val="000000">
                      <a:alpha val="43137"/>
                    </a:srgbClr>
                  </a:outerShdw>
                </a:effectLst>
              </a:rPr>
              <a:t>The solutions !</a:t>
            </a:r>
          </a:p>
        </p:txBody>
      </p:sp>
      <p:pic>
        <p:nvPicPr>
          <p:cNvPr id="8" name="Content Placeholder 7" descr="P1030147ICE.JPG"/>
          <p:cNvPicPr>
            <a:picLocks noGrp="1" noChangeAspect="1"/>
          </p:cNvPicPr>
          <p:nvPr>
            <p:ph idx="1"/>
          </p:nvPr>
        </p:nvPicPr>
        <p:blipFill>
          <a:blip r:embed="rId5" cstate="screen"/>
          <a:stretch>
            <a:fillRect/>
          </a:stretch>
        </p:blipFill>
        <p:spPr>
          <a:xfrm>
            <a:off x="251520" y="4026609"/>
            <a:ext cx="5287642" cy="2781300"/>
          </a:xfrm>
        </p:spPr>
      </p:pic>
      <p:pic>
        <p:nvPicPr>
          <p:cNvPr id="3" name="Picture 2">
            <a:extLst>
              <a:ext uri="{FF2B5EF4-FFF2-40B4-BE49-F238E27FC236}">
                <a16:creationId xmlns:a16="http://schemas.microsoft.com/office/drawing/2014/main" id="{C3678B33-8967-4A1D-BB92-F859C277A60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52843" y="3933056"/>
            <a:ext cx="3002729" cy="2614761"/>
          </a:xfrm>
          <a:prstGeom prst="rect">
            <a:avLst/>
          </a:prstGeom>
        </p:spPr>
      </p:pic>
    </p:spTree>
    <p:extLst>
      <p:ext uri="{BB962C8B-B14F-4D97-AF65-F5344CB8AC3E}">
        <p14:creationId xmlns:p14="http://schemas.microsoft.com/office/powerpoint/2010/main" val="4111059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EB3AB4-9988-495E-AA2C-C507201BC4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198" y="332656"/>
            <a:ext cx="8895604" cy="4694150"/>
          </a:xfrm>
          <a:prstGeom prst="rect">
            <a:avLst/>
          </a:prstGeom>
        </p:spPr>
      </p:pic>
      <p:sp>
        <p:nvSpPr>
          <p:cNvPr id="4" name="TextBox 3">
            <a:extLst>
              <a:ext uri="{FF2B5EF4-FFF2-40B4-BE49-F238E27FC236}">
                <a16:creationId xmlns:a16="http://schemas.microsoft.com/office/drawing/2014/main" id="{B63CBDB6-C7DB-4E88-89C5-8AEE4E73DFA5}"/>
              </a:ext>
            </a:extLst>
          </p:cNvPr>
          <p:cNvSpPr txBox="1"/>
          <p:nvPr/>
        </p:nvSpPr>
        <p:spPr>
          <a:xfrm>
            <a:off x="1295636" y="5085184"/>
            <a:ext cx="6696744" cy="1200329"/>
          </a:xfrm>
          <a:prstGeom prst="rect">
            <a:avLst/>
          </a:prstGeom>
          <a:noFill/>
        </p:spPr>
        <p:txBody>
          <a:bodyPr wrap="square" rtlCol="0">
            <a:spAutoFit/>
          </a:bodyPr>
          <a:lstStyle/>
          <a:p>
            <a:r>
              <a:rPr lang="en-AU" sz="3600" dirty="0">
                <a:solidFill>
                  <a:srgbClr val="FFFF00"/>
                </a:solidFill>
                <a:effectLst>
                  <a:outerShdw blurRad="38100" dist="38100" dir="2700000" algn="tl">
                    <a:srgbClr val="000000">
                      <a:alpha val="43137"/>
                    </a:srgbClr>
                  </a:outerShdw>
                </a:effectLst>
                <a:latin typeface="Abadi" panose="020B0604020104020204" pitchFamily="34" charset="0"/>
              </a:rPr>
              <a:t>But chances are that’s about 75% coal fired electricity!</a:t>
            </a:r>
          </a:p>
        </p:txBody>
      </p:sp>
      <p:cxnSp>
        <p:nvCxnSpPr>
          <p:cNvPr id="6" name="Straight Arrow Connector 5">
            <a:extLst>
              <a:ext uri="{FF2B5EF4-FFF2-40B4-BE49-F238E27FC236}">
                <a16:creationId xmlns:a16="http://schemas.microsoft.com/office/drawing/2014/main" id="{047EBA0E-CFB0-425F-A87C-081B208B3872}"/>
              </a:ext>
            </a:extLst>
          </p:cNvPr>
          <p:cNvCxnSpPr/>
          <p:nvPr/>
        </p:nvCxnSpPr>
        <p:spPr bwMode="auto">
          <a:xfrm flipV="1">
            <a:off x="7380312" y="3212976"/>
            <a:ext cx="936104" cy="2304256"/>
          </a:xfrm>
          <a:prstGeom prst="straightConnector1">
            <a:avLst/>
          </a:prstGeom>
          <a:solidFill>
            <a:schemeClr val="accent1"/>
          </a:solidFill>
          <a:ln w="57150" cap="flat" cmpd="sng" algn="ctr">
            <a:solidFill>
              <a:srgbClr val="FFCC00"/>
            </a:solidFill>
            <a:prstDash val="solid"/>
            <a:round/>
            <a:headEnd type="none" w="med" len="med"/>
            <a:tailEnd type="triangle"/>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1390693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4A7543-43D3-4DF9-BF8D-0DA8D1DC11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93" y="188640"/>
            <a:ext cx="5868144" cy="2824807"/>
          </a:xfrm>
          <a:prstGeom prst="rect">
            <a:avLst/>
          </a:prstGeom>
        </p:spPr>
      </p:pic>
      <p:pic>
        <p:nvPicPr>
          <p:cNvPr id="8" name="Picture 7">
            <a:extLst>
              <a:ext uri="{FF2B5EF4-FFF2-40B4-BE49-F238E27FC236}">
                <a16:creationId xmlns:a16="http://schemas.microsoft.com/office/drawing/2014/main" id="{D118BB12-C4B1-4D5C-AD0F-88240D6A1A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093" y="3356992"/>
            <a:ext cx="5868143" cy="3096344"/>
          </a:xfrm>
          <a:prstGeom prst="rect">
            <a:avLst/>
          </a:prstGeom>
        </p:spPr>
      </p:pic>
      <p:pic>
        <p:nvPicPr>
          <p:cNvPr id="10" name="Picture 9">
            <a:extLst>
              <a:ext uri="{FF2B5EF4-FFF2-40B4-BE49-F238E27FC236}">
                <a16:creationId xmlns:a16="http://schemas.microsoft.com/office/drawing/2014/main" id="{7000BCAD-AAF2-41B9-B9C4-E0D0CCE9D0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85591" y="116632"/>
            <a:ext cx="5444490" cy="3312368"/>
          </a:xfrm>
          <a:prstGeom prst="rect">
            <a:avLst/>
          </a:prstGeom>
        </p:spPr>
      </p:pic>
      <p:pic>
        <p:nvPicPr>
          <p:cNvPr id="12" name="Picture 11">
            <a:extLst>
              <a:ext uri="{FF2B5EF4-FFF2-40B4-BE49-F238E27FC236}">
                <a16:creationId xmlns:a16="http://schemas.microsoft.com/office/drawing/2014/main" id="{8A9657BB-96CF-4F96-8094-E88AE5850B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31639" y="3402210"/>
            <a:ext cx="7791267" cy="3061819"/>
          </a:xfrm>
          <a:prstGeom prst="rect">
            <a:avLst/>
          </a:prstGeom>
        </p:spPr>
      </p:pic>
      <p:pic>
        <p:nvPicPr>
          <p:cNvPr id="14" name="Picture 13">
            <a:extLst>
              <a:ext uri="{FF2B5EF4-FFF2-40B4-BE49-F238E27FC236}">
                <a16:creationId xmlns:a16="http://schemas.microsoft.com/office/drawing/2014/main" id="{D757F6FA-7922-4625-B40E-E41F373AA16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5110" y="0"/>
            <a:ext cx="8193780" cy="6858000"/>
          </a:xfrm>
          <a:prstGeom prst="rect">
            <a:avLst/>
          </a:prstGeom>
        </p:spPr>
      </p:pic>
      <p:sp>
        <p:nvSpPr>
          <p:cNvPr id="2" name="TextBox 1">
            <a:extLst>
              <a:ext uri="{FF2B5EF4-FFF2-40B4-BE49-F238E27FC236}">
                <a16:creationId xmlns:a16="http://schemas.microsoft.com/office/drawing/2014/main" id="{A3303389-6C3A-4312-84C0-BCF4D0D659B3}"/>
              </a:ext>
            </a:extLst>
          </p:cNvPr>
          <p:cNvSpPr txBox="1"/>
          <p:nvPr/>
        </p:nvSpPr>
        <p:spPr>
          <a:xfrm>
            <a:off x="1619672" y="3933056"/>
            <a:ext cx="504056" cy="369332"/>
          </a:xfrm>
          <a:prstGeom prst="rect">
            <a:avLst/>
          </a:prstGeom>
          <a:noFill/>
        </p:spPr>
        <p:txBody>
          <a:bodyPr wrap="square" rtlCol="0">
            <a:spAutoFit/>
          </a:bodyPr>
          <a:lstStyle/>
          <a:p>
            <a:r>
              <a:rPr lang="en-AU" dirty="0">
                <a:solidFill>
                  <a:srgbClr val="000000"/>
                </a:solidFill>
              </a:rPr>
              <a:t>EV</a:t>
            </a:r>
          </a:p>
        </p:txBody>
      </p:sp>
      <p:sp>
        <p:nvSpPr>
          <p:cNvPr id="3" name="TextBox 2">
            <a:extLst>
              <a:ext uri="{FF2B5EF4-FFF2-40B4-BE49-F238E27FC236}">
                <a16:creationId xmlns:a16="http://schemas.microsoft.com/office/drawing/2014/main" id="{88011307-7F40-40E8-8323-BC7984ED266B}"/>
              </a:ext>
            </a:extLst>
          </p:cNvPr>
          <p:cNvSpPr txBox="1"/>
          <p:nvPr/>
        </p:nvSpPr>
        <p:spPr>
          <a:xfrm>
            <a:off x="1579916" y="1196752"/>
            <a:ext cx="504056" cy="369332"/>
          </a:xfrm>
          <a:prstGeom prst="rect">
            <a:avLst/>
          </a:prstGeom>
          <a:noFill/>
        </p:spPr>
        <p:txBody>
          <a:bodyPr wrap="square" rtlCol="0">
            <a:spAutoFit/>
          </a:bodyPr>
          <a:lstStyle/>
          <a:p>
            <a:r>
              <a:rPr lang="en-AU" dirty="0">
                <a:solidFill>
                  <a:srgbClr val="000000"/>
                </a:solidFill>
              </a:rPr>
              <a:t>AIR</a:t>
            </a:r>
          </a:p>
        </p:txBody>
      </p:sp>
    </p:spTree>
    <p:extLst>
      <p:ext uri="{BB962C8B-B14F-4D97-AF65-F5344CB8AC3E}">
        <p14:creationId xmlns:p14="http://schemas.microsoft.com/office/powerpoint/2010/main" val="4288357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01625" y="824135"/>
            <a:ext cx="4270375" cy="3108921"/>
          </a:xfrm>
        </p:spPr>
        <p:txBody>
          <a:bodyPr/>
          <a:lstStyle/>
          <a:p>
            <a:r>
              <a:rPr lang="en-AU" dirty="0"/>
              <a:t>Eunice Newton Foote:</a:t>
            </a:r>
          </a:p>
          <a:p>
            <a:r>
              <a:rPr lang="en-AU" dirty="0"/>
              <a:t>First person to discover that </a:t>
            </a:r>
            <a:r>
              <a:rPr lang="en-AU" dirty="0">
                <a:solidFill>
                  <a:schemeClr val="accent5">
                    <a:lumMod val="90000"/>
                  </a:schemeClr>
                </a:solidFill>
              </a:rPr>
              <a:t>water vapor</a:t>
            </a:r>
            <a:r>
              <a:rPr lang="en-AU" dirty="0"/>
              <a:t> and </a:t>
            </a:r>
            <a:r>
              <a:rPr lang="en-AU" b="1" dirty="0">
                <a:solidFill>
                  <a:schemeClr val="accent4">
                    <a:lumMod val="75000"/>
                  </a:schemeClr>
                </a:solidFill>
              </a:rPr>
              <a:t>CO</a:t>
            </a:r>
            <a:r>
              <a:rPr lang="en-AU" b="1" baseline="-25000" dirty="0">
                <a:solidFill>
                  <a:schemeClr val="accent4">
                    <a:lumMod val="75000"/>
                  </a:schemeClr>
                </a:solidFill>
              </a:rPr>
              <a:t>2</a:t>
            </a:r>
            <a:r>
              <a:rPr lang="en-AU" dirty="0"/>
              <a:t> absorb heat from sunlight (1856)</a:t>
            </a:r>
          </a:p>
        </p:txBody>
      </p:sp>
      <p:pic>
        <p:nvPicPr>
          <p:cNvPr id="6" name="Picture 5">
            <a:extLst>
              <a:ext uri="{FF2B5EF4-FFF2-40B4-BE49-F238E27FC236}">
                <a16:creationId xmlns:a16="http://schemas.microsoft.com/office/drawing/2014/main" id="{44BD4DD4-FC78-82C2-AEC1-C8CF11E8D7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1887" y="908720"/>
            <a:ext cx="3983737" cy="2376264"/>
          </a:xfrm>
          <a:prstGeom prst="rect">
            <a:avLst/>
          </a:prstGeom>
        </p:spPr>
      </p:pic>
      <p:pic>
        <p:nvPicPr>
          <p:cNvPr id="8" name="Picture 7">
            <a:extLst>
              <a:ext uri="{FF2B5EF4-FFF2-40B4-BE49-F238E27FC236}">
                <a16:creationId xmlns:a16="http://schemas.microsoft.com/office/drawing/2014/main" id="{7A8FBEE9-47D1-91FD-53F6-1BBCA96750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08960" y="3429000"/>
            <a:ext cx="5976664" cy="3358601"/>
          </a:xfrm>
          <a:prstGeom prst="rect">
            <a:avLst/>
          </a:prstGeom>
        </p:spPr>
      </p:pic>
    </p:spTree>
    <p:extLst>
      <p:ext uri="{BB962C8B-B14F-4D97-AF65-F5344CB8AC3E}">
        <p14:creationId xmlns:p14="http://schemas.microsoft.com/office/powerpoint/2010/main" val="3106040234"/>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5D66C-AD72-4E23-A7BB-EEC74E14187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3" y="1306"/>
            <a:ext cx="9145743" cy="6856694"/>
          </a:xfrm>
          <a:prstGeom prst="rect">
            <a:avLst/>
          </a:prstGeom>
        </p:spPr>
      </p:pic>
      <p:pic>
        <p:nvPicPr>
          <p:cNvPr id="3" name="Picture 2">
            <a:extLst>
              <a:ext uri="{FF2B5EF4-FFF2-40B4-BE49-F238E27FC236}">
                <a16:creationId xmlns:a16="http://schemas.microsoft.com/office/drawing/2014/main" id="{C3090FD7-DC69-4C21-99D8-2AADF7712A0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15618" y="1052736"/>
            <a:ext cx="9108504" cy="4896544"/>
          </a:xfrm>
          <a:prstGeom prst="rect">
            <a:avLst/>
          </a:prstGeom>
        </p:spPr>
      </p:pic>
    </p:spTree>
    <p:extLst>
      <p:ext uri="{BB962C8B-B14F-4D97-AF65-F5344CB8AC3E}">
        <p14:creationId xmlns:p14="http://schemas.microsoft.com/office/powerpoint/2010/main" val="746971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71307-3455-4673-BA61-C0FDA32549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17335" cy="6858000"/>
          </a:xfrm>
          <a:prstGeom prst="rect">
            <a:avLst/>
          </a:prstGeom>
        </p:spPr>
      </p:pic>
      <p:pic>
        <p:nvPicPr>
          <p:cNvPr id="5" name="Picture 4">
            <a:extLst>
              <a:ext uri="{FF2B5EF4-FFF2-40B4-BE49-F238E27FC236}">
                <a16:creationId xmlns:a16="http://schemas.microsoft.com/office/drawing/2014/main" id="{DD465F3F-C266-4D22-9DED-E4414691A5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0152" y="457200"/>
            <a:ext cx="3038475" cy="5943600"/>
          </a:xfrm>
          <a:prstGeom prst="rect">
            <a:avLst/>
          </a:prstGeom>
        </p:spPr>
      </p:pic>
      <p:pic>
        <p:nvPicPr>
          <p:cNvPr id="4" name="Picture 3">
            <a:extLst>
              <a:ext uri="{FF2B5EF4-FFF2-40B4-BE49-F238E27FC236}">
                <a16:creationId xmlns:a16="http://schemas.microsoft.com/office/drawing/2014/main" id="{89CEC063-6ABB-4D87-913D-1DCE4758E4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75656" y="228600"/>
            <a:ext cx="4187952" cy="6400800"/>
          </a:xfrm>
          <a:prstGeom prst="rect">
            <a:avLst/>
          </a:prstGeom>
          <a:ln w="28575">
            <a:solidFill>
              <a:schemeClr val="tx1"/>
            </a:solidFill>
          </a:ln>
        </p:spPr>
      </p:pic>
    </p:spTree>
    <p:extLst>
      <p:ext uri="{BB962C8B-B14F-4D97-AF65-F5344CB8AC3E}">
        <p14:creationId xmlns:p14="http://schemas.microsoft.com/office/powerpoint/2010/main" val="2656395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043EE-11EA-4CFA-BA60-EFBC957C52AB}"/>
              </a:ext>
            </a:extLst>
          </p:cNvPr>
          <p:cNvSpPr>
            <a:spLocks noGrp="1"/>
          </p:cNvSpPr>
          <p:nvPr>
            <p:ph type="title"/>
          </p:nvPr>
        </p:nvSpPr>
        <p:spPr/>
        <p:txBody>
          <a:bodyPr/>
          <a:lstStyle/>
          <a:p>
            <a:endParaRPr lang="en-AU"/>
          </a:p>
        </p:txBody>
      </p:sp>
      <p:pic>
        <p:nvPicPr>
          <p:cNvPr id="4" name="Picture 3">
            <a:extLst>
              <a:ext uri="{FF2B5EF4-FFF2-40B4-BE49-F238E27FC236}">
                <a16:creationId xmlns:a16="http://schemas.microsoft.com/office/drawing/2014/main" id="{976F0064-A2C2-4BB5-BEE5-A647BA9A9B1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848"/>
            <a:ext cx="9144000" cy="6856302"/>
          </a:xfrm>
          <a:prstGeom prst="rect">
            <a:avLst/>
          </a:prstGeom>
        </p:spPr>
      </p:pic>
      <p:pic>
        <p:nvPicPr>
          <p:cNvPr id="6" name="Picture 5">
            <a:extLst>
              <a:ext uri="{FF2B5EF4-FFF2-40B4-BE49-F238E27FC236}">
                <a16:creationId xmlns:a16="http://schemas.microsoft.com/office/drawing/2014/main" id="{4074852F-F717-40C9-B37A-D6C7F9A727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1268760"/>
            <a:ext cx="9144000" cy="3925655"/>
          </a:xfrm>
          <a:prstGeom prst="rect">
            <a:avLst/>
          </a:prstGeom>
        </p:spPr>
      </p:pic>
    </p:spTree>
    <p:extLst>
      <p:ext uri="{BB962C8B-B14F-4D97-AF65-F5344CB8AC3E}">
        <p14:creationId xmlns:p14="http://schemas.microsoft.com/office/powerpoint/2010/main" val="4169448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0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5C50A-A4EC-47CC-A317-B417BFD274A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4712"/>
            <a:ext cx="9144000" cy="6528576"/>
          </a:xfrm>
          <a:prstGeom prst="rect">
            <a:avLst/>
          </a:prstGeom>
        </p:spPr>
      </p:pic>
    </p:spTree>
    <p:extLst>
      <p:ext uri="{BB962C8B-B14F-4D97-AF65-F5344CB8AC3E}">
        <p14:creationId xmlns:p14="http://schemas.microsoft.com/office/powerpoint/2010/main" val="3772818245"/>
      </p:ext>
    </p:extLst>
  </p:cSld>
  <p:clrMapOvr>
    <a:masterClrMapping/>
  </p:clrMapOvr>
  <p:transitio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F4485-E829-42FE-BEE6-633A303250AD}"/>
              </a:ext>
            </a:extLst>
          </p:cNvPr>
          <p:cNvSpPr>
            <a:spLocks noGrp="1"/>
          </p:cNvSpPr>
          <p:nvPr>
            <p:ph type="title"/>
          </p:nvPr>
        </p:nvSpPr>
        <p:spPr>
          <a:xfrm>
            <a:off x="301625" y="228601"/>
            <a:ext cx="8510588" cy="608112"/>
          </a:xfrm>
        </p:spPr>
        <p:txBody>
          <a:bodyPr>
            <a:normAutofit fontScale="90000"/>
          </a:bodyPr>
          <a:lstStyle/>
          <a:p>
            <a:r>
              <a:rPr lang="en-AU" sz="4000" dirty="0"/>
              <a:t>Some good things!</a:t>
            </a:r>
          </a:p>
        </p:txBody>
      </p:sp>
      <p:sp>
        <p:nvSpPr>
          <p:cNvPr id="3" name="Content Placeholder 2">
            <a:extLst>
              <a:ext uri="{FF2B5EF4-FFF2-40B4-BE49-F238E27FC236}">
                <a16:creationId xmlns:a16="http://schemas.microsoft.com/office/drawing/2014/main" id="{B2C520BE-9D42-44BD-93D6-4747FF713F1D}"/>
              </a:ext>
            </a:extLst>
          </p:cNvPr>
          <p:cNvSpPr>
            <a:spLocks noGrp="1"/>
          </p:cNvSpPr>
          <p:nvPr>
            <p:ph idx="1"/>
          </p:nvPr>
        </p:nvSpPr>
        <p:spPr>
          <a:xfrm>
            <a:off x="301625" y="980728"/>
            <a:ext cx="8540750" cy="5648671"/>
          </a:xfrm>
        </p:spPr>
        <p:txBody>
          <a:bodyPr/>
          <a:lstStyle/>
          <a:p>
            <a:r>
              <a:rPr lang="en-AU" dirty="0"/>
              <a:t>“CO</a:t>
            </a:r>
            <a:r>
              <a:rPr lang="en-AU" baseline="-25000" dirty="0"/>
              <a:t>2</a:t>
            </a:r>
            <a:r>
              <a:rPr lang="en-AU" dirty="0"/>
              <a:t> is a plant food”</a:t>
            </a:r>
          </a:p>
        </p:txBody>
      </p:sp>
      <p:pic>
        <p:nvPicPr>
          <p:cNvPr id="5" name="Picture 4">
            <a:extLst>
              <a:ext uri="{FF2B5EF4-FFF2-40B4-BE49-F238E27FC236}">
                <a16:creationId xmlns:a16="http://schemas.microsoft.com/office/drawing/2014/main" id="{AF202524-BD55-40CF-BCBE-2C94CB96AF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787" y="1714500"/>
            <a:ext cx="7690426" cy="5143500"/>
          </a:xfrm>
          <a:prstGeom prst="rect">
            <a:avLst/>
          </a:prstGeom>
        </p:spPr>
      </p:pic>
      <p:sp>
        <p:nvSpPr>
          <p:cNvPr id="6" name="TextBox 5">
            <a:extLst>
              <a:ext uri="{FF2B5EF4-FFF2-40B4-BE49-F238E27FC236}">
                <a16:creationId xmlns:a16="http://schemas.microsoft.com/office/drawing/2014/main" id="{A3B0CA77-A66C-4582-B1C0-5C598A5C42C3}"/>
              </a:ext>
            </a:extLst>
          </p:cNvPr>
          <p:cNvSpPr txBox="1"/>
          <p:nvPr/>
        </p:nvSpPr>
        <p:spPr>
          <a:xfrm>
            <a:off x="6479704" y="5983068"/>
            <a:ext cx="2664296" cy="646331"/>
          </a:xfrm>
          <a:prstGeom prst="rect">
            <a:avLst/>
          </a:prstGeom>
          <a:noFill/>
        </p:spPr>
        <p:txBody>
          <a:bodyPr wrap="square" rtlCol="0">
            <a:spAutoFit/>
          </a:bodyPr>
          <a:lstStyle/>
          <a:p>
            <a:r>
              <a:rPr lang="en-AU" sz="1200" dirty="0">
                <a:solidFill>
                  <a:schemeClr val="tx1">
                    <a:lumMod val="75000"/>
                  </a:schemeClr>
                </a:solidFill>
              </a:rPr>
              <a:t>Greening of the Earth and its drivers</a:t>
            </a:r>
          </a:p>
          <a:p>
            <a:r>
              <a:rPr lang="en-AU" sz="1200" dirty="0" err="1">
                <a:solidFill>
                  <a:schemeClr val="tx1">
                    <a:lumMod val="75000"/>
                  </a:schemeClr>
                </a:solidFill>
              </a:rPr>
              <a:t>Zaichun</a:t>
            </a:r>
            <a:r>
              <a:rPr lang="en-AU" sz="1200" dirty="0">
                <a:solidFill>
                  <a:schemeClr val="tx1">
                    <a:lumMod val="75000"/>
                  </a:schemeClr>
                </a:solidFill>
              </a:rPr>
              <a:t> Zhu et.al.</a:t>
            </a:r>
          </a:p>
          <a:p>
            <a:r>
              <a:rPr lang="en-AU" sz="1200" i="1" dirty="0">
                <a:solidFill>
                  <a:schemeClr val="tx1">
                    <a:lumMod val="75000"/>
                  </a:schemeClr>
                </a:solidFill>
              </a:rPr>
              <a:t>Nature Climate Change </a:t>
            </a:r>
            <a:r>
              <a:rPr lang="en-AU" sz="1200" dirty="0">
                <a:solidFill>
                  <a:schemeClr val="tx1">
                    <a:lumMod val="75000"/>
                  </a:schemeClr>
                </a:solidFill>
              </a:rPr>
              <a:t>25/4/16</a:t>
            </a:r>
          </a:p>
        </p:txBody>
      </p:sp>
    </p:spTree>
    <p:extLst>
      <p:ext uri="{BB962C8B-B14F-4D97-AF65-F5344CB8AC3E}">
        <p14:creationId xmlns:p14="http://schemas.microsoft.com/office/powerpoint/2010/main" val="810439643"/>
      </p:ext>
    </p:extLst>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F4485-E829-42FE-BEE6-633A303250AD}"/>
              </a:ext>
            </a:extLst>
          </p:cNvPr>
          <p:cNvSpPr>
            <a:spLocks noGrp="1"/>
          </p:cNvSpPr>
          <p:nvPr>
            <p:ph type="title"/>
          </p:nvPr>
        </p:nvSpPr>
        <p:spPr>
          <a:xfrm>
            <a:off x="301625" y="228601"/>
            <a:ext cx="8510588" cy="608112"/>
          </a:xfrm>
        </p:spPr>
        <p:txBody>
          <a:bodyPr>
            <a:normAutofit fontScale="90000"/>
          </a:bodyPr>
          <a:lstStyle/>
          <a:p>
            <a:r>
              <a:rPr lang="en-AU" sz="4000" dirty="0"/>
              <a:t>Some good things!?</a:t>
            </a:r>
          </a:p>
        </p:txBody>
      </p:sp>
      <p:sp>
        <p:nvSpPr>
          <p:cNvPr id="3" name="Content Placeholder 2">
            <a:extLst>
              <a:ext uri="{FF2B5EF4-FFF2-40B4-BE49-F238E27FC236}">
                <a16:creationId xmlns:a16="http://schemas.microsoft.com/office/drawing/2014/main" id="{B2C520BE-9D42-44BD-93D6-4747FF713F1D}"/>
              </a:ext>
            </a:extLst>
          </p:cNvPr>
          <p:cNvSpPr>
            <a:spLocks noGrp="1"/>
          </p:cNvSpPr>
          <p:nvPr>
            <p:ph idx="1"/>
          </p:nvPr>
        </p:nvSpPr>
        <p:spPr>
          <a:xfrm>
            <a:off x="301625" y="980728"/>
            <a:ext cx="8540750" cy="5648671"/>
          </a:xfrm>
        </p:spPr>
        <p:txBody>
          <a:bodyPr/>
          <a:lstStyle/>
          <a:p>
            <a:r>
              <a:rPr lang="en-AU" dirty="0"/>
              <a:t>“CO</a:t>
            </a:r>
            <a:r>
              <a:rPr lang="en-AU" baseline="-25000" dirty="0"/>
              <a:t>2</a:t>
            </a:r>
            <a:r>
              <a:rPr lang="en-AU" dirty="0"/>
              <a:t> is a plant food”</a:t>
            </a:r>
          </a:p>
          <a:p>
            <a:r>
              <a:rPr lang="en-AU" dirty="0"/>
              <a:t>However:</a:t>
            </a:r>
          </a:p>
          <a:p>
            <a:r>
              <a:rPr lang="en-AU" dirty="0"/>
              <a:t>This ignores all the other negative factors</a:t>
            </a:r>
          </a:p>
          <a:p>
            <a:pPr lvl="1"/>
            <a:r>
              <a:rPr lang="en-AU" dirty="0"/>
              <a:t>Effect of heat, droughts, floods, rising sea levels</a:t>
            </a:r>
          </a:p>
          <a:p>
            <a:pPr lvl="1"/>
            <a:endParaRPr lang="en-AU" dirty="0"/>
          </a:p>
          <a:p>
            <a:r>
              <a:rPr lang="en-AU" dirty="0"/>
              <a:t>And</a:t>
            </a:r>
          </a:p>
          <a:p>
            <a:pPr lvl="1"/>
            <a:r>
              <a:rPr lang="en-AU" dirty="0"/>
              <a:t>Plants adapt to increased CO</a:t>
            </a:r>
            <a:r>
              <a:rPr lang="en-AU" baseline="-25000" dirty="0"/>
              <a:t>2</a:t>
            </a:r>
            <a:r>
              <a:rPr lang="en-AU" dirty="0"/>
              <a:t> (so effect drops)</a:t>
            </a:r>
          </a:p>
          <a:p>
            <a:pPr lvl="1"/>
            <a:r>
              <a:rPr lang="en-AU" dirty="0"/>
              <a:t>Nutrition value falls (encourages leaf growth but not proteins etc)</a:t>
            </a:r>
          </a:p>
        </p:txBody>
      </p:sp>
    </p:spTree>
    <p:extLst>
      <p:ext uri="{BB962C8B-B14F-4D97-AF65-F5344CB8AC3E}">
        <p14:creationId xmlns:p14="http://schemas.microsoft.com/office/powerpoint/2010/main" val="1570613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1000"/>
                                        <p:tgtEl>
                                          <p:spTgt spid="3">
                                            <p:txEl>
                                              <p:pRg st="2" end="2"/>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up)">
                                      <p:cBhvr>
                                        <p:cTn id="11" dur="1000"/>
                                        <p:tgtEl>
                                          <p:spTgt spid="3">
                                            <p:txEl>
                                              <p:pRg st="3" end="3"/>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up)">
                                      <p:cBhvr>
                                        <p:cTn id="15" dur="1000"/>
                                        <p:tgtEl>
                                          <p:spTgt spid="3">
                                            <p:txEl>
                                              <p:pRg st="5" end="5"/>
                                            </p:txEl>
                                          </p:spTgt>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wipe(up)">
                                      <p:cBhvr>
                                        <p:cTn id="19" dur="1000"/>
                                        <p:tgtEl>
                                          <p:spTgt spid="3">
                                            <p:txEl>
                                              <p:pRg st="6" end="6"/>
                                            </p:txEl>
                                          </p:spTgt>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wipe(up)">
                                      <p:cBhvr>
                                        <p:cTn id="23"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EA78BC-F8A9-4ACB-90B5-939B28E2D49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1AD299BE-40FF-4FEA-8C02-CD735544BD6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339752" y="2278037"/>
            <a:ext cx="6874307" cy="4579963"/>
          </a:xfrm>
          <a:prstGeom prst="rect">
            <a:avLst/>
          </a:prstGeom>
        </p:spPr>
      </p:pic>
    </p:spTree>
    <p:extLst>
      <p:ext uri="{BB962C8B-B14F-4D97-AF65-F5344CB8AC3E}">
        <p14:creationId xmlns:p14="http://schemas.microsoft.com/office/powerpoint/2010/main" val="3321181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Left Brace 1">
            <a:extLst>
              <a:ext uri="{FF2B5EF4-FFF2-40B4-BE49-F238E27FC236}">
                <a16:creationId xmlns:a16="http://schemas.microsoft.com/office/drawing/2014/main" id="{264AA5E4-F21C-4A05-9131-B60401DF11B8}"/>
              </a:ext>
            </a:extLst>
          </p:cNvPr>
          <p:cNvSpPr/>
          <p:nvPr/>
        </p:nvSpPr>
        <p:spPr bwMode="auto">
          <a:xfrm>
            <a:off x="7020272" y="5425346"/>
            <a:ext cx="216024" cy="1008112"/>
          </a:xfrm>
          <a:prstGeom prst="leftBrac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3" name="TextBox 2">
            <a:extLst>
              <a:ext uri="{FF2B5EF4-FFF2-40B4-BE49-F238E27FC236}">
                <a16:creationId xmlns:a16="http://schemas.microsoft.com/office/drawing/2014/main" id="{81EB265A-AD71-43CD-9D26-4EE88491E67C}"/>
              </a:ext>
            </a:extLst>
          </p:cNvPr>
          <p:cNvSpPr txBox="1"/>
          <p:nvPr/>
        </p:nvSpPr>
        <p:spPr>
          <a:xfrm>
            <a:off x="5220072" y="5646439"/>
            <a:ext cx="1681871" cy="523220"/>
          </a:xfrm>
          <a:prstGeom prst="rect">
            <a:avLst/>
          </a:prstGeom>
          <a:noFill/>
        </p:spPr>
        <p:txBody>
          <a:bodyPr wrap="none" rtlCol="0">
            <a:spAutoFit/>
          </a:bodyPr>
          <a:lstStyle/>
          <a:p>
            <a:r>
              <a:rPr lang="en-AU" sz="2800" dirty="0">
                <a:solidFill>
                  <a:srgbClr val="FF0000"/>
                </a:solidFill>
                <a:effectLst>
                  <a:outerShdw blurRad="38100" dist="38100" dir="2700000" algn="tl">
                    <a:srgbClr val="000000">
                      <a:alpha val="43137"/>
                    </a:srgbClr>
                  </a:outerShdw>
                </a:effectLst>
              </a:rPr>
              <a:t>Still 20% </a:t>
            </a:r>
            <a:endParaRPr lang="en-AU" sz="2000" dirty="0">
              <a:solidFill>
                <a:srgbClr val="FF0000"/>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B336AF16-EBCF-40DA-8F1C-5A92FB70A6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00" y="5657393"/>
            <a:ext cx="566192" cy="566192"/>
          </a:xfrm>
          <a:prstGeom prst="rect">
            <a:avLst/>
          </a:prstGeom>
        </p:spPr>
      </p:pic>
    </p:spTree>
    <p:extLst>
      <p:ext uri="{BB962C8B-B14F-4D97-AF65-F5344CB8AC3E}">
        <p14:creationId xmlns:p14="http://schemas.microsoft.com/office/powerpoint/2010/main" val="4255999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par>
                          <p:cTn id="13" fill="hold">
                            <p:stCondLst>
                              <p:cond delay="2500"/>
                            </p:stCondLst>
                            <p:childTnLst>
                              <p:par>
                                <p:cTn id="14" presetID="2" presetClass="entr" presetSubtype="2"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5DE5AE-8F41-492D-98D0-0B1A168CF41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35540"/>
            <a:ext cx="9144000" cy="7018084"/>
          </a:xfrm>
          <a:prstGeom prst="rect">
            <a:avLst/>
          </a:prstGeom>
        </p:spPr>
      </p:pic>
      <p:sp>
        <p:nvSpPr>
          <p:cNvPr id="2" name="TextBox 1">
            <a:extLst>
              <a:ext uri="{FF2B5EF4-FFF2-40B4-BE49-F238E27FC236}">
                <a16:creationId xmlns:a16="http://schemas.microsoft.com/office/drawing/2014/main" id="{BE460790-6F98-4306-9A27-0E8FDC2FDFD5}"/>
              </a:ext>
            </a:extLst>
          </p:cNvPr>
          <p:cNvSpPr txBox="1"/>
          <p:nvPr/>
        </p:nvSpPr>
        <p:spPr>
          <a:xfrm>
            <a:off x="2411760" y="3413787"/>
            <a:ext cx="6152323" cy="2554545"/>
          </a:xfrm>
          <a:prstGeom prst="rect">
            <a:avLst/>
          </a:prstGeom>
          <a:solidFill>
            <a:schemeClr val="tx1">
              <a:lumMod val="95000"/>
            </a:schemeClr>
          </a:solidFill>
          <a:ln w="12700">
            <a:solidFill>
              <a:srgbClr val="000000"/>
            </a:solidFill>
          </a:ln>
        </p:spPr>
        <p:txBody>
          <a:bodyPr wrap="square" rtlCol="0">
            <a:spAutoFit/>
          </a:bodyPr>
          <a:lstStyle/>
          <a:p>
            <a:r>
              <a:rPr lang="en-AU" sz="3200" dirty="0">
                <a:solidFill>
                  <a:schemeClr val="accent4">
                    <a:lumMod val="25000"/>
                  </a:schemeClr>
                </a:solidFill>
              </a:rPr>
              <a:t>Sea level rise could displace many more people than we thought.</a:t>
            </a:r>
          </a:p>
          <a:p>
            <a:r>
              <a:rPr lang="en-AU" sz="3200" dirty="0">
                <a:solidFill>
                  <a:schemeClr val="accent4">
                    <a:lumMod val="25000"/>
                  </a:schemeClr>
                </a:solidFill>
              </a:rPr>
              <a:t>340 million by 2050 </a:t>
            </a:r>
          </a:p>
          <a:p>
            <a:r>
              <a:rPr lang="en-AU" sz="3200" dirty="0">
                <a:solidFill>
                  <a:schemeClr val="accent4">
                    <a:lumMod val="25000"/>
                  </a:schemeClr>
                </a:solidFill>
              </a:rPr>
              <a:t>630 million by 2100    (25 x Oz)</a:t>
            </a:r>
          </a:p>
        </p:txBody>
      </p:sp>
    </p:spTree>
    <p:extLst>
      <p:ext uri="{BB962C8B-B14F-4D97-AF65-F5344CB8AC3E}">
        <p14:creationId xmlns:p14="http://schemas.microsoft.com/office/powerpoint/2010/main" val="842947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990E6-911A-4D0E-A14B-5664D4430D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7489" cy="6855384"/>
          </a:xfrm>
          <a:prstGeom prst="rect">
            <a:avLst/>
          </a:prstGeom>
        </p:spPr>
      </p:pic>
    </p:spTree>
    <p:extLst>
      <p:ext uri="{BB962C8B-B14F-4D97-AF65-F5344CB8AC3E}">
        <p14:creationId xmlns:p14="http://schemas.microsoft.com/office/powerpoint/2010/main" val="407476763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ynNNPresMar10-0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535" y="2780927"/>
            <a:ext cx="5376797" cy="3960441"/>
          </a:xfrm>
          <a:prstGeom prst="rect">
            <a:avLst/>
          </a:prstGeom>
        </p:spPr>
      </p:pic>
      <p:sp>
        <p:nvSpPr>
          <p:cNvPr id="2" name="Title 1"/>
          <p:cNvSpPr>
            <a:spLocks noGrp="1"/>
          </p:cNvSpPr>
          <p:nvPr>
            <p:ph type="title"/>
          </p:nvPr>
        </p:nvSpPr>
        <p:spPr>
          <a:xfrm>
            <a:off x="323528" y="0"/>
            <a:ext cx="8510588" cy="680119"/>
          </a:xfrm>
        </p:spPr>
        <p:txBody>
          <a:bodyPr/>
          <a:lstStyle/>
          <a:p>
            <a:r>
              <a:rPr lang="en-AU" sz="3600" dirty="0"/>
              <a:t>Climate Science 101</a:t>
            </a:r>
          </a:p>
        </p:txBody>
      </p:sp>
      <p:sp>
        <p:nvSpPr>
          <p:cNvPr id="3" name="Content Placeholder 2"/>
          <p:cNvSpPr>
            <a:spLocks noGrp="1"/>
          </p:cNvSpPr>
          <p:nvPr>
            <p:ph idx="1"/>
          </p:nvPr>
        </p:nvSpPr>
        <p:spPr>
          <a:xfrm>
            <a:off x="323528" y="699389"/>
            <a:ext cx="5638527" cy="5760640"/>
          </a:xfrm>
        </p:spPr>
        <p:txBody>
          <a:bodyPr/>
          <a:lstStyle/>
          <a:p>
            <a:pPr marL="0" indent="0">
              <a:buNone/>
            </a:pPr>
            <a:r>
              <a:rPr lang="en-AU" dirty="0">
                <a:solidFill>
                  <a:schemeClr val="tx2"/>
                </a:solidFill>
              </a:rPr>
              <a:t>Tyndall’s experiment in which he found it was the </a:t>
            </a:r>
            <a:r>
              <a:rPr lang="en-AU" dirty="0">
                <a:solidFill>
                  <a:schemeClr val="accent1">
                    <a:lumMod val="75000"/>
                  </a:schemeClr>
                </a:solidFill>
              </a:rPr>
              <a:t>water vapour </a:t>
            </a:r>
            <a:r>
              <a:rPr lang="en-AU" dirty="0">
                <a:solidFill>
                  <a:schemeClr val="tx2"/>
                </a:solidFill>
              </a:rPr>
              <a:t>and </a:t>
            </a:r>
            <a:r>
              <a:rPr lang="en-AU" dirty="0">
                <a:solidFill>
                  <a:schemeClr val="tx1">
                    <a:lumMod val="75000"/>
                  </a:schemeClr>
                </a:solidFill>
              </a:rPr>
              <a:t>carbon dioxide</a:t>
            </a:r>
            <a:r>
              <a:rPr lang="en-AU" dirty="0">
                <a:solidFill>
                  <a:schemeClr val="tx2"/>
                </a:solidFill>
              </a:rPr>
              <a:t> gases in the air that were trapping heat</a:t>
            </a:r>
          </a:p>
        </p:txBody>
      </p:sp>
      <p:pic>
        <p:nvPicPr>
          <p:cNvPr id="4" name="Picture 3" descr="John_Tyndall_portrait_mid_career.jpg"/>
          <p:cNvPicPr>
            <a:picLocks noChangeAspect="1"/>
          </p:cNvPicPr>
          <p:nvPr/>
        </p:nvPicPr>
        <p:blipFill>
          <a:blip r:embed="rId4" cstate="screen"/>
          <a:stretch>
            <a:fillRect/>
          </a:stretch>
        </p:blipFill>
        <p:spPr>
          <a:xfrm>
            <a:off x="6000263" y="692696"/>
            <a:ext cx="3143738" cy="4176464"/>
          </a:xfrm>
          <a:prstGeom prst="rect">
            <a:avLst/>
          </a:prstGeom>
        </p:spPr>
      </p:pic>
      <p:sp>
        <p:nvSpPr>
          <p:cNvPr id="6" name="TextBox 5"/>
          <p:cNvSpPr txBox="1"/>
          <p:nvPr/>
        </p:nvSpPr>
        <p:spPr>
          <a:xfrm>
            <a:off x="6300192" y="4869160"/>
            <a:ext cx="2376264" cy="369332"/>
          </a:xfrm>
          <a:prstGeom prst="rect">
            <a:avLst/>
          </a:prstGeom>
          <a:noFill/>
        </p:spPr>
        <p:txBody>
          <a:bodyPr wrap="square" rtlCol="0">
            <a:spAutoFit/>
          </a:bodyPr>
          <a:lstStyle/>
          <a:p>
            <a:pPr fontAlgn="base">
              <a:spcBef>
                <a:spcPct val="0"/>
              </a:spcBef>
              <a:spcAft>
                <a:spcPct val="0"/>
              </a:spcAft>
            </a:pPr>
            <a:r>
              <a:rPr lang="en-AU" dirty="0">
                <a:solidFill>
                  <a:srgbClr val="FFFFFF"/>
                </a:solidFill>
              </a:rPr>
              <a:t>John Tyndall  ~ 1860</a:t>
            </a:r>
          </a:p>
        </p:txBody>
      </p:sp>
      <p:sp>
        <p:nvSpPr>
          <p:cNvPr id="7" name="TextBox 6"/>
          <p:cNvSpPr txBox="1"/>
          <p:nvPr/>
        </p:nvSpPr>
        <p:spPr>
          <a:xfrm>
            <a:off x="6191672" y="5373216"/>
            <a:ext cx="2556792" cy="1200329"/>
          </a:xfrm>
          <a:prstGeom prst="rect">
            <a:avLst/>
          </a:prstGeom>
          <a:noFill/>
        </p:spPr>
        <p:txBody>
          <a:bodyPr wrap="square" rtlCol="0">
            <a:spAutoFit/>
          </a:bodyPr>
          <a:lstStyle/>
          <a:p>
            <a:r>
              <a:rPr lang="en-AU" sz="2400" dirty="0">
                <a:solidFill>
                  <a:srgbClr val="00B0F0"/>
                </a:solidFill>
                <a:effectLst>
                  <a:outerShdw blurRad="38100" dist="38100" dir="2700000" algn="tl">
                    <a:srgbClr val="000000">
                      <a:alpha val="43137"/>
                    </a:srgbClr>
                  </a:outerShdw>
                </a:effectLst>
              </a:rPr>
              <a:t>H</a:t>
            </a:r>
            <a:r>
              <a:rPr lang="en-AU" sz="2400" baseline="-25000" dirty="0">
                <a:solidFill>
                  <a:srgbClr val="00B0F0"/>
                </a:solidFill>
                <a:effectLst>
                  <a:outerShdw blurRad="38100" dist="38100" dir="2700000" algn="tl">
                    <a:srgbClr val="000000">
                      <a:alpha val="43137"/>
                    </a:srgbClr>
                  </a:outerShdw>
                </a:effectLst>
              </a:rPr>
              <a:t>2</a:t>
            </a:r>
            <a:r>
              <a:rPr lang="en-AU" sz="2400" dirty="0">
                <a:solidFill>
                  <a:srgbClr val="00B0F0"/>
                </a:solidFill>
                <a:effectLst>
                  <a:outerShdw blurRad="38100" dist="38100" dir="2700000" algn="tl">
                    <a:srgbClr val="000000">
                      <a:alpha val="43137"/>
                    </a:srgbClr>
                  </a:outerShdw>
                </a:effectLst>
              </a:rPr>
              <a:t>O</a:t>
            </a:r>
            <a:r>
              <a:rPr lang="en-AU" sz="2400" dirty="0">
                <a:effectLst>
                  <a:outerShdw blurRad="38100" dist="38100" dir="2700000" algn="tl">
                    <a:srgbClr val="000000">
                      <a:alpha val="43137"/>
                    </a:srgbClr>
                  </a:outerShdw>
                </a:effectLst>
              </a:rPr>
              <a:t> and </a:t>
            </a:r>
            <a:r>
              <a:rPr lang="en-AU" sz="2400" dirty="0">
                <a:solidFill>
                  <a:schemeClr val="tx1">
                    <a:lumMod val="75000"/>
                  </a:schemeClr>
                </a:solidFill>
                <a:effectLst>
                  <a:outerShdw blurRad="38100" dist="38100" dir="2700000" algn="tl">
                    <a:srgbClr val="000000">
                      <a:alpha val="43137"/>
                    </a:srgbClr>
                  </a:outerShdw>
                </a:effectLst>
              </a:rPr>
              <a:t>CO</a:t>
            </a:r>
            <a:r>
              <a:rPr lang="en-AU" sz="2400" baseline="-25000" dirty="0">
                <a:solidFill>
                  <a:schemeClr val="tx1">
                    <a:lumMod val="75000"/>
                  </a:schemeClr>
                </a:solidFill>
                <a:effectLst>
                  <a:outerShdw blurRad="38100" dist="38100" dir="2700000" algn="tl">
                    <a:srgbClr val="000000">
                      <a:alpha val="43137"/>
                    </a:srgbClr>
                  </a:outerShdw>
                </a:effectLst>
              </a:rPr>
              <a:t>2</a:t>
            </a:r>
            <a:r>
              <a:rPr lang="en-AU" sz="2400" dirty="0">
                <a:effectLst>
                  <a:outerShdw blurRad="38100" dist="38100" dir="2700000" algn="tl">
                    <a:srgbClr val="000000">
                      <a:alpha val="43137"/>
                    </a:srgbClr>
                  </a:outerShdw>
                </a:effectLst>
              </a:rPr>
              <a:t> are </a:t>
            </a:r>
            <a:r>
              <a:rPr lang="en-AU" sz="2400" b="1" dirty="0">
                <a:effectLst>
                  <a:outerShdw blurRad="38100" dist="38100" dir="2700000" algn="tl">
                    <a:srgbClr val="000000">
                      <a:alpha val="43137"/>
                    </a:srgbClr>
                  </a:outerShdw>
                </a:effectLst>
              </a:rPr>
              <a:t>not</a:t>
            </a:r>
            <a:r>
              <a:rPr lang="en-AU" sz="2400" dirty="0">
                <a:effectLst>
                  <a:outerShdw blurRad="38100" dist="38100" dir="2700000" algn="tl">
                    <a:srgbClr val="000000">
                      <a:alpha val="43137"/>
                    </a:srgbClr>
                  </a:outerShdw>
                </a:effectLst>
              </a:rPr>
              <a:t> transparent to </a:t>
            </a:r>
            <a:r>
              <a:rPr lang="en-AU" sz="2400" b="1" dirty="0">
                <a:effectLst>
                  <a:outerShdw blurRad="38100" dist="38100" dir="2700000" algn="tl">
                    <a:srgbClr val="000000">
                      <a:alpha val="43137"/>
                    </a:srgbClr>
                  </a:outerShdw>
                </a:effectLst>
              </a:rPr>
              <a:t>IR</a:t>
            </a:r>
            <a:r>
              <a:rPr lang="en-AU" sz="2400" dirty="0">
                <a:effectLst>
                  <a:outerShdw blurRad="38100" dist="38100" dir="2700000" algn="tl">
                    <a:srgbClr val="000000">
                      <a:alpha val="43137"/>
                    </a:srgbClr>
                  </a:outerShdw>
                </a:effectLst>
              </a:rPr>
              <a:t> light</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P1040711.JPG"/>
          <p:cNvPicPr>
            <a:picLocks noChangeAspect="1"/>
          </p:cNvPicPr>
          <p:nvPr/>
        </p:nvPicPr>
        <p:blipFill>
          <a:blip r:embed="rId3" cstate="screen">
            <a:lum bright="20000"/>
          </a:blip>
          <a:stretch>
            <a:fillRect/>
          </a:stretch>
        </p:blipFill>
        <p:spPr bwMode="auto">
          <a:xfrm>
            <a:off x="7863500" y="152121"/>
            <a:ext cx="1147150" cy="1539440"/>
          </a:xfrm>
          <a:prstGeom prst="rect">
            <a:avLst/>
          </a:prstGeom>
          <a:noFill/>
          <a:ln w="9525">
            <a:noFill/>
            <a:miter lim="800000"/>
            <a:headEnd/>
            <a:tailEnd/>
          </a:ln>
        </p:spPr>
      </p:pic>
      <p:sp>
        <p:nvSpPr>
          <p:cNvPr id="47106" name="Rectangle 2"/>
          <p:cNvSpPr>
            <a:spLocks noGrp="1" noRot="1" noChangeArrowheads="1"/>
          </p:cNvSpPr>
          <p:nvPr>
            <p:ph type="title"/>
          </p:nvPr>
        </p:nvSpPr>
        <p:spPr>
          <a:xfrm>
            <a:off x="323528" y="0"/>
            <a:ext cx="8510588" cy="679450"/>
          </a:xfrm>
        </p:spPr>
        <p:txBody>
          <a:bodyPr/>
          <a:lstStyle/>
          <a:p>
            <a:pPr eaLnBrk="1" hangingPunct="1">
              <a:defRPr/>
            </a:pPr>
            <a:r>
              <a:rPr lang="en-AU" sz="3600" dirty="0"/>
              <a:t>Climate Science 101</a:t>
            </a:r>
            <a:endParaRPr lang="en-AU" sz="3200" dirty="0"/>
          </a:p>
        </p:txBody>
      </p:sp>
      <p:sp>
        <p:nvSpPr>
          <p:cNvPr id="47107" name="Rectangle 3"/>
          <p:cNvSpPr>
            <a:spLocks noGrp="1" noRot="1" noChangeArrowheads="1"/>
          </p:cNvSpPr>
          <p:nvPr>
            <p:ph idx="1"/>
          </p:nvPr>
        </p:nvSpPr>
        <p:spPr>
          <a:xfrm>
            <a:off x="250825" y="908050"/>
            <a:ext cx="8321675" cy="5949950"/>
          </a:xfrm>
        </p:spPr>
        <p:txBody>
          <a:bodyPr/>
          <a:lstStyle/>
          <a:p>
            <a:pPr eaLnBrk="1" hangingPunct="1">
              <a:defRPr/>
            </a:pPr>
            <a:r>
              <a:rPr lang="en-AU" sz="2800" dirty="0"/>
              <a:t>Svante Arrhenius worked it out in 1896</a:t>
            </a:r>
            <a:br>
              <a:rPr lang="en-AU" sz="2800" dirty="0"/>
            </a:br>
            <a:r>
              <a:rPr lang="en-AU" sz="2800" dirty="0"/>
              <a:t>It’s a matter of the Earth’s energy balance</a:t>
            </a:r>
          </a:p>
        </p:txBody>
      </p:sp>
      <p:pic>
        <p:nvPicPr>
          <p:cNvPr id="13317" name="Picture 4" descr="Arrhenius.jpg"/>
          <p:cNvPicPr>
            <a:picLocks noChangeAspect="1"/>
          </p:cNvPicPr>
          <p:nvPr/>
        </p:nvPicPr>
        <p:blipFill>
          <a:blip r:embed="rId4" cstate="screen"/>
          <a:srcRect/>
          <a:stretch>
            <a:fillRect/>
          </a:stretch>
        </p:blipFill>
        <p:spPr bwMode="auto">
          <a:xfrm>
            <a:off x="428625" y="2071688"/>
            <a:ext cx="3659188" cy="4643437"/>
          </a:xfrm>
          <a:prstGeom prst="rect">
            <a:avLst/>
          </a:prstGeom>
          <a:noFill/>
          <a:ln w="9525">
            <a:noFill/>
            <a:miter lim="800000"/>
            <a:headEnd/>
            <a:tailEnd/>
          </a:ln>
        </p:spPr>
      </p:pic>
      <p:pic>
        <p:nvPicPr>
          <p:cNvPr id="13318" name="Picture 6"/>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5724128" y="1934043"/>
            <a:ext cx="2618964" cy="4879333"/>
          </a:xfrm>
          <a:prstGeom prst="rect">
            <a:avLst/>
          </a:prstGeom>
          <a:noFill/>
          <a:ln w="9525">
            <a:noFill/>
            <a:miter lim="800000"/>
            <a:headEnd/>
            <a:tailEnd/>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6" name="Picture 5" descr="Earth.png"/>
          <p:cNvPicPr>
            <a:picLocks noChangeAspect="1"/>
          </p:cNvPicPr>
          <p:nvPr/>
        </p:nvPicPr>
        <p:blipFill>
          <a:blip r:embed="rId3" cstate="screen">
            <a:lum bright="-10000" contrast="-20000"/>
          </a:blip>
          <a:stretch>
            <a:fillRect/>
          </a:stretch>
        </p:blipFill>
        <p:spPr>
          <a:xfrm>
            <a:off x="323529" y="242646"/>
            <a:ext cx="8568952" cy="6426714"/>
          </a:xfrm>
          <a:prstGeom prst="rect">
            <a:avLst/>
          </a:prstGeom>
        </p:spPr>
      </p:pic>
      <p:sp>
        <p:nvSpPr>
          <p:cNvPr id="2050" name="Rectangle 2"/>
          <p:cNvSpPr>
            <a:spLocks noGrp="1" noRot="1" noChangeArrowheads="1"/>
          </p:cNvSpPr>
          <p:nvPr>
            <p:ph type="ctrTitle" idx="4294967295"/>
          </p:nvPr>
        </p:nvSpPr>
        <p:spPr>
          <a:xfrm>
            <a:off x="1331641" y="2053104"/>
            <a:ext cx="6552728" cy="1439863"/>
          </a:xfrm>
        </p:spPr>
        <p:txBody>
          <a:bodyPr>
            <a:noAutofit/>
          </a:bodyPr>
          <a:lstStyle/>
          <a:p>
            <a:pPr eaLnBrk="1" hangingPunct="1">
              <a:defRPr/>
            </a:pPr>
            <a:r>
              <a:rPr lang="en-AU" sz="7200" dirty="0">
                <a:solidFill>
                  <a:srgbClr val="FFFF00"/>
                </a:solidFill>
                <a:effectLst>
                  <a:outerShdw blurRad="38100" dist="38100" dir="2700000" algn="tl">
                    <a:srgbClr val="000000">
                      <a:alpha val="43137"/>
                    </a:srgbClr>
                  </a:outerShdw>
                </a:effectLst>
              </a:rPr>
              <a:t>Climate Change</a:t>
            </a:r>
          </a:p>
        </p:txBody>
      </p:sp>
      <p:sp>
        <p:nvSpPr>
          <p:cNvPr id="5" name="Subtitle 4"/>
          <p:cNvSpPr>
            <a:spLocks noGrp="1"/>
          </p:cNvSpPr>
          <p:nvPr>
            <p:ph type="subTitle" idx="4294967295"/>
          </p:nvPr>
        </p:nvSpPr>
        <p:spPr>
          <a:xfrm>
            <a:off x="1973624" y="3941375"/>
            <a:ext cx="6337300" cy="1152525"/>
          </a:xfrm>
        </p:spPr>
        <p:txBody>
          <a:bodyPr/>
          <a:lstStyle/>
          <a:p>
            <a:pPr algn="l">
              <a:buNone/>
            </a:pPr>
            <a:r>
              <a:rPr lang="en-AU" sz="4800" dirty="0">
                <a:solidFill>
                  <a:srgbClr val="FFFF00"/>
                </a:solidFill>
                <a:effectLst>
                  <a:outerShdw blurRad="38100" dist="38100" dir="2700000" algn="tl">
                    <a:srgbClr val="000000">
                      <a:alpha val="43137"/>
                    </a:srgbClr>
                  </a:outerShdw>
                </a:effectLst>
              </a:rPr>
              <a:t>Does it </a:t>
            </a:r>
            <a:r>
              <a:rPr lang="en-AU" sz="4800" i="1" dirty="0">
                <a:solidFill>
                  <a:srgbClr val="FFFF00"/>
                </a:solidFill>
                <a:effectLst>
                  <a:outerShdw blurRad="38100" dist="38100" dir="2700000" algn="tl">
                    <a:srgbClr val="000000">
                      <a:alpha val="43137"/>
                    </a:srgbClr>
                  </a:outerShdw>
                </a:effectLst>
              </a:rPr>
              <a:t>really </a:t>
            </a:r>
            <a:r>
              <a:rPr lang="en-AU" sz="4800" dirty="0">
                <a:solidFill>
                  <a:srgbClr val="FFFF00"/>
                </a:solidFill>
                <a:effectLst>
                  <a:outerShdw blurRad="38100" dist="38100" dir="2700000" algn="tl">
                    <a:srgbClr val="000000">
                      <a:alpha val="43137"/>
                    </a:srgbClr>
                  </a:outerShdw>
                </a:effectLst>
              </a:rPr>
              <a:t>matter?</a:t>
            </a:r>
          </a:p>
        </p:txBody>
      </p:sp>
      <p:pic>
        <p:nvPicPr>
          <p:cNvPr id="7" name="Picture 6" descr="bze-logo.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0352" y="188640"/>
            <a:ext cx="1231916" cy="1224136"/>
          </a:xfrm>
          <a:prstGeom prst="rect">
            <a:avLst/>
          </a:prstGeom>
        </p:spPr>
      </p:pic>
      <p:pic>
        <p:nvPicPr>
          <p:cNvPr id="9" name="Picture 8" descr="KB-STCA.png"/>
          <p:cNvPicPr>
            <a:picLocks noChangeAspect="1"/>
          </p:cNvPicPr>
          <p:nvPr/>
        </p:nvPicPr>
        <p:blipFill>
          <a:blip r:embed="rId5" cstate="screen"/>
          <a:stretch>
            <a:fillRect/>
          </a:stretch>
        </p:blipFill>
        <p:spPr>
          <a:xfrm>
            <a:off x="107504" y="127790"/>
            <a:ext cx="1835694" cy="1284986"/>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740351" y="5422815"/>
            <a:ext cx="1269193" cy="1275166"/>
          </a:xfrm>
          <a:prstGeom prst="rect">
            <a:avLst/>
          </a:prstGeom>
        </p:spPr>
      </p:pic>
      <p:pic>
        <p:nvPicPr>
          <p:cNvPr id="4" name="Picture 3">
            <a:extLst>
              <a:ext uri="{FF2B5EF4-FFF2-40B4-BE49-F238E27FC236}">
                <a16:creationId xmlns:a16="http://schemas.microsoft.com/office/drawing/2014/main" id="{A5FECAD0-B71B-4987-AEF0-EEF07213EF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044" y="5877272"/>
            <a:ext cx="2877780" cy="878283"/>
          </a:xfrm>
          <a:prstGeom prst="rect">
            <a:avLst/>
          </a:prstGeom>
        </p:spPr>
      </p:pic>
    </p:spTree>
    <p:extLst>
      <p:ext uri="{BB962C8B-B14F-4D97-AF65-F5344CB8AC3E}">
        <p14:creationId xmlns:p14="http://schemas.microsoft.com/office/powerpoint/2010/main" val="2882186530"/>
      </p:ext>
    </p:extLst>
  </p:cSld>
  <p:clrMapOvr>
    <a:masterClrMapping/>
  </p:clrMapOvr>
  <p:transition advTm="79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323528" y="0"/>
            <a:ext cx="8510588" cy="679450"/>
          </a:xfrm>
        </p:spPr>
        <p:txBody>
          <a:bodyPr/>
          <a:lstStyle/>
          <a:p>
            <a:pPr eaLnBrk="1" hangingPunct="1">
              <a:defRPr/>
            </a:pPr>
            <a:r>
              <a:rPr lang="en-AU" sz="3600" dirty="0"/>
              <a:t>Climate Science 101</a:t>
            </a:r>
            <a:endParaRPr lang="en-AU" sz="3200" dirty="0"/>
          </a:p>
        </p:txBody>
      </p:sp>
      <p:sp>
        <p:nvSpPr>
          <p:cNvPr id="47107" name="Rectangle 3"/>
          <p:cNvSpPr>
            <a:spLocks noGrp="1" noRot="1" noChangeArrowheads="1"/>
          </p:cNvSpPr>
          <p:nvPr>
            <p:ph idx="1"/>
          </p:nvPr>
        </p:nvSpPr>
        <p:spPr>
          <a:xfrm>
            <a:off x="250825" y="908050"/>
            <a:ext cx="8321675" cy="5949950"/>
          </a:xfrm>
        </p:spPr>
        <p:txBody>
          <a:bodyPr/>
          <a:lstStyle/>
          <a:p>
            <a:pPr marL="0" indent="0" eaLnBrk="1" hangingPunct="1">
              <a:buNone/>
              <a:defRPr/>
            </a:pPr>
            <a:br>
              <a:rPr lang="en-AU" sz="2800" dirty="0"/>
            </a:br>
            <a:endParaRPr lang="en-AU" sz="2800" dirty="0">
              <a:latin typeface="Times New Roman" pitchFamily="18" charset="0"/>
            </a:endParaRPr>
          </a:p>
        </p:txBody>
      </p:sp>
      <p:pic>
        <p:nvPicPr>
          <p:cNvPr id="18437" name="Picture 4" descr="Arrhenius.jpg"/>
          <p:cNvPicPr>
            <a:picLocks noChangeAspect="1"/>
          </p:cNvPicPr>
          <p:nvPr/>
        </p:nvPicPr>
        <p:blipFill>
          <a:blip r:embed="rId3" cstate="screen"/>
          <a:srcRect/>
          <a:stretch>
            <a:fillRect/>
          </a:stretch>
        </p:blipFill>
        <p:spPr bwMode="auto">
          <a:xfrm>
            <a:off x="4572000" y="2071688"/>
            <a:ext cx="3659188" cy="4643437"/>
          </a:xfrm>
          <a:prstGeom prst="rect">
            <a:avLst/>
          </a:prstGeom>
          <a:noFill/>
          <a:ln w="9525">
            <a:noFill/>
            <a:miter lim="800000"/>
            <a:headEnd/>
            <a:tailEnd/>
          </a:ln>
        </p:spPr>
      </p:pic>
      <p:pic>
        <p:nvPicPr>
          <p:cNvPr id="7" name="Picture 7" descr="P1040711.JPG"/>
          <p:cNvPicPr>
            <a:picLocks noChangeAspect="1"/>
          </p:cNvPicPr>
          <p:nvPr/>
        </p:nvPicPr>
        <p:blipFill>
          <a:blip r:embed="rId4" cstate="screen">
            <a:lum bright="20000"/>
          </a:blip>
          <a:stretch>
            <a:fillRect/>
          </a:stretch>
        </p:blipFill>
        <p:spPr bwMode="auto">
          <a:xfrm>
            <a:off x="7863500" y="152121"/>
            <a:ext cx="1147150" cy="1539440"/>
          </a:xfrm>
          <a:prstGeom prst="rect">
            <a:avLst/>
          </a:prstGeom>
          <a:noFill/>
          <a:ln w="9525">
            <a:noFill/>
            <a:miter lim="800000"/>
            <a:headEnd/>
            <a:tailEnd/>
          </a:ln>
        </p:spPr>
      </p:pic>
      <p:sp>
        <p:nvSpPr>
          <p:cNvPr id="9" name="Rectangle 3">
            <a:extLst>
              <a:ext uri="{FF2B5EF4-FFF2-40B4-BE49-F238E27FC236}">
                <a16:creationId xmlns:a16="http://schemas.microsoft.com/office/drawing/2014/main" id="{E80B569D-9B31-42B2-AD4F-7361235E0B9B}"/>
              </a:ext>
            </a:extLst>
          </p:cNvPr>
          <p:cNvSpPr txBox="1">
            <a:spLocks noRot="1" noChangeArrowheads="1"/>
          </p:cNvSpPr>
          <p:nvPr/>
        </p:nvSpPr>
        <p:spPr bwMode="auto">
          <a:xfrm>
            <a:off x="250825" y="921841"/>
            <a:ext cx="8482012" cy="8640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eaLnBrk="1" hangingPunct="1">
              <a:defRPr/>
            </a:pPr>
            <a:r>
              <a:rPr lang="en-AU" sz="2800" kern="0" dirty="0"/>
              <a:t>Svante Arrhenius worked it out in 1896</a:t>
            </a:r>
          </a:p>
        </p:txBody>
      </p:sp>
      <p:sp>
        <p:nvSpPr>
          <p:cNvPr id="2" name="Speech Bubble: Rectangle with Corners Rounded 1">
            <a:extLst>
              <a:ext uri="{FF2B5EF4-FFF2-40B4-BE49-F238E27FC236}">
                <a16:creationId xmlns:a16="http://schemas.microsoft.com/office/drawing/2014/main" id="{4E637BA5-891A-4B43-9540-0333BE7EE3B3}"/>
              </a:ext>
            </a:extLst>
          </p:cNvPr>
          <p:cNvSpPr/>
          <p:nvPr/>
        </p:nvSpPr>
        <p:spPr bwMode="auto">
          <a:xfrm>
            <a:off x="467544" y="2014538"/>
            <a:ext cx="3659188" cy="3307660"/>
          </a:xfrm>
          <a:prstGeom prst="wedgeRoundRectCallout">
            <a:avLst>
              <a:gd name="adj1" fmla="val 101668"/>
              <a:gd name="adj2" fmla="val 9743"/>
              <a:gd name="adj3" fmla="val 16667"/>
            </a:avLst>
          </a:prstGeom>
          <a:blipFill dpi="0" rotWithShape="1">
            <a:blip r:embed="rId5" cstate="screen">
              <a:extLst>
                <a:ext uri="{28A0092B-C50C-407E-A947-70E740481C1C}">
                  <a14:useLocalDpi xmlns:a14="http://schemas.microsoft.com/office/drawing/2010/main"/>
                </a:ext>
              </a:extLst>
            </a:blip>
            <a:srcRect/>
            <a:stretch>
              <a:fillRect/>
            </a:stretch>
          </a:blip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solidFill>
                  <a:srgbClr val="000000"/>
                </a:solidFill>
              </a:ln>
              <a:solidFill>
                <a:schemeClr val="tx1"/>
              </a:solidFill>
              <a:effectLst/>
              <a:latin typeface="Arial" pitchFamily="34" charset="0"/>
            </a:endParaRPr>
          </a:p>
        </p:txBody>
      </p:sp>
      <p:sp>
        <p:nvSpPr>
          <p:cNvPr id="18439" name="TextBox 5"/>
          <p:cNvSpPr txBox="1">
            <a:spLocks noChangeArrowheads="1"/>
          </p:cNvSpPr>
          <p:nvPr/>
        </p:nvSpPr>
        <p:spPr bwMode="auto">
          <a:xfrm>
            <a:off x="683568" y="2090544"/>
            <a:ext cx="3443164" cy="3231654"/>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AU" sz="2800" i="1" dirty="0">
                <a:solidFill>
                  <a:srgbClr val="000000"/>
                </a:solidFill>
                <a:latin typeface="Bell MT" panose="02020503060305020303" pitchFamily="18" charset="0"/>
                <a:cs typeface="MV Boli" panose="02000500030200090000" pitchFamily="2" charset="0"/>
              </a:rPr>
              <a:t>“</a:t>
            </a:r>
            <a:r>
              <a:rPr lang="en-AU" sz="3200" i="1" dirty="0">
                <a:solidFill>
                  <a:srgbClr val="000000"/>
                </a:solidFill>
                <a:latin typeface="Bell MT" panose="02020503060305020303" pitchFamily="18" charset="0"/>
                <a:cs typeface="MV Boli" panose="02000500030200090000" pitchFamily="2" charset="0"/>
              </a:rPr>
              <a:t>CO</a:t>
            </a:r>
            <a:r>
              <a:rPr lang="en-AU" sz="3200" i="1" baseline="-25000" dirty="0">
                <a:solidFill>
                  <a:srgbClr val="000000"/>
                </a:solidFill>
                <a:latin typeface="Bell MT" panose="02020503060305020303" pitchFamily="18" charset="0"/>
                <a:cs typeface="MV Boli" panose="02000500030200090000" pitchFamily="2" charset="0"/>
              </a:rPr>
              <a:t>2</a:t>
            </a:r>
            <a:r>
              <a:rPr lang="en-AU" sz="3200" i="1" dirty="0">
                <a:solidFill>
                  <a:srgbClr val="000000"/>
                </a:solidFill>
                <a:latin typeface="Bell MT" panose="02020503060305020303" pitchFamily="18" charset="0"/>
                <a:cs typeface="MV Boli" panose="02000500030200090000" pitchFamily="2" charset="0"/>
              </a:rPr>
              <a:t> and H</a:t>
            </a:r>
            <a:r>
              <a:rPr lang="en-AU" sz="3200" i="1" baseline="-25000" dirty="0">
                <a:solidFill>
                  <a:srgbClr val="000000"/>
                </a:solidFill>
                <a:latin typeface="Bell MT" panose="02020503060305020303" pitchFamily="18" charset="0"/>
                <a:cs typeface="MV Boli" panose="02000500030200090000" pitchFamily="2" charset="0"/>
              </a:rPr>
              <a:t>2</a:t>
            </a:r>
            <a:r>
              <a:rPr lang="en-AU" sz="3200" i="1" dirty="0">
                <a:solidFill>
                  <a:srgbClr val="000000"/>
                </a:solidFill>
                <a:latin typeface="Bell MT" panose="02020503060305020303" pitchFamily="18" charset="0"/>
                <a:cs typeface="MV Boli" panose="02000500030200090000" pitchFamily="2" charset="0"/>
              </a:rPr>
              <a:t>O absorb heat and send enough back to Earth to raise the temperature by</a:t>
            </a:r>
            <a:endParaRPr lang="en-AU" sz="2400" i="1" dirty="0">
              <a:solidFill>
                <a:srgbClr val="000000"/>
              </a:solidFill>
              <a:latin typeface="Bell MT" panose="02020503060305020303" pitchFamily="18" charset="0"/>
              <a:cs typeface="MV Boli" panose="02000500030200090000" pitchFamily="2" charset="0"/>
            </a:endParaRPr>
          </a:p>
          <a:p>
            <a:pPr eaLnBrk="0" fontAlgn="base" hangingPunct="0">
              <a:spcBef>
                <a:spcPct val="0"/>
              </a:spcBef>
              <a:spcAft>
                <a:spcPct val="0"/>
              </a:spcAft>
            </a:pPr>
            <a:r>
              <a:rPr lang="en-AU" sz="3200" b="1" dirty="0">
                <a:solidFill>
                  <a:srgbClr val="C00000"/>
                </a:solidFill>
                <a:effectLst>
                  <a:outerShdw blurRad="38100" dist="38100" dir="2700000" algn="tl">
                    <a:srgbClr val="000000">
                      <a:alpha val="43137"/>
                    </a:srgbClr>
                  </a:outerShdw>
                </a:effectLst>
                <a:latin typeface="Bell MT" panose="02020503060305020303" pitchFamily="18" charset="0"/>
              </a:rPr>
              <a:t>   </a:t>
            </a:r>
            <a:r>
              <a:rPr lang="en-AU" sz="4000" b="1" spc="-300" dirty="0">
                <a:solidFill>
                  <a:srgbClr val="C00000"/>
                </a:solidFill>
                <a:effectLst>
                  <a:outerShdw blurRad="38100" dist="38100" dir="2700000" algn="tl">
                    <a:srgbClr val="000000">
                      <a:alpha val="43137"/>
                    </a:srgbClr>
                  </a:outerShdw>
                </a:effectLst>
                <a:latin typeface="Bell MT" panose="02020503060305020303" pitchFamily="18" charset="0"/>
                <a:cs typeface="MV Boli" panose="02000500030200090000" pitchFamily="2" charset="0"/>
              </a:rPr>
              <a:t>+33 </a:t>
            </a:r>
            <a:r>
              <a:rPr lang="en-AU" sz="3200" b="1" dirty="0">
                <a:solidFill>
                  <a:srgbClr val="C00000"/>
                </a:solidFill>
                <a:effectLst>
                  <a:outerShdw blurRad="38100" dist="38100" dir="2700000" algn="tl">
                    <a:srgbClr val="000000">
                      <a:alpha val="43137"/>
                    </a:srgbClr>
                  </a:outerShdw>
                </a:effectLst>
                <a:latin typeface="Bell MT" panose="02020503060305020303" pitchFamily="18" charset="0"/>
                <a:cs typeface="MV Boli" panose="02000500030200090000" pitchFamily="2" charset="0"/>
              </a:rPr>
              <a:t>degrees!” </a:t>
            </a:r>
            <a:r>
              <a:rPr lang="en-AU" sz="4400" b="1" dirty="0">
                <a:solidFill>
                  <a:srgbClr val="C00000"/>
                </a:solidFill>
                <a:effectLst>
                  <a:outerShdw blurRad="38100" dist="38100" dir="2700000" algn="tl">
                    <a:srgbClr val="000000">
                      <a:alpha val="43137"/>
                    </a:srgbClr>
                  </a:outerShdw>
                </a:effectLst>
                <a:latin typeface="Bell MT" panose="02020503060305020303" pitchFamily="18" charset="0"/>
                <a:cs typeface="MV Boli" panose="02000500030200090000" pitchFamily="2" charset="0"/>
              </a:rPr>
              <a:t> </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yvalleyice.jpg"/>
          <p:cNvPicPr>
            <a:picLocks noChangeAspect="1"/>
          </p:cNvPicPr>
          <p:nvPr/>
        </p:nvPicPr>
        <p:blipFill>
          <a:blip r:embed="rId4" cstate="screen"/>
          <a:stretch>
            <a:fillRect/>
          </a:stretch>
        </p:blipFill>
        <p:spPr>
          <a:xfrm>
            <a:off x="0" y="0"/>
            <a:ext cx="9144000" cy="6858000"/>
          </a:xfrm>
          <a:prstGeom prst="rect">
            <a:avLst/>
          </a:prstGeom>
        </p:spPr>
      </p:pic>
      <p:sp>
        <p:nvSpPr>
          <p:cNvPr id="2" name="Title 1"/>
          <p:cNvSpPr>
            <a:spLocks noGrp="1"/>
          </p:cNvSpPr>
          <p:nvPr>
            <p:ph type="title"/>
          </p:nvPr>
        </p:nvSpPr>
        <p:spPr>
          <a:xfrm>
            <a:off x="611560" y="0"/>
            <a:ext cx="7416824" cy="2132856"/>
          </a:xfrm>
        </p:spPr>
        <p:txBody>
          <a:bodyPr>
            <a:normAutofit/>
          </a:bodyPr>
          <a:lstStyle/>
          <a:p>
            <a:r>
              <a:rPr lang="en-AU" sz="3600" dirty="0"/>
              <a:t>If there was no greenhouse effect Earth would be a frozen snowball at about  </a:t>
            </a:r>
            <a:r>
              <a:rPr lang="en-AU" sz="3600" dirty="0">
                <a:latin typeface="Arial"/>
                <a:cs typeface="Arial"/>
              </a:rPr>
              <a:t>– 18</a:t>
            </a:r>
            <a:r>
              <a:rPr lang="en-AU" sz="3600" baseline="30000" dirty="0">
                <a:latin typeface="Arial"/>
                <a:cs typeface="Arial"/>
              </a:rPr>
              <a:t>o</a:t>
            </a:r>
            <a:r>
              <a:rPr lang="en-AU" sz="3600" dirty="0">
                <a:latin typeface="Arial"/>
                <a:cs typeface="Arial"/>
              </a:rPr>
              <a:t>C</a:t>
            </a:r>
            <a:endParaRPr lang="en-AU" sz="3600" dirty="0"/>
          </a:p>
        </p:txBody>
      </p:sp>
      <p:pic>
        <p:nvPicPr>
          <p:cNvPr id="6" name="Picture 5" descr="Europasaurus_holgeri_Scene_2.jpg"/>
          <p:cNvPicPr>
            <a:picLocks noChangeAspect="1"/>
          </p:cNvPicPr>
          <p:nvPr/>
        </p:nvPicPr>
        <p:blipFill>
          <a:blip r:embed="rId5" cstate="screen"/>
          <a:stretch>
            <a:fillRect/>
          </a:stretch>
        </p:blipFill>
        <p:spPr>
          <a:xfrm>
            <a:off x="0" y="0"/>
            <a:ext cx="9144000" cy="6858000"/>
          </a:xfrm>
          <a:prstGeom prst="rect">
            <a:avLst/>
          </a:prstGeom>
        </p:spPr>
      </p:pic>
      <p:sp>
        <p:nvSpPr>
          <p:cNvPr id="5" name="TextBox 4"/>
          <p:cNvSpPr txBox="1"/>
          <p:nvPr/>
        </p:nvSpPr>
        <p:spPr>
          <a:xfrm>
            <a:off x="395536" y="2636912"/>
            <a:ext cx="8640960" cy="3046988"/>
          </a:xfrm>
          <a:prstGeom prst="rect">
            <a:avLst/>
          </a:prstGeom>
          <a:noFill/>
        </p:spPr>
        <p:txBody>
          <a:bodyPr wrap="square" rtlCol="0">
            <a:spAutoFit/>
          </a:bodyPr>
          <a:lstStyle/>
          <a:p>
            <a:r>
              <a:rPr lang="en-AU" sz="4800" b="1" dirty="0">
                <a:solidFill>
                  <a:srgbClr val="F84242"/>
                </a:solidFill>
                <a:effectLst>
                  <a:outerShdw blurRad="76200" dist="63500" dir="2700000" algn="tl">
                    <a:srgbClr val="000000">
                      <a:alpha val="62000"/>
                    </a:srgbClr>
                  </a:outerShdw>
                </a:effectLst>
              </a:rPr>
              <a:t>So Greenhouse effect </a:t>
            </a:r>
          </a:p>
          <a:p>
            <a:r>
              <a:rPr lang="en-AU" sz="4800" b="1" dirty="0">
                <a:solidFill>
                  <a:srgbClr val="FF0000"/>
                </a:solidFill>
                <a:effectLst>
                  <a:outerShdw blurRad="76200" dist="63500" dir="2700000" algn="tl">
                    <a:srgbClr val="000000">
                      <a:alpha val="62000"/>
                    </a:srgbClr>
                  </a:outerShdw>
                </a:effectLst>
              </a:rPr>
              <a:t>                 =  +33</a:t>
            </a:r>
            <a:r>
              <a:rPr lang="en-AU" sz="4800" b="1" baseline="30000" dirty="0">
                <a:solidFill>
                  <a:srgbClr val="FF0000"/>
                </a:solidFill>
                <a:effectLst>
                  <a:outerShdw blurRad="76200" dist="63500" dir="2700000" algn="tl">
                    <a:srgbClr val="000000">
                      <a:alpha val="62000"/>
                    </a:srgbClr>
                  </a:outerShdw>
                </a:effectLst>
              </a:rPr>
              <a:t>o</a:t>
            </a:r>
            <a:r>
              <a:rPr lang="en-AU" sz="4800" b="1" dirty="0">
                <a:solidFill>
                  <a:srgbClr val="FF0000"/>
                </a:solidFill>
                <a:effectLst>
                  <a:outerShdw blurRad="76200" dist="63500" dir="2700000" algn="tl">
                    <a:srgbClr val="000000">
                      <a:alpha val="62000"/>
                    </a:srgbClr>
                  </a:outerShdw>
                </a:effectLst>
              </a:rPr>
              <a:t>C  warmer</a:t>
            </a:r>
          </a:p>
          <a:p>
            <a:endParaRPr lang="en-AU" sz="4800" b="1" dirty="0">
              <a:solidFill>
                <a:srgbClr val="FF0000"/>
              </a:solidFill>
              <a:effectLst>
                <a:outerShdw blurRad="76200" dist="63500" dir="2700000" algn="tl">
                  <a:srgbClr val="000000">
                    <a:alpha val="62000"/>
                  </a:srgbClr>
                </a:outerShdw>
              </a:effectLst>
            </a:endParaRPr>
          </a:p>
          <a:p>
            <a:r>
              <a:rPr lang="en-AU" sz="4800" b="1" dirty="0">
                <a:solidFill>
                  <a:srgbClr val="FF0000"/>
                </a:solidFill>
                <a:effectLst>
                  <a:outerShdw blurRad="76200" dist="63500" dir="2700000" algn="tl">
                    <a:srgbClr val="000000">
                      <a:alpha val="62000"/>
                    </a:srgbClr>
                  </a:outerShdw>
                </a:effectLst>
              </a:rPr>
              <a:t>Crucial for life on Earth</a:t>
            </a:r>
          </a:p>
        </p:txBody>
      </p:sp>
      <p:pic>
        <p:nvPicPr>
          <p:cNvPr id="9" name="Picture 8">
            <a:extLst>
              <a:ext uri="{FF2B5EF4-FFF2-40B4-BE49-F238E27FC236}">
                <a16:creationId xmlns:a16="http://schemas.microsoft.com/office/drawing/2014/main" id="{6F11EF1D-3F34-4681-A53D-1B4609107E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52989" y="1066428"/>
            <a:ext cx="897638" cy="903734"/>
          </a:xfrm>
          <a:prstGeom prst="rect">
            <a:avLst/>
          </a:prstGeom>
        </p:spPr>
      </p:pic>
    </p:spTree>
    <p:custDataLst>
      <p:tags r:id="rId1"/>
    </p:custDataLst>
  </p:cSld>
  <p:clrMapOvr>
    <a:masterClrMapping/>
  </p:clrMapOvr>
  <p:transition advTm="316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1500"/>
                                  </p:stCondLst>
                                  <p:childTnLst>
                                    <p:animMotion origin="layout" path="M 2.5E-6 3.7037E-6 L -0.15139 -0.13172 " pathEditMode="relative" rAng="0" ptsTypes="AA">
                                      <p:cBhvr>
                                        <p:cTn id="6" dur="2000" fill="hold"/>
                                        <p:tgtEl>
                                          <p:spTgt spid="9"/>
                                        </p:tgtEl>
                                        <p:attrNameLst>
                                          <p:attrName>ppt_x</p:attrName>
                                          <p:attrName>ppt_y</p:attrName>
                                        </p:attrNameLst>
                                      </p:cBhvr>
                                      <p:rCtr x="-7569" y="-659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2000"/>
                                        <p:tgtEl>
                                          <p:spTgt spid="5">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left)">
                                      <p:cBhvr>
                                        <p:cTn id="23"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st-IG-Temp&amp;CO2a.jpg"/>
          <p:cNvPicPr>
            <a:picLocks noChangeAspect="1"/>
          </p:cNvPicPr>
          <p:nvPr/>
        </p:nvPicPr>
        <p:blipFill>
          <a:blip r:embed="rId3" cstate="screen"/>
          <a:stretch>
            <a:fillRect/>
          </a:stretch>
        </p:blipFill>
        <p:spPr>
          <a:xfrm>
            <a:off x="0" y="72008"/>
            <a:ext cx="9128493" cy="652534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rcRect/>
          <a:stretch/>
        </p:blipFill>
        <p:spPr>
          <a:xfrm>
            <a:off x="7116625" y="70921"/>
            <a:ext cx="2007461" cy="2349967"/>
          </a:xfrm>
          <a:prstGeom prst="rect">
            <a:avLst/>
          </a:prstGeom>
        </p:spPr>
      </p:pic>
      <p:cxnSp>
        <p:nvCxnSpPr>
          <p:cNvPr id="10" name="Straight Arrow Connector 9"/>
          <p:cNvCxnSpPr/>
          <p:nvPr/>
        </p:nvCxnSpPr>
        <p:spPr>
          <a:xfrm flipV="1">
            <a:off x="8286272" y="1124744"/>
            <a:ext cx="0" cy="1584176"/>
          </a:xfrm>
          <a:prstGeom prst="straightConnector1">
            <a:avLst/>
          </a:prstGeom>
          <a:ln w="76200">
            <a:solidFill>
              <a:srgbClr val="F84242"/>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16416" y="692696"/>
            <a:ext cx="432048" cy="1015663"/>
          </a:xfrm>
          <a:prstGeom prst="rect">
            <a:avLst/>
          </a:prstGeom>
          <a:noFill/>
        </p:spPr>
        <p:txBody>
          <a:bodyPr wrap="square" rtlCol="0">
            <a:spAutoFit/>
          </a:bodyPr>
          <a:lstStyle/>
          <a:p>
            <a:r>
              <a:rPr lang="en-AU" sz="6000" b="1" dirty="0">
                <a:solidFill>
                  <a:srgbClr val="FF0000"/>
                </a:solidFill>
              </a:rPr>
              <a:t>?</a:t>
            </a:r>
            <a:endParaRPr lang="en-AU" b="1" dirty="0">
              <a:solidFill>
                <a:srgbClr val="FF0000"/>
              </a:solidFill>
            </a:endParaRPr>
          </a:p>
        </p:txBody>
      </p:sp>
    </p:spTree>
  </p:cSld>
  <p:clrMapOvr>
    <a:masterClrMapping/>
  </p:clrMapOvr>
  <p:transition advTm="188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792088"/>
          </a:xfrm>
        </p:spPr>
        <p:txBody>
          <a:bodyPr>
            <a:normAutofit fontScale="90000"/>
          </a:bodyPr>
          <a:lstStyle/>
          <a:p>
            <a:r>
              <a:rPr lang="en-AU" sz="4800" dirty="0"/>
              <a:t>Does Earth’s climate change?</a:t>
            </a:r>
          </a:p>
        </p:txBody>
      </p:sp>
      <p:sp>
        <p:nvSpPr>
          <p:cNvPr id="5" name="Content Placeholder 4"/>
          <p:cNvSpPr>
            <a:spLocks noGrp="1"/>
          </p:cNvSpPr>
          <p:nvPr>
            <p:ph idx="1"/>
          </p:nvPr>
        </p:nvSpPr>
        <p:spPr>
          <a:xfrm>
            <a:off x="107504" y="1916832"/>
            <a:ext cx="8928991" cy="4182343"/>
          </a:xfrm>
        </p:spPr>
        <p:txBody>
          <a:bodyPr/>
          <a:lstStyle/>
          <a:p>
            <a:r>
              <a:rPr lang="en-AU" sz="3600" dirty="0">
                <a:solidFill>
                  <a:schemeClr val="tx1">
                    <a:lumMod val="75000"/>
                  </a:schemeClr>
                </a:solidFill>
              </a:rPr>
              <a:t>If so, how much and why? …Yes, a LOT!</a:t>
            </a:r>
          </a:p>
          <a:p>
            <a:r>
              <a:rPr lang="en-AU" sz="3600" dirty="0">
                <a:solidFill>
                  <a:srgbClr val="FFFF00"/>
                </a:solidFill>
              </a:rPr>
              <a:t>Could we be affecting it? … How?</a:t>
            </a:r>
          </a:p>
          <a:p>
            <a:r>
              <a:rPr lang="en-AU" sz="3600" dirty="0"/>
              <a:t>What could happen, does it matter?</a:t>
            </a:r>
          </a:p>
          <a:p>
            <a:r>
              <a:rPr lang="en-AU" sz="3600" dirty="0"/>
              <a:t>What can we do about it?</a:t>
            </a:r>
          </a:p>
        </p:txBody>
      </p:sp>
      <p:sp>
        <p:nvSpPr>
          <p:cNvPr id="2" name="TextBox 1">
            <a:extLst>
              <a:ext uri="{FF2B5EF4-FFF2-40B4-BE49-F238E27FC236}">
                <a16:creationId xmlns:a16="http://schemas.microsoft.com/office/drawing/2014/main" id="{62973F62-A083-4181-9CE1-A351FBC32CAC}"/>
              </a:ext>
            </a:extLst>
          </p:cNvPr>
          <p:cNvSpPr txBox="1"/>
          <p:nvPr/>
        </p:nvSpPr>
        <p:spPr>
          <a:xfrm>
            <a:off x="7092280" y="5733256"/>
            <a:ext cx="1440160" cy="369332"/>
          </a:xfrm>
          <a:prstGeom prst="rect">
            <a:avLst/>
          </a:prstGeom>
          <a:noFill/>
        </p:spPr>
        <p:txBody>
          <a:bodyPr wrap="square" rtlCol="0">
            <a:spAutoFit/>
          </a:bodyPr>
          <a:lstStyle/>
          <a:p>
            <a:r>
              <a:rPr lang="en-AU" dirty="0"/>
              <a:t>Questions?</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F9E067-C227-4738-8E36-134E301026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631" y="0"/>
            <a:ext cx="8662737" cy="6858000"/>
          </a:xfrm>
          <a:prstGeom prst="rect">
            <a:avLst/>
          </a:prstGeom>
        </p:spPr>
      </p:pic>
      <p:sp>
        <p:nvSpPr>
          <p:cNvPr id="6" name="TextBox 5">
            <a:extLst>
              <a:ext uri="{FF2B5EF4-FFF2-40B4-BE49-F238E27FC236}">
                <a16:creationId xmlns:a16="http://schemas.microsoft.com/office/drawing/2014/main" id="{77C83EDE-97D8-48A7-B870-AD6E961E6074}"/>
              </a:ext>
            </a:extLst>
          </p:cNvPr>
          <p:cNvSpPr txBox="1"/>
          <p:nvPr/>
        </p:nvSpPr>
        <p:spPr>
          <a:xfrm>
            <a:off x="4499992" y="6453336"/>
            <a:ext cx="4032448" cy="369332"/>
          </a:xfrm>
          <a:prstGeom prst="rect">
            <a:avLst/>
          </a:prstGeom>
          <a:noFill/>
        </p:spPr>
        <p:txBody>
          <a:bodyPr wrap="square" rtlCol="0">
            <a:spAutoFit/>
          </a:bodyPr>
          <a:lstStyle/>
          <a:p>
            <a:r>
              <a:rPr lang="en-AU" dirty="0"/>
              <a:t>James Watt’s steam engine 1769</a:t>
            </a:r>
          </a:p>
        </p:txBody>
      </p:sp>
    </p:spTree>
    <p:extLst>
      <p:ext uri="{BB962C8B-B14F-4D97-AF65-F5344CB8AC3E}">
        <p14:creationId xmlns:p14="http://schemas.microsoft.com/office/powerpoint/2010/main" val="1812233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0E6F4-1833-4C60-82AB-35BC26D5BF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47564" y="104079"/>
            <a:ext cx="4044916" cy="3324921"/>
          </a:xfrm>
          <a:prstGeom prst="rect">
            <a:avLst/>
          </a:prstGeom>
        </p:spPr>
      </p:pic>
      <p:pic>
        <p:nvPicPr>
          <p:cNvPr id="5" name="Picture 4">
            <a:extLst>
              <a:ext uri="{FF2B5EF4-FFF2-40B4-BE49-F238E27FC236}">
                <a16:creationId xmlns:a16="http://schemas.microsoft.com/office/drawing/2014/main" id="{87579038-008C-4CFD-BD99-364EB24E13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504" y="68038"/>
            <a:ext cx="4524036" cy="3072930"/>
          </a:xfrm>
          <a:prstGeom prst="rect">
            <a:avLst/>
          </a:prstGeom>
        </p:spPr>
      </p:pic>
      <p:pic>
        <p:nvPicPr>
          <p:cNvPr id="11" name="Picture 10">
            <a:extLst>
              <a:ext uri="{FF2B5EF4-FFF2-40B4-BE49-F238E27FC236}">
                <a16:creationId xmlns:a16="http://schemas.microsoft.com/office/drawing/2014/main" id="{03002AC4-3F3E-48D3-81F9-C2B9CAE99C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7504" y="2953874"/>
            <a:ext cx="5499007" cy="3689355"/>
          </a:xfrm>
          <a:prstGeom prst="rect">
            <a:avLst/>
          </a:prstGeom>
        </p:spPr>
      </p:pic>
      <p:pic>
        <p:nvPicPr>
          <p:cNvPr id="9" name="Picture 8">
            <a:extLst>
              <a:ext uri="{FF2B5EF4-FFF2-40B4-BE49-F238E27FC236}">
                <a16:creationId xmlns:a16="http://schemas.microsoft.com/office/drawing/2014/main" id="{09CCC4FB-02E5-4238-AC5F-A4734B5FC87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99792" y="3024022"/>
            <a:ext cx="6336704" cy="3808623"/>
          </a:xfrm>
          <a:prstGeom prst="rect">
            <a:avLst/>
          </a:prstGeom>
        </p:spPr>
      </p:pic>
    </p:spTree>
    <p:extLst>
      <p:ext uri="{BB962C8B-B14F-4D97-AF65-F5344CB8AC3E}">
        <p14:creationId xmlns:p14="http://schemas.microsoft.com/office/powerpoint/2010/main" val="790700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FD65A3-D06A-441D-A774-087D7F92993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170" y="6455"/>
            <a:ext cx="9129658" cy="6845088"/>
          </a:xfrm>
          <a:prstGeom prst="rect">
            <a:avLst/>
          </a:prstGeom>
          <a:effectLst>
            <a:outerShdw blurRad="50800" dist="12700" dir="14820000" algn="ctr" rotWithShape="0">
              <a:srgbClr val="000000">
                <a:alpha val="5000"/>
              </a:srgbClr>
            </a:outerShdw>
          </a:effectLst>
        </p:spPr>
      </p:pic>
      <p:cxnSp>
        <p:nvCxnSpPr>
          <p:cNvPr id="4" name="Straight Arrow Connector 3"/>
          <p:cNvCxnSpPr>
            <a:cxnSpLocks/>
          </p:cNvCxnSpPr>
          <p:nvPr/>
        </p:nvCxnSpPr>
        <p:spPr bwMode="auto">
          <a:xfrm flipV="1">
            <a:off x="4211960" y="1196752"/>
            <a:ext cx="4536504" cy="5184576"/>
          </a:xfrm>
          <a:prstGeom prst="straightConnector1">
            <a:avLst/>
          </a:prstGeom>
          <a:solidFill>
            <a:schemeClr val="accent1"/>
          </a:solidFill>
          <a:ln w="38100" cap="flat" cmpd="sng" algn="ctr">
            <a:solidFill>
              <a:srgbClr val="FFCC00"/>
            </a:solidFill>
            <a:prstDash val="solid"/>
            <a:round/>
            <a:headEnd type="none" w="med" len="med"/>
            <a:tailEnd type="arrow"/>
          </a:ln>
          <a:effectLst>
            <a:outerShdw blurRad="50800" dist="38100" dir="2700000" algn="tl" rotWithShape="0">
              <a:prstClr val="black">
                <a:alpha val="40000"/>
              </a:prstClr>
            </a:outerShdw>
          </a:effectLst>
        </p:spPr>
      </p:cxnSp>
      <p:sp>
        <p:nvSpPr>
          <p:cNvPr id="6" name="TextBox 5">
            <a:extLst>
              <a:ext uri="{FF2B5EF4-FFF2-40B4-BE49-F238E27FC236}">
                <a16:creationId xmlns:a16="http://schemas.microsoft.com/office/drawing/2014/main" id="{063EFDE2-C29C-4695-AB19-6F05D5849BFB}"/>
              </a:ext>
            </a:extLst>
          </p:cNvPr>
          <p:cNvSpPr txBox="1"/>
          <p:nvPr/>
        </p:nvSpPr>
        <p:spPr>
          <a:xfrm>
            <a:off x="611560" y="1916832"/>
            <a:ext cx="201622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srgbClr val="000000"/>
                </a:solidFill>
                <a:uLnTx/>
                <a:uFillTx/>
              </a:rPr>
              <a:t>400 ppm = 0.04%</a:t>
            </a:r>
          </a:p>
        </p:txBody>
      </p:sp>
      <p:sp>
        <p:nvSpPr>
          <p:cNvPr id="2" name="TextBox 1">
            <a:extLst>
              <a:ext uri="{FF2B5EF4-FFF2-40B4-BE49-F238E27FC236}">
                <a16:creationId xmlns:a16="http://schemas.microsoft.com/office/drawing/2014/main" id="{80B8DAF4-C127-4FB9-85DC-4F665B124F1E}"/>
              </a:ext>
            </a:extLst>
          </p:cNvPr>
          <p:cNvSpPr txBox="1"/>
          <p:nvPr/>
        </p:nvSpPr>
        <p:spPr>
          <a:xfrm>
            <a:off x="5942528" y="4293096"/>
            <a:ext cx="3024336" cy="954107"/>
          </a:xfrm>
          <a:prstGeom prst="rect">
            <a:avLst/>
          </a:prstGeom>
          <a:noFill/>
          <a:effectLst>
            <a:outerShdw dist="25400" dir="3420000" algn="ctr" rotWithShape="0">
              <a:srgbClr val="000000">
                <a:alpha val="60000"/>
              </a:srgbClr>
            </a:outerShdw>
          </a:effectLst>
        </p:spPr>
        <p:txBody>
          <a:bodyPr wrap="square" rtlCol="0">
            <a:spAutoFit/>
          </a:bodyPr>
          <a:lstStyle/>
          <a:p>
            <a:r>
              <a:rPr lang="en-AU" sz="2800" dirty="0">
                <a:solidFill>
                  <a:srgbClr val="FFCC00"/>
                </a:solidFill>
                <a:effectLst>
                  <a:outerShdw blurRad="50800" dist="38100" dir="2700000" algn="tl" rotWithShape="0">
                    <a:prstClr val="black">
                      <a:alpha val="40000"/>
                    </a:prstClr>
                  </a:outerShdw>
                </a:effectLst>
              </a:rPr>
              <a:t>Rate of increase </a:t>
            </a:r>
            <a:r>
              <a:rPr lang="en-AU" sz="2800" b="1" dirty="0">
                <a:solidFill>
                  <a:srgbClr val="FFCC00"/>
                </a:solidFill>
                <a:effectLst>
                  <a:outerShdw blurRad="50800" dist="38100" dir="2700000" algn="tl" rotWithShape="0">
                    <a:prstClr val="black">
                      <a:alpha val="40000"/>
                    </a:prstClr>
                  </a:outerShdw>
                </a:effectLst>
              </a:rPr>
              <a:t>is STILL increasing!</a:t>
            </a:r>
          </a:p>
        </p:txBody>
      </p:sp>
      <p:sp>
        <p:nvSpPr>
          <p:cNvPr id="8" name="TextBox 7">
            <a:extLst>
              <a:ext uri="{FF2B5EF4-FFF2-40B4-BE49-F238E27FC236}">
                <a16:creationId xmlns:a16="http://schemas.microsoft.com/office/drawing/2014/main" id="{B85EFB95-289A-C307-5355-CA74F49AF5B0}"/>
              </a:ext>
            </a:extLst>
          </p:cNvPr>
          <p:cNvSpPr txBox="1"/>
          <p:nvPr/>
        </p:nvSpPr>
        <p:spPr>
          <a:xfrm>
            <a:off x="7812360" y="0"/>
            <a:ext cx="1152128" cy="646331"/>
          </a:xfrm>
          <a:prstGeom prst="rect">
            <a:avLst/>
          </a:prstGeom>
          <a:noFill/>
        </p:spPr>
        <p:txBody>
          <a:bodyPr wrap="square" rtlCol="0">
            <a:spAutoFit/>
          </a:bodyPr>
          <a:lstStyle/>
          <a:p>
            <a:r>
              <a:rPr lang="en-AU" b="1" dirty="0">
                <a:solidFill>
                  <a:srgbClr val="FF0000"/>
                </a:solidFill>
              </a:rPr>
              <a:t>421 ppm</a:t>
            </a:r>
          </a:p>
          <a:p>
            <a:r>
              <a:rPr lang="en-AU" b="1" dirty="0">
                <a:solidFill>
                  <a:srgbClr val="FF0000"/>
                </a:solidFill>
              </a:rPr>
              <a:t>May 2022</a:t>
            </a:r>
          </a:p>
        </p:txBody>
      </p:sp>
    </p:spTree>
    <p:extLst>
      <p:ext uri="{BB962C8B-B14F-4D97-AF65-F5344CB8AC3E}">
        <p14:creationId xmlns:p14="http://schemas.microsoft.com/office/powerpoint/2010/main" val="2527918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3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44983-478A-4EA0-BA31-8A3992FA671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9749" y="0"/>
            <a:ext cx="9084501" cy="6813376"/>
          </a:xfrm>
          <a:prstGeom prst="rect">
            <a:avLst/>
          </a:prstGeom>
        </p:spPr>
      </p:pic>
      <p:pic>
        <p:nvPicPr>
          <p:cNvPr id="5" name="Picture 4">
            <a:extLst>
              <a:ext uri="{FF2B5EF4-FFF2-40B4-BE49-F238E27FC236}">
                <a16:creationId xmlns:a16="http://schemas.microsoft.com/office/drawing/2014/main" id="{43B36519-69E2-4D16-98B9-45FC7C0899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1406" y="0"/>
            <a:ext cx="4241187" cy="6858000"/>
          </a:xfrm>
          <a:prstGeom prst="rect">
            <a:avLst/>
          </a:prstGeom>
        </p:spPr>
      </p:pic>
    </p:spTree>
    <p:extLst>
      <p:ext uri="{BB962C8B-B14F-4D97-AF65-F5344CB8AC3E}">
        <p14:creationId xmlns:p14="http://schemas.microsoft.com/office/powerpoint/2010/main" val="2107213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0"/>
                                        <p:tgtEl>
                                          <p:spTgt spid="5"/>
                                        </p:tgtEl>
                                      </p:cBhvr>
                                    </p:animEffect>
                                  </p:childTnLst>
                                </p:cTn>
                              </p:par>
                            </p:childTnLst>
                          </p:cTn>
                        </p:par>
                        <p:par>
                          <p:cTn id="8" fill="hold">
                            <p:stCondLst>
                              <p:cond delay="25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457200" y="163280"/>
            <a:ext cx="8229600" cy="562074"/>
          </a:xfrm>
        </p:spPr>
        <p:txBody>
          <a:bodyPr>
            <a:normAutofit fontScale="90000"/>
          </a:bodyPr>
          <a:lstStyle/>
          <a:p>
            <a:r>
              <a:rPr lang="en-AU" dirty="0"/>
              <a:t>Nonsense </a:t>
            </a:r>
            <a:r>
              <a:rPr lang="en-AU"/>
              <a:t>from Murdoch media</a:t>
            </a:r>
            <a:endParaRPr lang="en-AU" dirty="0"/>
          </a:p>
        </p:txBody>
      </p:sp>
      <p:sp>
        <p:nvSpPr>
          <p:cNvPr id="3" name="Content Placeholder 2">
            <a:extLst>
              <a:ext uri="{FF2B5EF4-FFF2-40B4-BE49-F238E27FC236}">
                <a16:creationId xmlns:a16="http://schemas.microsoft.com/office/drawing/2014/main" id="{051C535C-EA10-4245-8D6F-581D8B8EE728}"/>
              </a:ext>
            </a:extLst>
          </p:cNvPr>
          <p:cNvSpPr>
            <a:spLocks noGrp="1"/>
          </p:cNvSpPr>
          <p:nvPr>
            <p:ph idx="1"/>
          </p:nvPr>
        </p:nvSpPr>
        <p:spPr>
          <a:xfrm>
            <a:off x="107504" y="725354"/>
            <a:ext cx="8928992" cy="763573"/>
          </a:xfrm>
        </p:spPr>
        <p:txBody>
          <a:bodyPr/>
          <a:lstStyle/>
          <a:p>
            <a:pPr marL="0" indent="0">
              <a:buNone/>
            </a:pPr>
            <a:r>
              <a:rPr lang="en-AU" sz="2600" dirty="0"/>
              <a:t>Alan Jones, Andrew Bolt etc think climate change is a hoax</a:t>
            </a:r>
          </a:p>
        </p:txBody>
      </p:sp>
      <p:pic>
        <p:nvPicPr>
          <p:cNvPr id="5" name="Picture 4" descr="&#10;&#10;Description automatically generated">
            <a:extLst>
              <a:ext uri="{FF2B5EF4-FFF2-40B4-BE49-F238E27FC236}">
                <a16:creationId xmlns:a16="http://schemas.microsoft.com/office/drawing/2014/main" id="{74D815F9-9E43-4D71-874A-6E5BBCFE95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88927"/>
            <a:ext cx="9144000" cy="5363799"/>
          </a:xfrm>
          <a:prstGeom prst="rect">
            <a:avLst/>
          </a:prstGeom>
        </p:spPr>
      </p:pic>
      <p:pic>
        <p:nvPicPr>
          <p:cNvPr id="6" name="Picture 5">
            <a:extLst>
              <a:ext uri="{FF2B5EF4-FFF2-40B4-BE49-F238E27FC236}">
                <a16:creationId xmlns:a16="http://schemas.microsoft.com/office/drawing/2014/main" id="{7975F7DE-BFA5-44C2-8EA7-DDE55FEF5D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6368" y="2276872"/>
            <a:ext cx="2952329" cy="1736809"/>
          </a:xfrm>
          <a:prstGeom prst="rect">
            <a:avLst/>
          </a:prstGeom>
        </p:spPr>
      </p:pic>
      <p:pic>
        <p:nvPicPr>
          <p:cNvPr id="7" name="Picture 6">
            <a:extLst>
              <a:ext uri="{FF2B5EF4-FFF2-40B4-BE49-F238E27FC236}">
                <a16:creationId xmlns:a16="http://schemas.microsoft.com/office/drawing/2014/main" id="{C389873C-C104-4877-A55A-D9EBB5CDA9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44" y="3501008"/>
            <a:ext cx="3384376" cy="1993925"/>
          </a:xfrm>
          <a:prstGeom prst="rect">
            <a:avLst/>
          </a:prstGeom>
        </p:spPr>
      </p:pic>
      <p:sp>
        <p:nvSpPr>
          <p:cNvPr id="4" name="TextBox 3">
            <a:extLst>
              <a:ext uri="{FF2B5EF4-FFF2-40B4-BE49-F238E27FC236}">
                <a16:creationId xmlns:a16="http://schemas.microsoft.com/office/drawing/2014/main" id="{EAAE7C70-BCF3-415E-B878-115CD8736512}"/>
              </a:ext>
            </a:extLst>
          </p:cNvPr>
          <p:cNvSpPr txBox="1"/>
          <p:nvPr/>
        </p:nvSpPr>
        <p:spPr>
          <a:xfrm>
            <a:off x="6749480" y="1488927"/>
            <a:ext cx="2448272" cy="4031873"/>
          </a:xfrm>
          <a:prstGeom prst="rect">
            <a:avLst/>
          </a:prstGeom>
          <a:noFill/>
        </p:spPr>
        <p:txBody>
          <a:bodyPr wrap="square" rtlCol="0">
            <a:spAutoFit/>
          </a:bodyPr>
          <a:lstStyle/>
          <a:p>
            <a:r>
              <a:rPr lang="en-AU" sz="3200" b="1" dirty="0">
                <a:solidFill>
                  <a:srgbClr val="FFFF00"/>
                </a:solidFill>
                <a:effectLst>
                  <a:outerShdw blurRad="38100" dist="38100" dir="2700000" algn="tl">
                    <a:srgbClr val="000000">
                      <a:alpha val="43137"/>
                    </a:srgbClr>
                  </a:outerShdw>
                </a:effectLst>
              </a:rPr>
              <a:t>1.3% from Australia with 0.3% </a:t>
            </a:r>
          </a:p>
          <a:p>
            <a:r>
              <a:rPr lang="en-AU" sz="3200" b="1" dirty="0">
                <a:solidFill>
                  <a:srgbClr val="FFFF00"/>
                </a:solidFill>
                <a:effectLst>
                  <a:outerShdw blurRad="38100" dist="38100" dir="2700000" algn="tl">
                    <a:srgbClr val="000000">
                      <a:alpha val="43137"/>
                    </a:srgbClr>
                  </a:outerShdw>
                </a:effectLst>
              </a:rPr>
              <a:t>of the population is </a:t>
            </a:r>
            <a:r>
              <a:rPr lang="en-AU" sz="3200" b="1" u="sng" dirty="0">
                <a:solidFill>
                  <a:srgbClr val="FFFF00"/>
                </a:solidFill>
                <a:effectLst>
                  <a:outerShdw blurRad="38100" dist="38100" dir="2700000" algn="tl">
                    <a:srgbClr val="000000">
                      <a:alpha val="43137"/>
                    </a:srgbClr>
                  </a:outerShdw>
                </a:effectLst>
              </a:rPr>
              <a:t>FOUR TIMES </a:t>
            </a:r>
            <a:r>
              <a:rPr lang="en-AU" sz="3200" b="1" dirty="0">
                <a:solidFill>
                  <a:srgbClr val="FFFF00"/>
                </a:solidFill>
                <a:effectLst>
                  <a:outerShdw blurRad="38100" dist="38100" dir="2700000" algn="tl">
                    <a:srgbClr val="000000">
                      <a:alpha val="43137"/>
                    </a:srgbClr>
                  </a:outerShdw>
                </a:effectLst>
              </a:rPr>
              <a:t>our fair share!</a:t>
            </a:r>
          </a:p>
        </p:txBody>
      </p:sp>
    </p:spTree>
    <p:extLst>
      <p:ext uri="{BB962C8B-B14F-4D97-AF65-F5344CB8AC3E}">
        <p14:creationId xmlns:p14="http://schemas.microsoft.com/office/powerpoint/2010/main" val="3948333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323850" y="188913"/>
            <a:ext cx="8510588" cy="679450"/>
          </a:xfrm>
        </p:spPr>
        <p:txBody>
          <a:bodyPr>
            <a:normAutofit fontScale="90000"/>
          </a:bodyPr>
          <a:lstStyle/>
          <a:p>
            <a:pPr eaLnBrk="1" hangingPunct="1">
              <a:defRPr/>
            </a:pPr>
            <a:r>
              <a:rPr lang="en-AU" sz="4000"/>
              <a:t>Climate</a:t>
            </a:r>
            <a:r>
              <a:rPr lang="en-AU" sz="3600"/>
              <a:t> science</a:t>
            </a:r>
          </a:p>
        </p:txBody>
      </p:sp>
      <p:sp>
        <p:nvSpPr>
          <p:cNvPr id="47107" name="Rectangle 3"/>
          <p:cNvSpPr>
            <a:spLocks noGrp="1" noRot="1" noChangeArrowheads="1"/>
          </p:cNvSpPr>
          <p:nvPr>
            <p:ph idx="1"/>
          </p:nvPr>
        </p:nvSpPr>
        <p:spPr>
          <a:xfrm>
            <a:off x="142845" y="1357298"/>
            <a:ext cx="8643997" cy="5357850"/>
          </a:xfrm>
        </p:spPr>
        <p:txBody>
          <a:bodyPr/>
          <a:lstStyle/>
          <a:p>
            <a:pPr eaLnBrk="1" hangingPunct="1">
              <a:defRPr/>
            </a:pPr>
            <a:r>
              <a:rPr lang="en-AU" dirty="0"/>
              <a:t>300 ppm (or 0.03%) might not sound like much, but here is the effect of adding 300 ppm of ink to a glass of water:</a:t>
            </a:r>
          </a:p>
          <a:p>
            <a:pPr eaLnBrk="1" hangingPunct="1">
              <a:defRPr/>
            </a:pPr>
            <a:endParaRPr lang="en-AU" dirty="0"/>
          </a:p>
          <a:p>
            <a:pPr eaLnBrk="1" hangingPunct="1">
              <a:defRPr/>
            </a:pPr>
            <a:endParaRPr lang="en-AU" dirty="0"/>
          </a:p>
        </p:txBody>
      </p:sp>
      <p:pic>
        <p:nvPicPr>
          <p:cNvPr id="4" name="Picture 3" descr="InkDemo3.jpg"/>
          <p:cNvPicPr>
            <a:picLocks noChangeAspect="1"/>
          </p:cNvPicPr>
          <p:nvPr/>
        </p:nvPicPr>
        <p:blipFill>
          <a:blip r:embed="rId4" cstate="screen"/>
          <a:stretch>
            <a:fillRect/>
          </a:stretch>
        </p:blipFill>
        <p:spPr>
          <a:xfrm>
            <a:off x="0" y="0"/>
            <a:ext cx="9144000" cy="6858000"/>
          </a:xfrm>
          <a:prstGeom prst="rect">
            <a:avLst/>
          </a:prstGeom>
        </p:spPr>
      </p:pic>
      <p:sp>
        <p:nvSpPr>
          <p:cNvPr id="6" name="Rectangle 5"/>
          <p:cNvSpPr/>
          <p:nvPr/>
        </p:nvSpPr>
        <p:spPr bwMode="auto">
          <a:xfrm>
            <a:off x="3071802" y="0"/>
            <a:ext cx="6072198" cy="6858000"/>
          </a:xfrm>
          <a:prstGeom prst="rect">
            <a:avLst/>
          </a:prstGeom>
          <a:solidFill>
            <a:schemeClr val="bg1"/>
          </a:solidFill>
          <a:ln w="635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AU">
              <a:solidFill>
                <a:srgbClr val="FFFFFF"/>
              </a:solidFill>
              <a:latin typeface="Arial" pitchFamily="34" charset="0"/>
              <a:ea typeface="+mn-ea"/>
              <a:cs typeface="+mn-cs"/>
            </a:endParaRPr>
          </a:p>
        </p:txBody>
      </p:sp>
      <p:sp>
        <p:nvSpPr>
          <p:cNvPr id="2" name="TextBox 1">
            <a:extLst>
              <a:ext uri="{FF2B5EF4-FFF2-40B4-BE49-F238E27FC236}">
                <a16:creationId xmlns:a16="http://schemas.microsoft.com/office/drawing/2014/main" id="{4AE5B36F-2215-4AFE-A5D1-5672BF87BC9A}"/>
              </a:ext>
            </a:extLst>
          </p:cNvPr>
          <p:cNvSpPr txBox="1"/>
          <p:nvPr/>
        </p:nvSpPr>
        <p:spPr>
          <a:xfrm>
            <a:off x="3419872" y="2225661"/>
            <a:ext cx="5256584" cy="1754326"/>
          </a:xfrm>
          <a:prstGeom prst="rect">
            <a:avLst/>
          </a:prstGeom>
          <a:noFill/>
        </p:spPr>
        <p:txBody>
          <a:bodyPr wrap="square" rtlCol="0">
            <a:spAutoFit/>
          </a:bodyPr>
          <a:lstStyle/>
          <a:p>
            <a:r>
              <a:rPr lang="en-AU" sz="3600" dirty="0">
                <a:effectLst>
                  <a:outerShdw blurRad="38100" dist="38100" dir="2700000" algn="tl">
                    <a:srgbClr val="000000">
                      <a:alpha val="43137"/>
                    </a:srgbClr>
                  </a:outerShdw>
                </a:effectLst>
              </a:rPr>
              <a:t>“But there is only 0.04% (that’s 400 ppm) of CO</a:t>
            </a:r>
            <a:r>
              <a:rPr lang="en-AU" sz="3600" baseline="-25000" dirty="0">
                <a:effectLst>
                  <a:outerShdw blurRad="38100" dist="38100" dir="2700000" algn="tl">
                    <a:srgbClr val="000000">
                      <a:alpha val="43137"/>
                    </a:srgbClr>
                  </a:outerShdw>
                </a:effectLst>
              </a:rPr>
              <a:t>2</a:t>
            </a:r>
            <a:r>
              <a:rPr lang="en-AU" sz="3600" dirty="0">
                <a:effectLst>
                  <a:outerShdw blurRad="38100" dist="38100" dir="2700000" algn="tl">
                    <a:srgbClr val="000000">
                      <a:alpha val="43137"/>
                    </a:srgbClr>
                  </a:outerShdw>
                </a:effectLst>
              </a:rPr>
              <a:t> in the air!”</a:t>
            </a:r>
          </a:p>
        </p:txBody>
      </p:sp>
    </p:spTree>
    <p:custDataLst>
      <p:tags r:id="rId1"/>
    </p:custDataLst>
  </p:cSld>
  <p:clrMapOvr>
    <a:masterClrMapping/>
  </p:clrMapOvr>
  <p:transition advTm="476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94444E-6 0 L 0.33212 0 " pathEditMode="relative" rAng="0" ptsTypes="AA">
                                      <p:cBhvr>
                                        <p:cTn id="6" dur="2000" fill="hold"/>
                                        <p:tgtEl>
                                          <p:spTgt spid="6"/>
                                        </p:tgtEl>
                                        <p:attrNameLst>
                                          <p:attrName>ppt_x</p:attrName>
                                          <p:attrName>ppt_y</p:attrName>
                                        </p:attrNameLst>
                                      </p:cBhvr>
                                      <p:rCtr x="166" y="0"/>
                                    </p:animMotion>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grpId="1" nodeType="clickEffect">
                                  <p:stCondLst>
                                    <p:cond delay="0"/>
                                  </p:stCondLst>
                                  <p:childTnLst>
                                    <p:anim calcmode="lin" valueType="num">
                                      <p:cBhvr additive="base">
                                        <p:cTn id="10" dur="2000"/>
                                        <p:tgtEl>
                                          <p:spTgt spid="6"/>
                                        </p:tgtEl>
                                        <p:attrNameLst>
                                          <p:attrName>ppt_x</p:attrName>
                                        </p:attrNameLst>
                                      </p:cBhvr>
                                      <p:tavLst>
                                        <p:tav tm="0">
                                          <p:val>
                                            <p:strVal val="ppt_x"/>
                                          </p:val>
                                        </p:tav>
                                        <p:tav tm="100000">
                                          <p:val>
                                            <p:strVal val="1+ppt_w/2"/>
                                          </p:val>
                                        </p:tav>
                                      </p:tavLst>
                                    </p:anim>
                                    <p:anim calcmode="lin" valueType="num">
                                      <p:cBhvr additive="base">
                                        <p:cTn id="11" dur="2000"/>
                                        <p:tgtEl>
                                          <p:spTgt spid="6"/>
                                        </p:tgtEl>
                                        <p:attrNameLst>
                                          <p:attrName>ppt_y</p:attrName>
                                        </p:attrNameLst>
                                      </p:cBhvr>
                                      <p:tavLst>
                                        <p:tav tm="0">
                                          <p:val>
                                            <p:strVal val="ppt_y"/>
                                          </p:val>
                                        </p:tav>
                                        <p:tav tm="100000">
                                          <p:val>
                                            <p:strVal val="ppt_y"/>
                                          </p:val>
                                        </p:tav>
                                      </p:tavLst>
                                    </p:anim>
                                    <p:set>
                                      <p:cBhvr>
                                        <p:cTn id="1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B6733-3F69-465A-A7BD-C89F67B300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120"/>
            <a:ext cx="9144000" cy="6853759"/>
          </a:xfrm>
          <a:prstGeom prst="rect">
            <a:avLst/>
          </a:prstGeom>
        </p:spPr>
      </p:pic>
      <p:sp>
        <p:nvSpPr>
          <p:cNvPr id="2" name="TextBox 1">
            <a:extLst>
              <a:ext uri="{FF2B5EF4-FFF2-40B4-BE49-F238E27FC236}">
                <a16:creationId xmlns:a16="http://schemas.microsoft.com/office/drawing/2014/main" id="{71E90D3E-75BA-4869-8D0D-DED8E475C81F}"/>
              </a:ext>
            </a:extLst>
          </p:cNvPr>
          <p:cNvSpPr txBox="1"/>
          <p:nvPr/>
        </p:nvSpPr>
        <p:spPr>
          <a:xfrm>
            <a:off x="5436096" y="4077072"/>
            <a:ext cx="3528392" cy="523220"/>
          </a:xfrm>
          <a:prstGeom prst="rect">
            <a:avLst/>
          </a:prstGeom>
          <a:noFill/>
        </p:spPr>
        <p:txBody>
          <a:bodyPr wrap="square" rtlCol="0">
            <a:spAutoFit/>
          </a:bodyPr>
          <a:lstStyle/>
          <a:p>
            <a:r>
              <a:rPr lang="en-AU" sz="2800" b="1" dirty="0">
                <a:solidFill>
                  <a:schemeClr val="accent6">
                    <a:lumMod val="50000"/>
                  </a:schemeClr>
                </a:solidFill>
                <a:effectLst>
                  <a:outerShdw blurRad="38100" dist="38100" dir="2700000" algn="tl">
                    <a:srgbClr val="000000">
                      <a:alpha val="43137"/>
                    </a:srgbClr>
                  </a:outerShdw>
                </a:effectLst>
              </a:rPr>
              <a:t>C</a:t>
            </a:r>
            <a:r>
              <a:rPr lang="en-AU" dirty="0">
                <a:solidFill>
                  <a:schemeClr val="accent6">
                    <a:lumMod val="50000"/>
                  </a:schemeClr>
                </a:solidFill>
                <a:effectLst>
                  <a:outerShdw blurRad="38100" dist="38100" dir="2700000" algn="tl">
                    <a:srgbClr val="000000">
                      <a:alpha val="43137"/>
                    </a:srgbClr>
                  </a:outerShdw>
                </a:effectLst>
              </a:rPr>
              <a:t>limate </a:t>
            </a:r>
            <a:r>
              <a:rPr lang="en-AU" sz="2800" b="1" dirty="0">
                <a:solidFill>
                  <a:schemeClr val="accent6">
                    <a:lumMod val="50000"/>
                  </a:schemeClr>
                </a:solidFill>
                <a:effectLst>
                  <a:outerShdw blurRad="38100" dist="38100" dir="2700000" algn="tl">
                    <a:srgbClr val="000000">
                      <a:alpha val="43137"/>
                    </a:srgbClr>
                  </a:outerShdw>
                </a:effectLst>
              </a:rPr>
              <a:t>S</a:t>
            </a:r>
            <a:r>
              <a:rPr lang="en-AU" dirty="0">
                <a:solidFill>
                  <a:schemeClr val="accent6">
                    <a:lumMod val="50000"/>
                  </a:schemeClr>
                </a:solidFill>
                <a:effectLst>
                  <a:outerShdw blurRad="38100" dist="38100" dir="2700000" algn="tl">
                    <a:srgbClr val="000000">
                      <a:alpha val="43137"/>
                    </a:srgbClr>
                  </a:outerShdw>
                </a:effectLst>
              </a:rPr>
              <a:t>cience </a:t>
            </a:r>
            <a:r>
              <a:rPr lang="en-AU" sz="2800" b="1" dirty="0">
                <a:solidFill>
                  <a:schemeClr val="accent6">
                    <a:lumMod val="50000"/>
                  </a:schemeClr>
                </a:solidFill>
                <a:effectLst>
                  <a:outerShdw blurRad="38100" dist="38100" dir="2700000" algn="tl">
                    <a:srgbClr val="000000">
                      <a:alpha val="43137"/>
                    </a:srgbClr>
                  </a:outerShdw>
                </a:effectLst>
              </a:rPr>
              <a:t>4</a:t>
            </a:r>
            <a:r>
              <a:rPr lang="en-AU" dirty="0">
                <a:solidFill>
                  <a:schemeClr val="accent6">
                    <a:lumMod val="50000"/>
                  </a:schemeClr>
                </a:solidFill>
                <a:effectLst>
                  <a:outerShdw blurRad="38100" dist="38100" dir="2700000" algn="tl">
                    <a:srgbClr val="000000">
                      <a:alpha val="43137"/>
                    </a:srgbClr>
                  </a:outerShdw>
                </a:effectLst>
              </a:rPr>
              <a:t> </a:t>
            </a:r>
            <a:r>
              <a:rPr lang="en-AU" sz="2800" b="1" dirty="0">
                <a:solidFill>
                  <a:schemeClr val="accent6">
                    <a:lumMod val="50000"/>
                  </a:schemeClr>
                </a:solidFill>
                <a:effectLst>
                  <a:outerShdw blurRad="38100" dist="38100" dir="2700000" algn="tl">
                    <a:srgbClr val="000000">
                      <a:alpha val="43137"/>
                    </a:srgbClr>
                  </a:outerShdw>
                </a:effectLst>
              </a:rPr>
              <a:t>S</a:t>
            </a:r>
            <a:r>
              <a:rPr lang="en-AU" dirty="0">
                <a:solidFill>
                  <a:schemeClr val="accent6">
                    <a:lumMod val="50000"/>
                  </a:schemeClr>
                </a:solidFill>
                <a:effectLst>
                  <a:outerShdw blurRad="38100" dist="38100" dir="2700000" algn="tl">
                    <a:srgbClr val="000000">
                      <a:alpha val="43137"/>
                    </a:srgbClr>
                  </a:outerShdw>
                </a:effectLst>
              </a:rPr>
              <a:t>ceptics</a:t>
            </a:r>
          </a:p>
        </p:txBody>
      </p:sp>
    </p:spTree>
    <p:extLst>
      <p:ext uri="{BB962C8B-B14F-4D97-AF65-F5344CB8AC3E}">
        <p14:creationId xmlns:p14="http://schemas.microsoft.com/office/powerpoint/2010/main" val="3894611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5DE5A3-8657-4EE1-88E9-21F0C5A428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45"/>
            <a:ext cx="9144000" cy="6857309"/>
          </a:xfrm>
          <a:prstGeom prst="rect">
            <a:avLst/>
          </a:prstGeom>
        </p:spPr>
      </p:pic>
    </p:spTree>
    <p:extLst>
      <p:ext uri="{BB962C8B-B14F-4D97-AF65-F5344CB8AC3E}">
        <p14:creationId xmlns:p14="http://schemas.microsoft.com/office/powerpoint/2010/main" val="320909187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42" y="1727"/>
            <a:ext cx="9140313" cy="6854544"/>
          </a:xfrm>
          <a:prstGeom prst="rect">
            <a:avLst/>
          </a:prstGeom>
        </p:spPr>
      </p:pic>
      <p:sp>
        <p:nvSpPr>
          <p:cNvPr id="4" name="Arrow: Down 3">
            <a:extLst>
              <a:ext uri="{FF2B5EF4-FFF2-40B4-BE49-F238E27FC236}">
                <a16:creationId xmlns:a16="http://schemas.microsoft.com/office/drawing/2014/main" id="{859D5210-ABA2-4E4D-89DF-75F6E2D38CC7}"/>
              </a:ext>
            </a:extLst>
          </p:cNvPr>
          <p:cNvSpPr/>
          <p:nvPr/>
        </p:nvSpPr>
        <p:spPr bwMode="auto">
          <a:xfrm flipV="1">
            <a:off x="5940152" y="188640"/>
            <a:ext cx="576064" cy="1440160"/>
          </a:xfrm>
          <a:prstGeom prst="downArrow">
            <a:avLst/>
          </a:prstGeom>
          <a:solidFill>
            <a:srgbClr val="FF0000"/>
          </a:solid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rgbClr val="FF0000"/>
              </a:solidFill>
              <a:effectLst/>
              <a:latin typeface="Arial" pitchFamily="34" charset="0"/>
            </a:endParaRPr>
          </a:p>
        </p:txBody>
      </p:sp>
      <p:cxnSp>
        <p:nvCxnSpPr>
          <p:cNvPr id="5" name="Straight Connector 4">
            <a:extLst>
              <a:ext uri="{FF2B5EF4-FFF2-40B4-BE49-F238E27FC236}">
                <a16:creationId xmlns:a16="http://schemas.microsoft.com/office/drawing/2014/main" id="{BDC30203-A7E8-40E6-9AB8-DDEE2703D60B}"/>
              </a:ext>
            </a:extLst>
          </p:cNvPr>
          <p:cNvCxnSpPr/>
          <p:nvPr/>
        </p:nvCxnSpPr>
        <p:spPr bwMode="auto">
          <a:xfrm>
            <a:off x="6588224" y="1412776"/>
            <a:ext cx="792088" cy="0"/>
          </a:xfrm>
          <a:prstGeom prst="line">
            <a:avLst/>
          </a:prstGeom>
          <a:solidFill>
            <a:schemeClr val="accent1"/>
          </a:solidFill>
          <a:ln w="57150" cap="flat" cmpd="sng" algn="ctr">
            <a:solidFill>
              <a:srgbClr val="FFC000"/>
            </a:solidFill>
            <a:prstDash val="solid"/>
            <a:round/>
            <a:headEnd type="none" w="med" len="med"/>
            <a:tailEnd type="none" w="med" len="med"/>
          </a:ln>
          <a:effectLst/>
        </p:spPr>
      </p:cxnSp>
      <p:sp>
        <p:nvSpPr>
          <p:cNvPr id="6" name="TextBox 5">
            <a:extLst>
              <a:ext uri="{FF2B5EF4-FFF2-40B4-BE49-F238E27FC236}">
                <a16:creationId xmlns:a16="http://schemas.microsoft.com/office/drawing/2014/main" id="{DF54F385-C56C-4B15-96A1-B6E915A93ED2}"/>
              </a:ext>
            </a:extLst>
          </p:cNvPr>
          <p:cNvSpPr txBox="1"/>
          <p:nvPr/>
        </p:nvSpPr>
        <p:spPr>
          <a:xfrm>
            <a:off x="6494513" y="1563584"/>
            <a:ext cx="2448272" cy="584775"/>
          </a:xfrm>
          <a:prstGeom prst="rect">
            <a:avLst/>
          </a:prstGeom>
          <a:noFill/>
        </p:spPr>
        <p:txBody>
          <a:bodyPr wrap="square" rtlCol="0">
            <a:spAutoFit/>
          </a:bodyPr>
          <a:lstStyle/>
          <a:p>
            <a:r>
              <a:rPr lang="en-AU" sz="3200" b="1" dirty="0">
                <a:solidFill>
                  <a:srgbClr val="FFFF00"/>
                </a:solidFill>
                <a:effectLst>
                  <a:outerShdw blurRad="38100" dist="38100" dir="2700000" algn="tl">
                    <a:srgbClr val="000000">
                      <a:alpha val="43137"/>
                    </a:srgbClr>
                  </a:outerShdw>
                </a:effectLst>
              </a:rPr>
              <a:t>Now 50%</a:t>
            </a:r>
            <a:endParaRPr lang="en-AU"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3078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0" y="43554"/>
            <a:ext cx="9144000" cy="562074"/>
          </a:xfrm>
        </p:spPr>
        <p:txBody>
          <a:bodyPr>
            <a:normAutofit fontScale="90000"/>
          </a:bodyPr>
          <a:lstStyle/>
          <a:p>
            <a:r>
              <a:rPr lang="en-AU" dirty="0"/>
              <a:t>Where are the emissions coming from?</a:t>
            </a:r>
          </a:p>
        </p:txBody>
      </p:sp>
      <p:pic>
        <p:nvPicPr>
          <p:cNvPr id="8" name="Picture 7">
            <a:extLst>
              <a:ext uri="{FF2B5EF4-FFF2-40B4-BE49-F238E27FC236}">
                <a16:creationId xmlns:a16="http://schemas.microsoft.com/office/drawing/2014/main" id="{65EAAE04-0AD3-4DFF-9156-C17AA7F2CE8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75624"/>
            <a:ext cx="9144000" cy="5996372"/>
          </a:xfrm>
          <a:prstGeom prst="rect">
            <a:avLst/>
          </a:prstGeom>
        </p:spPr>
      </p:pic>
      <p:sp>
        <p:nvSpPr>
          <p:cNvPr id="13" name="TextBox 12">
            <a:extLst>
              <a:ext uri="{FF2B5EF4-FFF2-40B4-BE49-F238E27FC236}">
                <a16:creationId xmlns:a16="http://schemas.microsoft.com/office/drawing/2014/main" id="{B61B0E76-A341-4A54-A963-996553BF7872}"/>
              </a:ext>
            </a:extLst>
          </p:cNvPr>
          <p:cNvSpPr txBox="1"/>
          <p:nvPr/>
        </p:nvSpPr>
        <p:spPr>
          <a:xfrm>
            <a:off x="7943801" y="3453746"/>
            <a:ext cx="936104" cy="369332"/>
          </a:xfrm>
          <a:prstGeom prst="rect">
            <a:avLst/>
          </a:prstGeom>
          <a:noFill/>
        </p:spPr>
        <p:txBody>
          <a:bodyPr wrap="square" rtlCol="0">
            <a:spAutoFit/>
          </a:bodyPr>
          <a:lstStyle/>
          <a:p>
            <a:r>
              <a:rPr lang="en-AU" b="1" dirty="0">
                <a:solidFill>
                  <a:srgbClr val="4E4830"/>
                </a:solidFill>
                <a:effectLst>
                  <a:outerShdw blurRad="38100" dist="38100" dir="2700000" algn="tl">
                    <a:srgbClr val="000000">
                      <a:alpha val="43137"/>
                    </a:srgbClr>
                  </a:outerShdw>
                </a:effectLst>
              </a:rPr>
              <a:t>LULUCF</a:t>
            </a:r>
          </a:p>
        </p:txBody>
      </p:sp>
      <p:sp>
        <p:nvSpPr>
          <p:cNvPr id="3" name="Arrow: Down 2">
            <a:extLst>
              <a:ext uri="{FF2B5EF4-FFF2-40B4-BE49-F238E27FC236}">
                <a16:creationId xmlns:a16="http://schemas.microsoft.com/office/drawing/2014/main" id="{45F57872-1901-FC50-84BC-4C5504F02171}"/>
              </a:ext>
            </a:extLst>
          </p:cNvPr>
          <p:cNvSpPr/>
          <p:nvPr/>
        </p:nvSpPr>
        <p:spPr bwMode="auto">
          <a:xfrm>
            <a:off x="8676456" y="5589240"/>
            <a:ext cx="288032" cy="1224136"/>
          </a:xfrm>
          <a:prstGeom prst="downArrow">
            <a:avLst/>
          </a:prstGeom>
          <a:solidFill>
            <a:srgbClr val="016F09"/>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4" name="TextBox 3">
            <a:extLst>
              <a:ext uri="{FF2B5EF4-FFF2-40B4-BE49-F238E27FC236}">
                <a16:creationId xmlns:a16="http://schemas.microsoft.com/office/drawing/2014/main" id="{0D8C8DC9-5DCD-3A8A-A9C0-6150549E6EAE}"/>
              </a:ext>
            </a:extLst>
          </p:cNvPr>
          <p:cNvSpPr txBox="1"/>
          <p:nvPr/>
        </p:nvSpPr>
        <p:spPr>
          <a:xfrm>
            <a:off x="6806873" y="1837116"/>
            <a:ext cx="1944216" cy="276999"/>
          </a:xfrm>
          <a:prstGeom prst="rect">
            <a:avLst/>
          </a:prstGeom>
          <a:noFill/>
        </p:spPr>
        <p:txBody>
          <a:bodyPr wrap="square" rtlCol="0">
            <a:spAutoFit/>
          </a:bodyPr>
          <a:lstStyle/>
          <a:p>
            <a:r>
              <a:rPr lang="en-AU" sz="1200" i="1" dirty="0">
                <a:solidFill>
                  <a:srgbClr val="000000"/>
                </a:solidFill>
              </a:rPr>
              <a:t>Very little different in 2022</a:t>
            </a:r>
            <a:endParaRPr lang="en-AU" i="1" dirty="0">
              <a:solidFill>
                <a:srgbClr val="000000"/>
              </a:solidFill>
            </a:endParaRPr>
          </a:p>
        </p:txBody>
      </p:sp>
      <p:sp>
        <p:nvSpPr>
          <p:cNvPr id="5" name="TextBox 4">
            <a:extLst>
              <a:ext uri="{FF2B5EF4-FFF2-40B4-BE49-F238E27FC236}">
                <a16:creationId xmlns:a16="http://schemas.microsoft.com/office/drawing/2014/main" id="{2D6634A1-60AE-D12B-36BC-97EF64B17483}"/>
              </a:ext>
            </a:extLst>
          </p:cNvPr>
          <p:cNvSpPr txBox="1"/>
          <p:nvPr/>
        </p:nvSpPr>
        <p:spPr>
          <a:xfrm>
            <a:off x="8118648" y="2145051"/>
            <a:ext cx="845840" cy="1323439"/>
          </a:xfrm>
          <a:prstGeom prst="rect">
            <a:avLst/>
          </a:prstGeom>
          <a:noFill/>
        </p:spPr>
        <p:txBody>
          <a:bodyPr wrap="square" rtlCol="0">
            <a:spAutoFit/>
          </a:bodyPr>
          <a:lstStyle/>
          <a:p>
            <a:r>
              <a:rPr lang="en-AU" sz="2000" b="1" dirty="0">
                <a:solidFill>
                  <a:srgbClr val="016F09"/>
                </a:solidFill>
              </a:rPr>
              <a:t>Down 20% since 2005</a:t>
            </a:r>
            <a:endParaRPr lang="en-AU" b="1" dirty="0">
              <a:solidFill>
                <a:srgbClr val="016F09"/>
              </a:solidFill>
            </a:endParaRPr>
          </a:p>
        </p:txBody>
      </p:sp>
      <p:sp>
        <p:nvSpPr>
          <p:cNvPr id="6" name="TextBox 5">
            <a:extLst>
              <a:ext uri="{FF2B5EF4-FFF2-40B4-BE49-F238E27FC236}">
                <a16:creationId xmlns:a16="http://schemas.microsoft.com/office/drawing/2014/main" id="{4D501173-A8A2-7749-3520-AF7C2128E49E}"/>
              </a:ext>
            </a:extLst>
          </p:cNvPr>
          <p:cNvSpPr txBox="1"/>
          <p:nvPr/>
        </p:nvSpPr>
        <p:spPr>
          <a:xfrm>
            <a:off x="8514692" y="5219908"/>
            <a:ext cx="611560" cy="369332"/>
          </a:xfrm>
          <a:prstGeom prst="rect">
            <a:avLst/>
          </a:prstGeom>
          <a:noFill/>
        </p:spPr>
        <p:txBody>
          <a:bodyPr wrap="square" rtlCol="0">
            <a:spAutoFit/>
          </a:bodyPr>
          <a:lstStyle/>
          <a:p>
            <a:r>
              <a:rPr lang="en-AU" b="1" dirty="0">
                <a:solidFill>
                  <a:srgbClr val="016F09"/>
                </a:solidFill>
                <a:latin typeface="Arial" panose="020B0604020202020204" pitchFamily="34" charset="0"/>
                <a:cs typeface="Arial" panose="020B0604020202020204" pitchFamily="34" charset="0"/>
              </a:rPr>
              <a:t>–</a:t>
            </a:r>
            <a:r>
              <a:rPr lang="en-AU" b="1" dirty="0">
                <a:solidFill>
                  <a:srgbClr val="016F09"/>
                </a:solidFill>
              </a:rPr>
              <a:t>8% </a:t>
            </a:r>
          </a:p>
        </p:txBody>
      </p:sp>
    </p:spTree>
    <p:extLst>
      <p:ext uri="{BB962C8B-B14F-4D97-AF65-F5344CB8AC3E}">
        <p14:creationId xmlns:p14="http://schemas.microsoft.com/office/powerpoint/2010/main" val="1321349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250"/>
                                        <p:tgtEl>
                                          <p:spTgt spid="5"/>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750"/>
                            </p:stCondLst>
                            <p:childTnLst>
                              <p:par>
                                <p:cTn id="13" presetID="1" presetClass="entr" presetSubtype="0" fill="hold" grpId="0" nodeType="afterEffect">
                                  <p:stCondLst>
                                    <p:cond delay="50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0" y="43554"/>
            <a:ext cx="9144000" cy="562074"/>
          </a:xfrm>
        </p:spPr>
        <p:txBody>
          <a:bodyPr>
            <a:normAutofit fontScale="90000"/>
          </a:bodyPr>
          <a:lstStyle/>
          <a:p>
            <a:r>
              <a:rPr lang="en-AU" dirty="0"/>
              <a:t>Where are world emissions coming from?</a:t>
            </a:r>
          </a:p>
        </p:txBody>
      </p:sp>
      <p:pic>
        <p:nvPicPr>
          <p:cNvPr id="9" name="Content Placeholder 8">
            <a:extLst>
              <a:ext uri="{FF2B5EF4-FFF2-40B4-BE49-F238E27FC236}">
                <a16:creationId xmlns:a16="http://schemas.microsoft.com/office/drawing/2014/main" id="{05DFAF2D-8BF0-4A6E-B1D7-FAD6CA84B99E}"/>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0" y="759380"/>
            <a:ext cx="9144000" cy="6095001"/>
          </a:xfrm>
        </p:spPr>
      </p:pic>
      <p:cxnSp>
        <p:nvCxnSpPr>
          <p:cNvPr id="5" name="Straight Arrow Connector 4">
            <a:extLst>
              <a:ext uri="{FF2B5EF4-FFF2-40B4-BE49-F238E27FC236}">
                <a16:creationId xmlns:a16="http://schemas.microsoft.com/office/drawing/2014/main" id="{6A97BB35-C05C-4B9A-817E-4A0EA768B744}"/>
              </a:ext>
            </a:extLst>
          </p:cNvPr>
          <p:cNvCxnSpPr>
            <a:cxnSpLocks/>
            <a:stCxn id="3" idx="1"/>
          </p:cNvCxnSpPr>
          <p:nvPr/>
        </p:nvCxnSpPr>
        <p:spPr bwMode="auto">
          <a:xfrm flipH="1">
            <a:off x="3491880" y="3429000"/>
            <a:ext cx="720080" cy="598864"/>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sp>
        <p:nvSpPr>
          <p:cNvPr id="3" name="TextBox 2">
            <a:extLst>
              <a:ext uri="{FF2B5EF4-FFF2-40B4-BE49-F238E27FC236}">
                <a16:creationId xmlns:a16="http://schemas.microsoft.com/office/drawing/2014/main" id="{A2DB99B3-79AF-4EA1-BC7D-9A2A461234D0}"/>
              </a:ext>
            </a:extLst>
          </p:cNvPr>
          <p:cNvSpPr txBox="1"/>
          <p:nvPr/>
        </p:nvSpPr>
        <p:spPr>
          <a:xfrm>
            <a:off x="4211960" y="3013501"/>
            <a:ext cx="35283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solidFill>
                  <a:srgbClr val="C00000"/>
                </a:solidFill>
                <a:effectLst>
                  <a:outerShdw blurRad="38100" dist="38100" dir="2700000" algn="tl">
                    <a:srgbClr val="000000">
                      <a:alpha val="43137"/>
                    </a:srgbClr>
                  </a:outerShdw>
                </a:effectLst>
                <a:latin typeface="Calibri"/>
              </a:rPr>
              <a:t>China - and</a:t>
            </a:r>
            <a:r>
              <a:rPr kumimoji="0" lang="en-AU"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 much of that is to make the stuff we buy!</a:t>
            </a:r>
          </a:p>
        </p:txBody>
      </p:sp>
      <p:sp>
        <p:nvSpPr>
          <p:cNvPr id="4" name="TextBox 3">
            <a:extLst>
              <a:ext uri="{FF2B5EF4-FFF2-40B4-BE49-F238E27FC236}">
                <a16:creationId xmlns:a16="http://schemas.microsoft.com/office/drawing/2014/main" id="{741873B3-3D54-3301-CA5A-261C2DCB0441}"/>
              </a:ext>
            </a:extLst>
          </p:cNvPr>
          <p:cNvSpPr txBox="1"/>
          <p:nvPr/>
        </p:nvSpPr>
        <p:spPr>
          <a:xfrm>
            <a:off x="1115616" y="1215819"/>
            <a:ext cx="2880320" cy="400110"/>
          </a:xfrm>
          <a:prstGeom prst="rect">
            <a:avLst/>
          </a:prstGeom>
          <a:noFill/>
        </p:spPr>
        <p:txBody>
          <a:bodyPr wrap="square" rtlCol="0">
            <a:spAutoFit/>
          </a:bodyPr>
          <a:lstStyle/>
          <a:p>
            <a:r>
              <a:rPr lang="en-AU" sz="2000" b="1" dirty="0">
                <a:solidFill>
                  <a:schemeClr val="accent6">
                    <a:lumMod val="50000"/>
                  </a:schemeClr>
                </a:solidFill>
              </a:rPr>
              <a:t>Australia</a:t>
            </a:r>
            <a:endParaRPr lang="en-AU" b="1" dirty="0">
              <a:solidFill>
                <a:schemeClr val="accent6">
                  <a:lumMod val="50000"/>
                </a:schemeClr>
              </a:solidFill>
            </a:endParaRPr>
          </a:p>
        </p:txBody>
      </p:sp>
      <p:cxnSp>
        <p:nvCxnSpPr>
          <p:cNvPr id="7" name="Connector: Curved 6">
            <a:extLst>
              <a:ext uri="{FF2B5EF4-FFF2-40B4-BE49-F238E27FC236}">
                <a16:creationId xmlns:a16="http://schemas.microsoft.com/office/drawing/2014/main" id="{1534E0F2-60D8-B1E2-A9E0-916AA2603B87}"/>
              </a:ext>
            </a:extLst>
          </p:cNvPr>
          <p:cNvCxnSpPr/>
          <p:nvPr/>
        </p:nvCxnSpPr>
        <p:spPr bwMode="auto">
          <a:xfrm rot="10800000" flipV="1">
            <a:off x="827584" y="1434738"/>
            <a:ext cx="360040" cy="144016"/>
          </a:xfrm>
          <a:prstGeom prst="curvedConnector3">
            <a:avLst>
              <a:gd name="adj1" fmla="val 77606"/>
            </a:avLst>
          </a:prstGeom>
          <a:solidFill>
            <a:schemeClr val="accent1"/>
          </a:solidFill>
          <a:ln w="38100" cap="flat" cmpd="sng" algn="ctr">
            <a:solidFill>
              <a:srgbClr val="145654"/>
            </a:solidFill>
            <a:prstDash val="solid"/>
            <a:round/>
            <a:headEnd type="none" w="med" len="med"/>
            <a:tailEnd type="triangle"/>
          </a:ln>
          <a:effectLst/>
        </p:spPr>
      </p:cxnSp>
    </p:spTree>
    <p:extLst>
      <p:ext uri="{BB962C8B-B14F-4D97-AF65-F5344CB8AC3E}">
        <p14:creationId xmlns:p14="http://schemas.microsoft.com/office/powerpoint/2010/main" val="1610086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1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CA45-CD11-4C5A-B293-BC1D224FD3D6}"/>
              </a:ext>
            </a:extLst>
          </p:cNvPr>
          <p:cNvSpPr>
            <a:spLocks noGrp="1"/>
          </p:cNvSpPr>
          <p:nvPr>
            <p:ph type="title"/>
          </p:nvPr>
        </p:nvSpPr>
        <p:spPr>
          <a:xfrm>
            <a:off x="0" y="0"/>
            <a:ext cx="9144000" cy="562074"/>
          </a:xfrm>
        </p:spPr>
        <p:txBody>
          <a:bodyPr>
            <a:normAutofit fontScale="90000"/>
          </a:bodyPr>
          <a:lstStyle/>
          <a:p>
            <a:r>
              <a:rPr lang="en-AU" dirty="0"/>
              <a:t>Chinese steel plant</a:t>
            </a:r>
          </a:p>
        </p:txBody>
      </p:sp>
      <p:pic>
        <p:nvPicPr>
          <p:cNvPr id="9" name="Picture 8">
            <a:extLst>
              <a:ext uri="{FF2B5EF4-FFF2-40B4-BE49-F238E27FC236}">
                <a16:creationId xmlns:a16="http://schemas.microsoft.com/office/drawing/2014/main" id="{836CEB37-D4D7-4521-8AFF-6780A4EAA9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90303"/>
            <a:ext cx="9144000" cy="6067697"/>
          </a:xfrm>
          <a:prstGeom prst="rect">
            <a:avLst/>
          </a:prstGeom>
        </p:spPr>
      </p:pic>
    </p:spTree>
    <p:extLst>
      <p:ext uri="{BB962C8B-B14F-4D97-AF65-F5344CB8AC3E}">
        <p14:creationId xmlns:p14="http://schemas.microsoft.com/office/powerpoint/2010/main" val="227047856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E23061-76B0-469A-9744-7C925B0815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374127"/>
          </a:xfrm>
          <a:prstGeom prst="rect">
            <a:avLst/>
          </a:prstGeom>
        </p:spPr>
      </p:pic>
      <p:pic>
        <p:nvPicPr>
          <p:cNvPr id="11" name="Picture 10">
            <a:extLst>
              <a:ext uri="{FF2B5EF4-FFF2-40B4-BE49-F238E27FC236}">
                <a16:creationId xmlns:a16="http://schemas.microsoft.com/office/drawing/2014/main" id="{6C65D0C3-663C-4784-B933-1EEE2044FD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2" y="270442"/>
            <a:ext cx="9144000" cy="6345621"/>
          </a:xfrm>
          <a:prstGeom prst="rect">
            <a:avLst/>
          </a:prstGeom>
        </p:spPr>
      </p:pic>
      <p:pic>
        <p:nvPicPr>
          <p:cNvPr id="9" name="Picture 8">
            <a:extLst>
              <a:ext uri="{FF2B5EF4-FFF2-40B4-BE49-F238E27FC236}">
                <a16:creationId xmlns:a16="http://schemas.microsoft.com/office/drawing/2014/main" id="{CB5B2443-98D1-421E-8724-8E160585896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42" y="553752"/>
            <a:ext cx="9144000" cy="6304248"/>
          </a:xfrm>
          <a:prstGeom prst="rect">
            <a:avLst/>
          </a:prstGeom>
        </p:spPr>
      </p:pic>
      <p:pic>
        <p:nvPicPr>
          <p:cNvPr id="12" name="Picture 11">
            <a:extLst>
              <a:ext uri="{FF2B5EF4-FFF2-40B4-BE49-F238E27FC236}">
                <a16:creationId xmlns:a16="http://schemas.microsoft.com/office/drawing/2014/main" id="{617C7697-DDE6-46BF-A484-D9369FD93D1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979056" y="868"/>
            <a:ext cx="5185232" cy="6857132"/>
          </a:xfrm>
          <a:prstGeom prst="rect">
            <a:avLst/>
          </a:prstGeom>
        </p:spPr>
      </p:pic>
    </p:spTree>
    <p:extLst>
      <p:ext uri="{BB962C8B-B14F-4D97-AF65-F5344CB8AC3E}">
        <p14:creationId xmlns:p14="http://schemas.microsoft.com/office/powerpoint/2010/main" val="4232769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1250"/>
                            </p:stCondLst>
                            <p:childTnLst>
                              <p:par>
                                <p:cTn id="9" presetID="10" presetClass="entr" presetSubtype="0" fill="hold" nodeType="after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2500"/>
                            </p:stCondLst>
                            <p:childTnLst>
                              <p:par>
                                <p:cTn id="13" presetID="10" presetClass="entr" presetSubtype="0" fill="hold" nodeType="afterEffect">
                                  <p:stCondLst>
                                    <p:cond delay="7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267411-2E3C-42E5-B4F0-447B3500F01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64" y="855"/>
            <a:ext cx="9141720" cy="6856290"/>
          </a:xfrm>
          <a:prstGeom prst="rect">
            <a:avLst/>
          </a:prstGeom>
        </p:spPr>
      </p:pic>
      <p:sp>
        <p:nvSpPr>
          <p:cNvPr id="2" name="Arrow: Down 1">
            <a:extLst>
              <a:ext uri="{FF2B5EF4-FFF2-40B4-BE49-F238E27FC236}">
                <a16:creationId xmlns:a16="http://schemas.microsoft.com/office/drawing/2014/main" id="{B8ECC371-4DB4-4F4A-9619-40EA9CCA7097}"/>
              </a:ext>
            </a:extLst>
          </p:cNvPr>
          <p:cNvSpPr/>
          <p:nvPr/>
        </p:nvSpPr>
        <p:spPr bwMode="auto">
          <a:xfrm>
            <a:off x="8964488" y="404664"/>
            <a:ext cx="72820" cy="1080120"/>
          </a:xfrm>
          <a:prstGeom prst="downArrow">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TextBox 2">
            <a:extLst>
              <a:ext uri="{FF2B5EF4-FFF2-40B4-BE49-F238E27FC236}">
                <a16:creationId xmlns:a16="http://schemas.microsoft.com/office/drawing/2014/main" id="{69CC4084-AD6C-4D31-9B92-49D183BD42BB}"/>
              </a:ext>
            </a:extLst>
          </p:cNvPr>
          <p:cNvSpPr txBox="1"/>
          <p:nvPr/>
        </p:nvSpPr>
        <p:spPr>
          <a:xfrm>
            <a:off x="8369865" y="918963"/>
            <a:ext cx="648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uLnTx/>
                <a:uFillTx/>
                <a:latin typeface="Calibri"/>
                <a:ea typeface="+mn-ea"/>
                <a:cs typeface="+mn-cs"/>
              </a:rPr>
              <a:t>-20%</a:t>
            </a:r>
          </a:p>
        </p:txBody>
      </p:sp>
      <p:pic>
        <p:nvPicPr>
          <p:cNvPr id="6" name="Picture 5">
            <a:extLst>
              <a:ext uri="{FF2B5EF4-FFF2-40B4-BE49-F238E27FC236}">
                <a16:creationId xmlns:a16="http://schemas.microsoft.com/office/drawing/2014/main" id="{AE599769-6DAF-0470-7D3C-ED67A38073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7584" y="1772816"/>
            <a:ext cx="7017836" cy="4284427"/>
          </a:xfrm>
          <a:prstGeom prst="rect">
            <a:avLst/>
          </a:prstGeom>
        </p:spPr>
      </p:pic>
      <p:sp>
        <p:nvSpPr>
          <p:cNvPr id="4" name="Oval 3">
            <a:extLst>
              <a:ext uri="{FF2B5EF4-FFF2-40B4-BE49-F238E27FC236}">
                <a16:creationId xmlns:a16="http://schemas.microsoft.com/office/drawing/2014/main" id="{2F1A2D43-DFF4-AD80-BDDC-FE43ACB1872A}"/>
              </a:ext>
            </a:extLst>
          </p:cNvPr>
          <p:cNvSpPr/>
          <p:nvPr/>
        </p:nvSpPr>
        <p:spPr bwMode="auto">
          <a:xfrm>
            <a:off x="6516216" y="3717032"/>
            <a:ext cx="1329204" cy="1008112"/>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079529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F2CD6-69C0-48B9-B490-C88FE201A2BD}"/>
              </a:ext>
            </a:extLst>
          </p:cNvPr>
          <p:cNvSpPr txBox="1"/>
          <p:nvPr/>
        </p:nvSpPr>
        <p:spPr>
          <a:xfrm>
            <a:off x="386611" y="1608182"/>
            <a:ext cx="8064896" cy="3785652"/>
          </a:xfrm>
          <a:prstGeom prst="rect">
            <a:avLst/>
          </a:prstGeom>
          <a:noFill/>
        </p:spPr>
        <p:txBody>
          <a:bodyPr wrap="square" rtlCol="0">
            <a:spAutoFit/>
          </a:bodyPr>
          <a:lstStyle/>
          <a:p>
            <a:r>
              <a:rPr lang="en-AU" sz="4000" dirty="0"/>
              <a:t>But it’s not just carbon dioxide (CO</a:t>
            </a:r>
            <a:r>
              <a:rPr lang="en-AU" sz="4000" baseline="-25000" dirty="0"/>
              <a:t>2</a:t>
            </a:r>
            <a:r>
              <a:rPr lang="en-AU" sz="4000" dirty="0"/>
              <a:t>)</a:t>
            </a:r>
          </a:p>
          <a:p>
            <a:endParaRPr lang="en-AU" sz="4000" dirty="0"/>
          </a:p>
          <a:p>
            <a:r>
              <a:rPr lang="en-AU" sz="4000" dirty="0"/>
              <a:t>It’s methane (CH</a:t>
            </a:r>
            <a:r>
              <a:rPr lang="en-AU" sz="4000" baseline="-25000" dirty="0"/>
              <a:t>4</a:t>
            </a:r>
            <a:r>
              <a:rPr lang="en-AU" sz="4000" dirty="0"/>
              <a:t>) and other gases</a:t>
            </a:r>
          </a:p>
          <a:p>
            <a:endParaRPr lang="en-AU" sz="4000" dirty="0"/>
          </a:p>
          <a:p>
            <a:r>
              <a:rPr lang="en-AU" sz="4000" dirty="0"/>
              <a:t>CO</a:t>
            </a:r>
            <a:r>
              <a:rPr lang="en-AU" sz="4000" baseline="-25000" dirty="0"/>
              <a:t>2</a:t>
            </a:r>
            <a:r>
              <a:rPr lang="en-AU" sz="4000" dirty="0"/>
              <a:t> is around 65%</a:t>
            </a:r>
          </a:p>
          <a:p>
            <a:r>
              <a:rPr lang="en-AU" sz="4000" dirty="0"/>
              <a:t>CH</a:t>
            </a:r>
            <a:r>
              <a:rPr lang="en-AU" sz="4000" baseline="-25000" dirty="0"/>
              <a:t>4</a:t>
            </a:r>
            <a:r>
              <a:rPr lang="en-AU" sz="4000" dirty="0"/>
              <a:t> is around 20%</a:t>
            </a:r>
          </a:p>
        </p:txBody>
      </p:sp>
      <p:pic>
        <p:nvPicPr>
          <p:cNvPr id="15" name="Picture 14">
            <a:extLst>
              <a:ext uri="{FF2B5EF4-FFF2-40B4-BE49-F238E27FC236}">
                <a16:creationId xmlns:a16="http://schemas.microsoft.com/office/drawing/2014/main" id="{C837A615-BEB5-4299-B7F1-0343C299E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8184" y="3500400"/>
            <a:ext cx="1584176" cy="1475615"/>
          </a:xfrm>
          <a:prstGeom prst="rect">
            <a:avLst/>
          </a:prstGeom>
        </p:spPr>
      </p:pic>
      <p:pic>
        <p:nvPicPr>
          <p:cNvPr id="16" name="Picture 15">
            <a:extLst>
              <a:ext uri="{FF2B5EF4-FFF2-40B4-BE49-F238E27FC236}">
                <a16:creationId xmlns:a16="http://schemas.microsoft.com/office/drawing/2014/main" id="{47BB4821-8167-4E90-94E9-E02F60118E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20272" y="502063"/>
            <a:ext cx="1800200" cy="1368152"/>
          </a:xfrm>
          <a:prstGeom prst="rect">
            <a:avLst/>
          </a:prstGeom>
        </p:spPr>
      </p:pic>
    </p:spTree>
    <p:extLst>
      <p:ext uri="{BB962C8B-B14F-4D97-AF65-F5344CB8AC3E}">
        <p14:creationId xmlns:p14="http://schemas.microsoft.com/office/powerpoint/2010/main" val="1817667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1000"/>
                                        <p:tgtEl>
                                          <p:spTgt spid="2">
                                            <p:txEl>
                                              <p:pRg st="2" end="2"/>
                                            </p:txEl>
                                          </p:spTgt>
                                        </p:tgtEl>
                                      </p:cBhvr>
                                    </p:animEffect>
                                  </p:childTnLst>
                                </p:cTn>
                              </p:par>
                            </p:childTnLst>
                          </p:cTn>
                        </p:par>
                        <p:par>
                          <p:cTn id="14" fill="hold">
                            <p:stCondLst>
                              <p:cond delay="1000"/>
                            </p:stCondLst>
                            <p:childTnLst>
                              <p:par>
                                <p:cTn id="15" presetID="2" presetClass="entr" presetSubtype="6" fill="hold" nodeType="afterEffect">
                                  <p:stCondLst>
                                    <p:cond delay="25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1000"/>
                                        <p:tgtEl>
                                          <p:spTgt spid="2">
                                            <p:txEl>
                                              <p:pRg st="4" end="4"/>
                                            </p:txEl>
                                          </p:spTgt>
                                        </p:tgtEl>
                                      </p:cBhvr>
                                    </p:animEffect>
                                  </p:childTnLst>
                                </p:cTn>
                              </p:par>
                            </p:childTnLst>
                          </p:cTn>
                        </p:par>
                        <p:par>
                          <p:cTn id="24" fill="hold">
                            <p:stCondLst>
                              <p:cond delay="1000"/>
                            </p:stCondLst>
                            <p:childTnLst>
                              <p:par>
                                <p:cTn id="25" presetID="22" presetClass="entr" presetSubtype="8" fill="hold" nodeType="afterEffect">
                                  <p:stCondLst>
                                    <p:cond delay="50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1CDBE6-4CF7-41A7-BE3F-6CD471923EB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126695267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5517232"/>
            <a:ext cx="9001000" cy="1340768"/>
          </a:xfrm>
        </p:spPr>
        <p:txBody>
          <a:bodyPr>
            <a:normAutofit/>
          </a:bodyPr>
          <a:lstStyle/>
          <a:p>
            <a:r>
              <a:rPr lang="en-AU" dirty="0"/>
              <a:t>Arctic and Alaskan tundra (permafrost) is melting</a:t>
            </a:r>
          </a:p>
          <a:p>
            <a:r>
              <a:rPr lang="en-AU" dirty="0"/>
              <a:t>This is increasing CO</a:t>
            </a:r>
            <a:r>
              <a:rPr lang="en-AU" baseline="-25000" dirty="0"/>
              <a:t>2</a:t>
            </a:r>
            <a:r>
              <a:rPr lang="en-AU" dirty="0"/>
              <a:t> &amp; CH</a:t>
            </a:r>
            <a:r>
              <a:rPr lang="en-AU" baseline="-25000" dirty="0"/>
              <a:t>4</a:t>
            </a:r>
            <a:r>
              <a:rPr lang="en-AU" dirty="0"/>
              <a:t> emissions…which…</a:t>
            </a:r>
          </a:p>
        </p:txBody>
      </p:sp>
      <p:pic>
        <p:nvPicPr>
          <p:cNvPr id="4" name="Picture 3" descr="AlaskaTundra.jpg"/>
          <p:cNvPicPr>
            <a:picLocks noChangeAspect="1"/>
          </p:cNvPicPr>
          <p:nvPr/>
        </p:nvPicPr>
        <p:blipFill>
          <a:blip r:embed="rId3" cstate="screen"/>
          <a:stretch>
            <a:fillRect/>
          </a:stretch>
        </p:blipFill>
        <p:spPr>
          <a:xfrm>
            <a:off x="0" y="0"/>
            <a:ext cx="9144000" cy="5486400"/>
          </a:xfrm>
          <a:prstGeom prst="rect">
            <a:avLst/>
          </a:prstGeom>
        </p:spPr>
      </p:pic>
    </p:spTree>
    <p:extLst>
      <p:ext uri="{BB962C8B-B14F-4D97-AF65-F5344CB8AC3E}">
        <p14:creationId xmlns:p14="http://schemas.microsoft.com/office/powerpoint/2010/main" val="1711579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500"/>
                                        <p:tgtEl>
                                          <p:spTgt spid="3">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B6733-3F69-465A-A7BD-C89F67B300E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4242"/>
            <a:ext cx="9144000" cy="6853758"/>
          </a:xfrm>
          <a:prstGeom prst="rect">
            <a:avLst/>
          </a:prstGeom>
        </p:spPr>
      </p:pic>
    </p:spTree>
    <p:extLst>
      <p:ext uri="{BB962C8B-B14F-4D97-AF65-F5344CB8AC3E}">
        <p14:creationId xmlns:p14="http://schemas.microsoft.com/office/powerpoint/2010/main" val="144106080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F495D7-217F-4BC0-B0D6-906BF56D92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560" y="-22579"/>
            <a:ext cx="7920880" cy="6903158"/>
          </a:xfrm>
          <a:prstGeom prst="rect">
            <a:avLst/>
          </a:prstGeom>
        </p:spPr>
      </p:pic>
      <p:pic>
        <p:nvPicPr>
          <p:cNvPr id="10" name="Picture 9" descr="A close-up of water with grass&#10;&#10;Description automatically generated">
            <a:extLst>
              <a:ext uri="{FF2B5EF4-FFF2-40B4-BE49-F238E27FC236}">
                <a16:creationId xmlns:a16="http://schemas.microsoft.com/office/drawing/2014/main" id="{97363BF3-45D9-2CE9-F6DE-3B31F2167E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560" y="2420888"/>
            <a:ext cx="7937911" cy="4265304"/>
          </a:xfrm>
          <a:prstGeom prst="rect">
            <a:avLst/>
          </a:prstGeom>
        </p:spPr>
      </p:pic>
    </p:spTree>
    <p:extLst>
      <p:ext uri="{BB962C8B-B14F-4D97-AF65-F5344CB8AC3E}">
        <p14:creationId xmlns:p14="http://schemas.microsoft.com/office/powerpoint/2010/main" val="895879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EDFF04-D7F8-40F1-96F0-171642738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1312"/>
            <a:ext cx="9144000" cy="6096000"/>
          </a:xfrm>
          <a:prstGeom prst="rect">
            <a:avLst/>
          </a:prstGeom>
        </p:spPr>
      </p:pic>
      <p:sp>
        <p:nvSpPr>
          <p:cNvPr id="4" name="TextBox 3">
            <a:extLst>
              <a:ext uri="{FF2B5EF4-FFF2-40B4-BE49-F238E27FC236}">
                <a16:creationId xmlns:a16="http://schemas.microsoft.com/office/drawing/2014/main" id="{B10C4412-794E-4403-A15D-BB3EAF021CD0}"/>
              </a:ext>
            </a:extLst>
          </p:cNvPr>
          <p:cNvSpPr txBox="1"/>
          <p:nvPr/>
        </p:nvSpPr>
        <p:spPr>
          <a:xfrm>
            <a:off x="899592" y="6365004"/>
            <a:ext cx="7848872" cy="461665"/>
          </a:xfrm>
          <a:prstGeom prst="rect">
            <a:avLst/>
          </a:prstGeom>
          <a:noFill/>
        </p:spPr>
        <p:txBody>
          <a:bodyPr wrap="square" rtlCol="0">
            <a:spAutoFit/>
          </a:bodyPr>
          <a:lstStyle/>
          <a:p>
            <a:r>
              <a:rPr lang="en-AU" sz="2400" dirty="0"/>
              <a:t>Methane just leaks from the ground in warming tundra</a:t>
            </a:r>
          </a:p>
        </p:txBody>
      </p:sp>
    </p:spTree>
    <p:extLst>
      <p:ext uri="{BB962C8B-B14F-4D97-AF65-F5344CB8AC3E}">
        <p14:creationId xmlns:p14="http://schemas.microsoft.com/office/powerpoint/2010/main" val="253140866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2D4A68-BBC7-4D72-8340-DAAEED9F368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4534"/>
            <a:ext cx="9135942" cy="6853466"/>
          </a:xfrm>
          <a:prstGeom prst="rect">
            <a:avLst/>
          </a:prstGeom>
        </p:spPr>
      </p:pic>
      <p:cxnSp>
        <p:nvCxnSpPr>
          <p:cNvPr id="4" name="Straight Connector 3">
            <a:extLst>
              <a:ext uri="{FF2B5EF4-FFF2-40B4-BE49-F238E27FC236}">
                <a16:creationId xmlns:a16="http://schemas.microsoft.com/office/drawing/2014/main" id="{F40EF268-7720-29BD-8013-1E917717EE5F}"/>
              </a:ext>
            </a:extLst>
          </p:cNvPr>
          <p:cNvCxnSpPr>
            <a:cxnSpLocks/>
          </p:cNvCxnSpPr>
          <p:nvPr/>
        </p:nvCxnSpPr>
        <p:spPr bwMode="auto">
          <a:xfrm flipV="1">
            <a:off x="7533888" y="387242"/>
            <a:ext cx="422488" cy="765328"/>
          </a:xfrm>
          <a:prstGeom prst="line">
            <a:avLst/>
          </a:prstGeom>
          <a:ln w="28575">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16" name="Group 15">
            <a:extLst>
              <a:ext uri="{FF2B5EF4-FFF2-40B4-BE49-F238E27FC236}">
                <a16:creationId xmlns:a16="http://schemas.microsoft.com/office/drawing/2014/main" id="{4B2D90C1-0CA8-445D-2D07-0D0B238A4FF6}"/>
              </a:ext>
            </a:extLst>
          </p:cNvPr>
          <p:cNvGrpSpPr/>
          <p:nvPr/>
        </p:nvGrpSpPr>
        <p:grpSpPr>
          <a:xfrm>
            <a:off x="6516216" y="171396"/>
            <a:ext cx="1326624" cy="1901428"/>
            <a:chOff x="6516216" y="171396"/>
            <a:chExt cx="1326624" cy="1901428"/>
          </a:xfrm>
        </p:grpSpPr>
        <p:cxnSp>
          <p:nvCxnSpPr>
            <p:cNvPr id="8" name="Straight Connector 7">
              <a:extLst>
                <a:ext uri="{FF2B5EF4-FFF2-40B4-BE49-F238E27FC236}">
                  <a16:creationId xmlns:a16="http://schemas.microsoft.com/office/drawing/2014/main" id="{BF345FE7-AB4A-4FC1-7C5E-00DFCC1F4918}"/>
                </a:ext>
              </a:extLst>
            </p:cNvPr>
            <p:cNvCxnSpPr>
              <a:cxnSpLocks/>
            </p:cNvCxnSpPr>
            <p:nvPr/>
          </p:nvCxnSpPr>
          <p:spPr bwMode="auto">
            <a:xfrm flipV="1">
              <a:off x="6800016" y="171396"/>
              <a:ext cx="1042824" cy="1901428"/>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sp>
          <p:nvSpPr>
            <p:cNvPr id="9" name="TextBox 8">
              <a:extLst>
                <a:ext uri="{FF2B5EF4-FFF2-40B4-BE49-F238E27FC236}">
                  <a16:creationId xmlns:a16="http://schemas.microsoft.com/office/drawing/2014/main" id="{9DC232BC-AFD2-3ADF-C4C9-E3A219517A53}"/>
                </a:ext>
              </a:extLst>
            </p:cNvPr>
            <p:cNvSpPr txBox="1"/>
            <p:nvPr/>
          </p:nvSpPr>
          <p:spPr>
            <a:xfrm>
              <a:off x="6516216" y="683404"/>
              <a:ext cx="1017672" cy="369332"/>
            </a:xfrm>
            <a:prstGeom prst="rect">
              <a:avLst/>
            </a:prstGeom>
            <a:noFill/>
          </p:spPr>
          <p:txBody>
            <a:bodyPr wrap="square" rtlCol="0">
              <a:spAutoFit/>
            </a:bodyPr>
            <a:lstStyle/>
            <a:p>
              <a:r>
                <a:rPr lang="es-ES" i="1" dirty="0">
                  <a:solidFill>
                    <a:srgbClr val="C00000"/>
                  </a:solidFill>
                </a:rPr>
                <a:t>El Niños</a:t>
              </a:r>
              <a:endParaRPr lang="en-AU" dirty="0"/>
            </a:p>
          </p:txBody>
        </p:sp>
      </p:grpSp>
      <p:grpSp>
        <p:nvGrpSpPr>
          <p:cNvPr id="15" name="Group 14">
            <a:extLst>
              <a:ext uri="{FF2B5EF4-FFF2-40B4-BE49-F238E27FC236}">
                <a16:creationId xmlns:a16="http://schemas.microsoft.com/office/drawing/2014/main" id="{1C6E3133-29D1-FA2A-384A-0AFB7BDBC5D2}"/>
              </a:ext>
            </a:extLst>
          </p:cNvPr>
          <p:cNvGrpSpPr/>
          <p:nvPr/>
        </p:nvGrpSpPr>
        <p:grpSpPr>
          <a:xfrm>
            <a:off x="7215976" y="171396"/>
            <a:ext cx="1259736" cy="1962348"/>
            <a:chOff x="7215976" y="171396"/>
            <a:chExt cx="1259736" cy="1962348"/>
          </a:xfrm>
        </p:grpSpPr>
        <p:cxnSp>
          <p:nvCxnSpPr>
            <p:cNvPr id="7" name="Straight Connector 6">
              <a:extLst>
                <a:ext uri="{FF2B5EF4-FFF2-40B4-BE49-F238E27FC236}">
                  <a16:creationId xmlns:a16="http://schemas.microsoft.com/office/drawing/2014/main" id="{0BB3DEC8-7215-A6D0-7F49-34766DBB9E2B}"/>
                </a:ext>
              </a:extLst>
            </p:cNvPr>
            <p:cNvCxnSpPr>
              <a:cxnSpLocks/>
            </p:cNvCxnSpPr>
            <p:nvPr/>
          </p:nvCxnSpPr>
          <p:spPr bwMode="auto">
            <a:xfrm flipV="1">
              <a:off x="7215976" y="171396"/>
              <a:ext cx="1067241" cy="1962348"/>
            </a:xfrm>
            <a:prstGeom prst="line">
              <a:avLst/>
            </a:prstGeom>
            <a:solidFill>
              <a:schemeClr val="accent1"/>
            </a:solidFill>
            <a:ln w="19050" cap="flat" cmpd="sng" algn="ctr">
              <a:solidFill>
                <a:srgbClr val="951B80"/>
              </a:solidFill>
              <a:prstDash val="sysDash"/>
              <a:round/>
              <a:headEnd type="none" w="med" len="med"/>
              <a:tailEnd type="none" w="med" len="med"/>
            </a:ln>
            <a:effectLst/>
          </p:spPr>
        </p:cxnSp>
        <p:sp>
          <p:nvSpPr>
            <p:cNvPr id="10" name="TextBox 9">
              <a:extLst>
                <a:ext uri="{FF2B5EF4-FFF2-40B4-BE49-F238E27FC236}">
                  <a16:creationId xmlns:a16="http://schemas.microsoft.com/office/drawing/2014/main" id="{30947F23-9F08-91EE-6A7B-06E69B4658FF}"/>
                </a:ext>
              </a:extLst>
            </p:cNvPr>
            <p:cNvSpPr txBox="1"/>
            <p:nvPr/>
          </p:nvSpPr>
          <p:spPr>
            <a:xfrm>
              <a:off x="7408471" y="1518806"/>
              <a:ext cx="1067241" cy="369332"/>
            </a:xfrm>
            <a:prstGeom prst="rect">
              <a:avLst/>
            </a:prstGeom>
            <a:noFill/>
          </p:spPr>
          <p:txBody>
            <a:bodyPr wrap="square" rtlCol="0">
              <a:spAutoFit/>
            </a:bodyPr>
            <a:lstStyle/>
            <a:p>
              <a:r>
                <a:rPr lang="es-ES" i="1" dirty="0">
                  <a:solidFill>
                    <a:srgbClr val="951B80"/>
                  </a:solidFill>
                </a:rPr>
                <a:t>La Niñas</a:t>
              </a:r>
              <a:endParaRPr lang="en-AU" dirty="0">
                <a:solidFill>
                  <a:srgbClr val="951B80"/>
                </a:solidFill>
              </a:endParaRPr>
            </a:p>
          </p:txBody>
        </p:sp>
      </p:grpSp>
    </p:spTree>
    <p:extLst>
      <p:ext uri="{BB962C8B-B14F-4D97-AF65-F5344CB8AC3E}">
        <p14:creationId xmlns:p14="http://schemas.microsoft.com/office/powerpoint/2010/main" val="3861347881"/>
      </p:ext>
    </p:extLst>
  </p:cSld>
  <p:clrMapOvr>
    <a:masterClrMapping/>
  </p:clrMapOvr>
  <p:transition advTm="159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par>
                          <p:cTn id="13" fill="hold">
                            <p:stCondLst>
                              <p:cond delay="1000"/>
                            </p:stCondLst>
                            <p:childTnLst>
                              <p:par>
                                <p:cTn id="14" presetID="22" presetClass="entr" presetSubtype="4" fill="hold" nodeType="after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792088"/>
          </a:xfrm>
        </p:spPr>
        <p:txBody>
          <a:bodyPr>
            <a:normAutofit fontScale="90000"/>
          </a:bodyPr>
          <a:lstStyle/>
          <a:p>
            <a:r>
              <a:rPr lang="en-AU" sz="4800" dirty="0"/>
              <a:t>Does Earth’s climate change?</a:t>
            </a:r>
          </a:p>
        </p:txBody>
      </p:sp>
      <p:sp>
        <p:nvSpPr>
          <p:cNvPr id="5" name="Content Placeholder 4"/>
          <p:cNvSpPr>
            <a:spLocks noGrp="1"/>
          </p:cNvSpPr>
          <p:nvPr>
            <p:ph idx="1"/>
          </p:nvPr>
        </p:nvSpPr>
        <p:spPr>
          <a:xfrm>
            <a:off x="179512" y="1916832"/>
            <a:ext cx="8856983" cy="4182343"/>
          </a:xfrm>
        </p:spPr>
        <p:txBody>
          <a:bodyPr/>
          <a:lstStyle/>
          <a:p>
            <a:r>
              <a:rPr lang="en-AU" sz="3600" dirty="0">
                <a:solidFill>
                  <a:schemeClr val="tx1">
                    <a:lumMod val="75000"/>
                  </a:schemeClr>
                </a:solidFill>
              </a:rPr>
              <a:t>If so, how much and why?  … YES a lot!</a:t>
            </a:r>
          </a:p>
          <a:p>
            <a:r>
              <a:rPr lang="en-AU" sz="3600" dirty="0">
                <a:solidFill>
                  <a:schemeClr val="tx1">
                    <a:lumMod val="75000"/>
                  </a:schemeClr>
                </a:solidFill>
              </a:rPr>
              <a:t>Could we be affecting it?  … YES, CO</a:t>
            </a:r>
            <a:r>
              <a:rPr lang="en-AU" sz="3600" baseline="-25000" dirty="0">
                <a:solidFill>
                  <a:schemeClr val="tx1">
                    <a:lumMod val="75000"/>
                  </a:schemeClr>
                </a:solidFill>
              </a:rPr>
              <a:t>2</a:t>
            </a:r>
            <a:r>
              <a:rPr lang="en-AU" sz="3600" dirty="0">
                <a:solidFill>
                  <a:schemeClr val="tx1">
                    <a:lumMod val="75000"/>
                  </a:schemeClr>
                </a:solidFill>
              </a:rPr>
              <a:t>,CH</a:t>
            </a:r>
            <a:r>
              <a:rPr lang="en-AU" sz="3600" baseline="-25000" dirty="0">
                <a:solidFill>
                  <a:schemeClr val="tx1">
                    <a:lumMod val="75000"/>
                  </a:schemeClr>
                </a:solidFill>
              </a:rPr>
              <a:t>4</a:t>
            </a:r>
            <a:r>
              <a:rPr lang="en-AU" sz="3600" dirty="0">
                <a:solidFill>
                  <a:schemeClr val="tx1">
                    <a:lumMod val="75000"/>
                  </a:schemeClr>
                </a:solidFill>
              </a:rPr>
              <a:t>!</a:t>
            </a:r>
            <a:endParaRPr lang="en-AU" sz="3600" baseline="-25000" dirty="0">
              <a:solidFill>
                <a:schemeClr val="tx1">
                  <a:lumMod val="75000"/>
                </a:schemeClr>
              </a:solidFill>
            </a:endParaRPr>
          </a:p>
          <a:p>
            <a:r>
              <a:rPr lang="en-AU" sz="3600" dirty="0">
                <a:solidFill>
                  <a:srgbClr val="FFFF00"/>
                </a:solidFill>
              </a:rPr>
              <a:t>What could happen, does it matter?</a:t>
            </a:r>
          </a:p>
          <a:p>
            <a:r>
              <a:rPr lang="en-AU" sz="3600" dirty="0"/>
              <a:t>What can we do about it?</a:t>
            </a:r>
          </a:p>
        </p:txBody>
      </p:sp>
      <p:sp>
        <p:nvSpPr>
          <p:cNvPr id="6" name="TextBox 5">
            <a:extLst>
              <a:ext uri="{FF2B5EF4-FFF2-40B4-BE49-F238E27FC236}">
                <a16:creationId xmlns:a16="http://schemas.microsoft.com/office/drawing/2014/main" id="{A8711FA8-C35E-490C-B2EE-AC1BD7AE654F}"/>
              </a:ext>
            </a:extLst>
          </p:cNvPr>
          <p:cNvSpPr txBox="1"/>
          <p:nvPr/>
        </p:nvSpPr>
        <p:spPr>
          <a:xfrm>
            <a:off x="7092280" y="5733256"/>
            <a:ext cx="1440160" cy="369332"/>
          </a:xfrm>
          <a:prstGeom prst="rect">
            <a:avLst/>
          </a:prstGeom>
          <a:noFill/>
        </p:spPr>
        <p:txBody>
          <a:bodyPr wrap="square" rtlCol="0">
            <a:spAutoFit/>
          </a:bodyPr>
          <a:lstStyle/>
          <a:p>
            <a:r>
              <a:rPr lang="en-AU" dirty="0"/>
              <a:t>Questions?</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3" y="228600"/>
            <a:ext cx="8344669" cy="2480320"/>
          </a:xfrm>
        </p:spPr>
        <p:txBody>
          <a:bodyPr/>
          <a:lstStyle/>
          <a:p>
            <a:pPr algn="l"/>
            <a:r>
              <a:rPr lang="en-AU" sz="4800" b="1" dirty="0">
                <a:solidFill>
                  <a:srgbClr val="FFC000"/>
                </a:solidFill>
                <a:effectLst>
                  <a:outerShdw blurRad="76200" dist="63500" dir="2700000" algn="tl">
                    <a:srgbClr val="000000">
                      <a:alpha val="62000"/>
                    </a:srgbClr>
                  </a:outerShdw>
                </a:effectLst>
              </a:rPr>
              <a:t>So what will this extra CO</a:t>
            </a:r>
            <a:r>
              <a:rPr lang="en-AU" sz="4800" b="1" baseline="-25000" dirty="0">
                <a:solidFill>
                  <a:srgbClr val="FFC000"/>
                </a:solidFill>
                <a:effectLst>
                  <a:outerShdw blurRad="76200" dist="63500" dir="2700000" algn="tl">
                    <a:srgbClr val="000000">
                      <a:alpha val="62000"/>
                    </a:srgbClr>
                  </a:outerShdw>
                </a:effectLst>
              </a:rPr>
              <a:t>2</a:t>
            </a:r>
            <a:r>
              <a:rPr lang="en-AU" sz="4800" b="1" dirty="0">
                <a:solidFill>
                  <a:srgbClr val="FFC000"/>
                </a:solidFill>
                <a:effectLst>
                  <a:outerShdw blurRad="76200" dist="63500" dir="2700000" algn="tl">
                    <a:srgbClr val="000000">
                      <a:alpha val="62000"/>
                    </a:srgbClr>
                  </a:outerShdw>
                </a:effectLst>
              </a:rPr>
              <a:t> do to the +33</a:t>
            </a:r>
            <a:r>
              <a:rPr lang="en-AU" sz="4800" b="1" baseline="30000" dirty="0">
                <a:solidFill>
                  <a:srgbClr val="FFC000"/>
                </a:solidFill>
                <a:effectLst>
                  <a:outerShdw blurRad="76200" dist="63500" dir="2700000" algn="tl">
                    <a:srgbClr val="000000">
                      <a:alpha val="62000"/>
                    </a:srgbClr>
                  </a:outerShdw>
                </a:effectLst>
              </a:rPr>
              <a:t>o</a:t>
            </a:r>
            <a:r>
              <a:rPr lang="en-AU" sz="4800" b="1" dirty="0">
                <a:solidFill>
                  <a:srgbClr val="FFC000"/>
                </a:solidFill>
                <a:effectLst>
                  <a:outerShdw blurRad="76200" dist="63500" dir="2700000" algn="tl">
                    <a:srgbClr val="000000">
                      <a:alpha val="62000"/>
                    </a:srgbClr>
                  </a:outerShdw>
                </a:effectLst>
              </a:rPr>
              <a:t>C Greenhouse effect?</a:t>
            </a:r>
            <a:br>
              <a:rPr lang="en-AU" sz="4800" b="1" dirty="0">
                <a:solidFill>
                  <a:srgbClr val="FFC000"/>
                </a:solidFill>
                <a:effectLst>
                  <a:outerShdw blurRad="76200" dist="63500" dir="2700000" algn="tl">
                    <a:srgbClr val="000000">
                      <a:alpha val="62000"/>
                    </a:srgbClr>
                  </a:outerShdw>
                </a:effectLst>
              </a:rPr>
            </a:br>
            <a:r>
              <a:rPr lang="en-AU" sz="4800" b="1" dirty="0">
                <a:solidFill>
                  <a:srgbClr val="FFC000"/>
                </a:solidFill>
                <a:effectLst>
                  <a:outerShdw blurRad="76200" dist="63500" dir="2700000" algn="tl">
                    <a:srgbClr val="000000">
                      <a:alpha val="62000"/>
                    </a:srgbClr>
                  </a:outerShdw>
                </a:effectLst>
              </a:rPr>
              <a:t>And how will it affect us?</a:t>
            </a:r>
            <a:endParaRPr lang="en-AU" sz="4800" dirty="0">
              <a:solidFill>
                <a:srgbClr val="FFC000"/>
              </a:solidFill>
            </a:endParaRPr>
          </a:p>
        </p:txBody>
      </p:sp>
      <p:sp>
        <p:nvSpPr>
          <p:cNvPr id="5" name="Content Placeholder 4"/>
          <p:cNvSpPr>
            <a:spLocks noGrp="1"/>
          </p:cNvSpPr>
          <p:nvPr>
            <p:ph idx="1"/>
          </p:nvPr>
        </p:nvSpPr>
        <p:spPr>
          <a:xfrm>
            <a:off x="331787" y="3062064"/>
            <a:ext cx="8540750" cy="3534271"/>
          </a:xfrm>
        </p:spPr>
        <p:txBody>
          <a:bodyPr/>
          <a:lstStyle/>
          <a:p>
            <a:r>
              <a:rPr lang="en-AU" dirty="0"/>
              <a:t>Two ways to answer:</a:t>
            </a:r>
          </a:p>
          <a:p>
            <a:r>
              <a:rPr lang="en-AU" dirty="0">
                <a:solidFill>
                  <a:srgbClr val="FFFF00"/>
                </a:solidFill>
              </a:rPr>
              <a:t>Use our understanding of the physics of the climate (</a:t>
            </a:r>
            <a:r>
              <a:rPr lang="en-AU" dirty="0" err="1">
                <a:solidFill>
                  <a:srgbClr val="FFFF00"/>
                </a:solidFill>
              </a:rPr>
              <a:t>ie</a:t>
            </a:r>
            <a:r>
              <a:rPr lang="en-AU" dirty="0">
                <a:solidFill>
                  <a:srgbClr val="FFFF00"/>
                </a:solidFill>
              </a:rPr>
              <a:t>. ‘computer modelling’)</a:t>
            </a:r>
          </a:p>
          <a:p>
            <a:r>
              <a:rPr lang="en-AU" dirty="0"/>
              <a:t>Look at what has happened in the past – and compare it to what we see happening now.</a:t>
            </a:r>
          </a:p>
          <a:p>
            <a:endParaRPr lang="en-AU"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500034" y="142852"/>
            <a:ext cx="5512126" cy="477836"/>
          </a:xfrm>
        </p:spPr>
        <p:txBody>
          <a:bodyPr>
            <a:normAutofit fontScale="90000"/>
          </a:bodyPr>
          <a:lstStyle/>
          <a:p>
            <a:pPr lvl="0" eaLnBrk="1" hangingPunct="1">
              <a:defRPr/>
            </a:pPr>
            <a:r>
              <a:rPr lang="en-AU" sz="4000" dirty="0">
                <a:solidFill>
                  <a:srgbClr val="92D050"/>
                </a:solidFill>
              </a:rPr>
              <a:t>Doing the Physics</a:t>
            </a:r>
            <a:endParaRPr lang="en-AU" sz="3600" dirty="0">
              <a:solidFill>
                <a:srgbClr val="92D050"/>
              </a:solidFill>
            </a:endParaRPr>
          </a:p>
        </p:txBody>
      </p:sp>
      <p:pic>
        <p:nvPicPr>
          <p:cNvPr id="9" name="Picture 8" descr="Global_Climate_Model.png"/>
          <p:cNvPicPr>
            <a:picLocks noChangeAspect="1"/>
          </p:cNvPicPr>
          <p:nvPr/>
        </p:nvPicPr>
        <p:blipFill>
          <a:blip r:embed="rId3" cstate="screen"/>
          <a:stretch>
            <a:fillRect/>
          </a:stretch>
        </p:blipFill>
        <p:spPr>
          <a:xfrm>
            <a:off x="0" y="822960"/>
            <a:ext cx="9144000" cy="6035040"/>
          </a:xfrm>
          <a:prstGeom prst="rect">
            <a:avLst/>
          </a:prstGeom>
        </p:spPr>
      </p:pic>
    </p:spTree>
    <p:extLst>
      <p:ext uri="{BB962C8B-B14F-4D97-AF65-F5344CB8AC3E}">
        <p14:creationId xmlns:p14="http://schemas.microsoft.com/office/powerpoint/2010/main" val="124845533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IPCCClimateSyst"/>
          <p:cNvPicPr>
            <a:picLocks noChangeAspect="1" noChangeArrowheads="1"/>
          </p:cNvPicPr>
          <p:nvPr/>
        </p:nvPicPr>
        <p:blipFill>
          <a:blip r:embed="rId3" cstate="screen"/>
          <a:stretch>
            <a:fillRect/>
          </a:stretch>
        </p:blipFill>
        <p:spPr bwMode="auto">
          <a:xfrm>
            <a:off x="0" y="610466"/>
            <a:ext cx="9163050" cy="6247534"/>
          </a:xfrm>
          <a:prstGeom prst="rect">
            <a:avLst/>
          </a:prstGeom>
          <a:noFill/>
          <a:ln w="9525">
            <a:noFill/>
            <a:miter lim="800000"/>
            <a:headEnd/>
            <a:tailEnd/>
          </a:ln>
        </p:spPr>
      </p:pic>
      <p:sp>
        <p:nvSpPr>
          <p:cNvPr id="57347" name="TextBox 2"/>
          <p:cNvSpPr txBox="1">
            <a:spLocks noChangeArrowheads="1"/>
          </p:cNvSpPr>
          <p:nvPr/>
        </p:nvSpPr>
        <p:spPr bwMode="auto">
          <a:xfrm>
            <a:off x="8100392" y="6165304"/>
            <a:ext cx="85725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000066"/>
                </a:solidFill>
                <a:effectLst/>
                <a:uLnTx/>
                <a:uFillTx/>
                <a:latin typeface="Calibri"/>
                <a:ea typeface="+mn-ea"/>
                <a:cs typeface="+mn-cs"/>
              </a:rPr>
              <a:t>IPCC</a:t>
            </a:r>
          </a:p>
        </p:txBody>
      </p:sp>
      <p:sp>
        <p:nvSpPr>
          <p:cNvPr id="4" name="TextBox 3"/>
          <p:cNvSpPr txBox="1"/>
          <p:nvPr/>
        </p:nvSpPr>
        <p:spPr>
          <a:xfrm>
            <a:off x="1043608" y="0"/>
            <a:ext cx="684076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3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Doing the Physics …</a:t>
            </a:r>
            <a:endParaRPr kumimoji="0" lang="en-AU"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12326252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Box 2"/>
          <p:cNvSpPr txBox="1">
            <a:spLocks noChangeArrowheads="1"/>
          </p:cNvSpPr>
          <p:nvPr/>
        </p:nvSpPr>
        <p:spPr bwMode="auto">
          <a:xfrm>
            <a:off x="8100392" y="6165304"/>
            <a:ext cx="85725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000066"/>
                </a:solidFill>
                <a:effectLst/>
                <a:uLnTx/>
                <a:uFillTx/>
                <a:latin typeface="Calibri"/>
                <a:ea typeface="+mn-ea"/>
                <a:cs typeface="+mn-cs"/>
              </a:rPr>
              <a:t>IPCC</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144001" cy="6857999"/>
          </a:xfrm>
          <a:prstGeom prst="rect">
            <a:avLst/>
          </a:prstGeom>
          <a:noFill/>
          <a:ln w="9525">
            <a:noFill/>
            <a:miter lim="800000"/>
            <a:headEnd/>
            <a:tailEnd/>
          </a:ln>
        </p:spPr>
      </p:pic>
    </p:spTree>
    <p:extLst>
      <p:ext uri="{BB962C8B-B14F-4D97-AF65-F5344CB8AC3E}">
        <p14:creationId xmlns:p14="http://schemas.microsoft.com/office/powerpoint/2010/main" val="208637916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Rot="1" noChangeArrowheads="1"/>
          </p:cNvSpPr>
          <p:nvPr>
            <p:ph type="title"/>
          </p:nvPr>
        </p:nvSpPr>
        <p:spPr>
          <a:xfrm>
            <a:off x="500034" y="142852"/>
            <a:ext cx="8510588" cy="679450"/>
          </a:xfrm>
        </p:spPr>
        <p:txBody>
          <a:bodyPr>
            <a:normAutofit fontScale="90000"/>
          </a:bodyPr>
          <a:lstStyle/>
          <a:p>
            <a:pPr lvl="0" eaLnBrk="1" hangingPunct="1">
              <a:defRPr/>
            </a:pPr>
            <a:r>
              <a:rPr lang="en-AU" sz="4000" dirty="0">
                <a:solidFill>
                  <a:srgbClr val="92D050"/>
                </a:solidFill>
              </a:rPr>
              <a:t>Doing the Physics</a:t>
            </a:r>
            <a:endParaRPr lang="en-AU" sz="3600" dirty="0">
              <a:solidFill>
                <a:srgbClr val="92D050"/>
              </a:solidFill>
            </a:endParaRPr>
          </a:p>
        </p:txBody>
      </p:sp>
      <p:sp>
        <p:nvSpPr>
          <p:cNvPr id="47107" name="Rectangle 3"/>
          <p:cNvSpPr>
            <a:spLocks noGrp="1" noRot="1" noChangeArrowheads="1"/>
          </p:cNvSpPr>
          <p:nvPr>
            <p:ph idx="1"/>
          </p:nvPr>
        </p:nvSpPr>
        <p:spPr>
          <a:xfrm>
            <a:off x="142845" y="1214422"/>
            <a:ext cx="8643997" cy="5500726"/>
          </a:xfrm>
        </p:spPr>
        <p:txBody>
          <a:bodyPr/>
          <a:lstStyle/>
          <a:p>
            <a:pPr eaLnBrk="1" hangingPunct="1">
              <a:defRPr/>
            </a:pPr>
            <a:r>
              <a:rPr lang="en-AU" dirty="0"/>
              <a:t>Scientists put all the laws of physics and chemistry into computer models which can do the vast numbers of calculations needed.</a:t>
            </a:r>
          </a:p>
          <a:p>
            <a:pPr eaLnBrk="1" hangingPunct="1">
              <a:defRPr/>
            </a:pPr>
            <a:endParaRPr lang="en-AU" dirty="0"/>
          </a:p>
          <a:p>
            <a:pPr eaLnBrk="1" hangingPunct="1">
              <a:defRPr/>
            </a:pPr>
            <a:r>
              <a:rPr lang="en-AU" dirty="0"/>
              <a:t>Some of the </a:t>
            </a:r>
          </a:p>
          <a:p>
            <a:pPr eaLnBrk="1" hangingPunct="1">
              <a:buNone/>
              <a:defRPr/>
            </a:pPr>
            <a:r>
              <a:rPr lang="en-AU" dirty="0"/>
              <a:t>	basic equations:</a:t>
            </a:r>
          </a:p>
        </p:txBody>
      </p:sp>
      <p:pic>
        <p:nvPicPr>
          <p:cNvPr id="4" name="Picture 3" descr="PWmod3_02-07.jpg"/>
          <p:cNvPicPr>
            <a:picLocks noChangeAspect="1"/>
          </p:cNvPicPr>
          <p:nvPr/>
        </p:nvPicPr>
        <p:blipFill>
          <a:blip r:embed="rId3" cstate="screen"/>
          <a:stretch>
            <a:fillRect/>
          </a:stretch>
        </p:blipFill>
        <p:spPr>
          <a:xfrm>
            <a:off x="4355976" y="2858089"/>
            <a:ext cx="4683236" cy="3874485"/>
          </a:xfrm>
          <a:prstGeom prst="rect">
            <a:avLst/>
          </a:prstGeom>
        </p:spPr>
      </p:pic>
      <p:sp>
        <p:nvSpPr>
          <p:cNvPr id="5" name="TextBox 4"/>
          <p:cNvSpPr txBox="1"/>
          <p:nvPr/>
        </p:nvSpPr>
        <p:spPr>
          <a:xfrm>
            <a:off x="0" y="5589240"/>
            <a:ext cx="561662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sym typeface="Symbol"/>
              </a:rPr>
              <a:t>Good description of climate models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Arial" charset="0"/>
                <a:ea typeface="+mn-ea"/>
                <a:cs typeface="+mn-cs"/>
                <a:hlinkClick r:id="rId4"/>
              </a:rPr>
              <a:t>www.carbonbrief.org/</a:t>
            </a:r>
            <a:endParaRPr kumimoji="0" lang="en-AU" sz="18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err="1">
                <a:ln>
                  <a:noFill/>
                </a:ln>
                <a:solidFill>
                  <a:srgbClr val="FFFFFF"/>
                </a:solidFill>
                <a:effectLst/>
                <a:uLnTx/>
                <a:uFillTx/>
                <a:latin typeface="Arial" charset="0"/>
                <a:ea typeface="+mn-ea"/>
                <a:cs typeface="+mn-cs"/>
              </a:rPr>
              <a:t>qa</a:t>
            </a:r>
            <a:r>
              <a:rPr kumimoji="0" lang="en-AU" sz="1800" b="0" i="0" u="none" strike="noStrike" kern="1200" cap="none" spc="0" normalizeH="0" baseline="0" noProof="0" dirty="0">
                <a:ln>
                  <a:noFill/>
                </a:ln>
                <a:solidFill>
                  <a:srgbClr val="FFFFFF"/>
                </a:solidFill>
                <a:effectLst/>
                <a:uLnTx/>
                <a:uFillTx/>
                <a:latin typeface="Arial" charset="0"/>
                <a:ea typeface="+mn-ea"/>
                <a:cs typeface="+mn-cs"/>
              </a:rPr>
              <a:t>-how-do-climate-models-work</a:t>
            </a:r>
          </a:p>
        </p:txBody>
      </p:sp>
    </p:spTree>
    <p:extLst>
      <p:ext uri="{BB962C8B-B14F-4D97-AF65-F5344CB8AC3E}">
        <p14:creationId xmlns:p14="http://schemas.microsoft.com/office/powerpoint/2010/main" val="2182856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7107">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7107">
                                            <p:txEl>
                                              <p:pRg st="3" end="3"/>
                                            </p:txEl>
                                          </p:spTgt>
                                        </p:tgtEl>
                                        <p:attrNameLst>
                                          <p:attrName>style.visibility</p:attrName>
                                        </p:attrNameLst>
                                      </p:cBhvr>
                                      <p:to>
                                        <p:strVal val="visible"/>
                                      </p:to>
                                    </p:set>
                                  </p:childTnLst>
                                </p:cTn>
                              </p:par>
                            </p:childTnLst>
                          </p:cTn>
                        </p:par>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510588" cy="864096"/>
          </a:xfrm>
        </p:spPr>
        <p:txBody>
          <a:bodyPr/>
          <a:lstStyle/>
          <a:p>
            <a:r>
              <a:rPr lang="en-AU" dirty="0"/>
              <a:t>So what do they predict?</a:t>
            </a:r>
          </a:p>
        </p:txBody>
      </p:sp>
      <p:pic>
        <p:nvPicPr>
          <p:cNvPr id="4" name="Picture 3" descr="ClimateModellingCB-2.jpg"/>
          <p:cNvPicPr>
            <a:picLocks noChangeAspect="1"/>
          </p:cNvPicPr>
          <p:nvPr/>
        </p:nvPicPr>
        <p:blipFill>
          <a:blip r:embed="rId3" cstate="screen"/>
          <a:stretch>
            <a:fillRect/>
          </a:stretch>
        </p:blipFill>
        <p:spPr>
          <a:xfrm>
            <a:off x="107504" y="864096"/>
            <a:ext cx="7080610" cy="5805264"/>
          </a:xfrm>
          <a:prstGeom prst="rect">
            <a:avLst/>
          </a:prstGeom>
        </p:spPr>
      </p:pic>
      <p:sp>
        <p:nvSpPr>
          <p:cNvPr id="3" name="TextBox 2">
            <a:extLst>
              <a:ext uri="{FF2B5EF4-FFF2-40B4-BE49-F238E27FC236}">
                <a16:creationId xmlns:a16="http://schemas.microsoft.com/office/drawing/2014/main" id="{E3BAF577-9EB8-466D-804A-18BCDB8DB47F}"/>
              </a:ext>
            </a:extLst>
          </p:cNvPr>
          <p:cNvSpPr txBox="1"/>
          <p:nvPr/>
        </p:nvSpPr>
        <p:spPr>
          <a:xfrm>
            <a:off x="7188114" y="2636912"/>
            <a:ext cx="1955886"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Actual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with no CO</a:t>
            </a:r>
            <a:r>
              <a:rPr kumimoji="0" lang="en-AU" sz="2800" b="0" i="0" u="none" strike="noStrike" kern="1200" cap="none" spc="0" normalizeH="0" baseline="-2500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2</a:t>
            </a: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increase</a:t>
            </a:r>
            <a:endPar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
        <p:nvSpPr>
          <p:cNvPr id="5" name="TextBox 4">
            <a:extLst>
              <a:ext uri="{FF2B5EF4-FFF2-40B4-BE49-F238E27FC236}">
                <a16:creationId xmlns:a16="http://schemas.microsoft.com/office/drawing/2014/main" id="{6641B985-B88C-4A0B-AFC9-B3691C9BE06D}"/>
              </a:ext>
            </a:extLst>
          </p:cNvPr>
          <p:cNvSpPr txBox="1"/>
          <p:nvPr/>
        </p:nvSpPr>
        <p:spPr>
          <a:xfrm>
            <a:off x="7188114" y="6043228"/>
            <a:ext cx="720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2015</a:t>
            </a:r>
          </a:p>
        </p:txBody>
      </p:sp>
    </p:spTree>
    <p:extLst>
      <p:ext uri="{BB962C8B-B14F-4D97-AF65-F5344CB8AC3E}">
        <p14:creationId xmlns:p14="http://schemas.microsoft.com/office/powerpoint/2010/main" val="63613885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61BF-EE64-4023-9FA2-AA3748ACE2C9}"/>
              </a:ext>
            </a:extLst>
          </p:cNvPr>
          <p:cNvSpPr txBox="1">
            <a:spLocks/>
          </p:cNvSpPr>
          <p:nvPr/>
        </p:nvSpPr>
        <p:spPr>
          <a:xfrm>
            <a:off x="0" y="116632"/>
            <a:ext cx="9144000" cy="562074"/>
          </a:xfrm>
          <a:prstGeom prst="rect">
            <a:avLst/>
          </a:prstGeom>
        </p:spPr>
        <p:txBody>
          <a:bodyPr>
            <a:normAutofit fontScale="90000" lnSpcReduction="20000"/>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en-AU" sz="4000" kern="0" dirty="0"/>
              <a:t>Where is the science?</a:t>
            </a:r>
          </a:p>
        </p:txBody>
      </p:sp>
      <p:pic>
        <p:nvPicPr>
          <p:cNvPr id="8" name="Picture 7">
            <a:extLst>
              <a:ext uri="{FF2B5EF4-FFF2-40B4-BE49-F238E27FC236}">
                <a16:creationId xmlns:a16="http://schemas.microsoft.com/office/drawing/2014/main" id="{C171473E-0112-40B2-BF27-AC59A8E2833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1849" y="168917"/>
            <a:ext cx="5032446" cy="6376379"/>
          </a:xfrm>
          <a:prstGeom prst="rect">
            <a:avLst/>
          </a:prstGeom>
        </p:spPr>
      </p:pic>
      <p:pic>
        <p:nvPicPr>
          <p:cNvPr id="3" name="Picture 2">
            <a:extLst>
              <a:ext uri="{FF2B5EF4-FFF2-40B4-BE49-F238E27FC236}">
                <a16:creationId xmlns:a16="http://schemas.microsoft.com/office/drawing/2014/main" id="{6F2751A9-A936-4475-B1E7-88E6D1C2A8D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88582" y="199630"/>
            <a:ext cx="4904584" cy="6472608"/>
          </a:xfrm>
          <a:prstGeom prst="rect">
            <a:avLst/>
          </a:prstGeom>
        </p:spPr>
      </p:pic>
      <p:pic>
        <p:nvPicPr>
          <p:cNvPr id="7" name="Picture 6">
            <a:extLst>
              <a:ext uri="{FF2B5EF4-FFF2-40B4-BE49-F238E27FC236}">
                <a16:creationId xmlns:a16="http://schemas.microsoft.com/office/drawing/2014/main" id="{EB9C4296-9A29-4FC2-BC3E-1AF27A4AA1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70117" y="1351903"/>
            <a:ext cx="4039604" cy="5417094"/>
          </a:xfrm>
          <a:prstGeom prst="rect">
            <a:avLst/>
          </a:prstGeom>
        </p:spPr>
      </p:pic>
      <p:pic>
        <p:nvPicPr>
          <p:cNvPr id="10" name="Picture 9">
            <a:extLst>
              <a:ext uri="{FF2B5EF4-FFF2-40B4-BE49-F238E27FC236}">
                <a16:creationId xmlns:a16="http://schemas.microsoft.com/office/drawing/2014/main" id="{428FD3C4-0557-48D2-A9F8-C18F36CBBA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39" y="592069"/>
            <a:ext cx="4904329" cy="6196806"/>
          </a:xfrm>
          <a:prstGeom prst="rect">
            <a:avLst/>
          </a:prstGeom>
        </p:spPr>
      </p:pic>
    </p:spTree>
    <p:extLst>
      <p:ext uri="{BB962C8B-B14F-4D97-AF65-F5344CB8AC3E}">
        <p14:creationId xmlns:p14="http://schemas.microsoft.com/office/powerpoint/2010/main" val="2076742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510588" cy="864096"/>
          </a:xfrm>
        </p:spPr>
        <p:txBody>
          <a:bodyPr/>
          <a:lstStyle/>
          <a:p>
            <a:r>
              <a:rPr lang="en-AU" dirty="0"/>
              <a:t>So what do they predict?</a:t>
            </a:r>
          </a:p>
        </p:txBody>
      </p:sp>
      <p:pic>
        <p:nvPicPr>
          <p:cNvPr id="4" name="Picture 3" descr="ClimateModellingCB-2.jpg"/>
          <p:cNvPicPr>
            <a:picLocks noChangeAspect="1"/>
          </p:cNvPicPr>
          <p:nvPr/>
        </p:nvPicPr>
        <p:blipFill>
          <a:blip r:embed="rId3" cstate="screen"/>
          <a:stretch>
            <a:fillRect/>
          </a:stretch>
        </p:blipFill>
        <p:spPr>
          <a:xfrm>
            <a:off x="107505" y="792088"/>
            <a:ext cx="7183056" cy="5949280"/>
          </a:xfrm>
          <a:prstGeom prst="rect">
            <a:avLst/>
          </a:prstGeom>
        </p:spPr>
      </p:pic>
      <p:sp>
        <p:nvSpPr>
          <p:cNvPr id="7" name="TextBox 6">
            <a:extLst>
              <a:ext uri="{FF2B5EF4-FFF2-40B4-BE49-F238E27FC236}">
                <a16:creationId xmlns:a16="http://schemas.microsoft.com/office/drawing/2014/main" id="{FEB18760-0C1B-4237-B6B3-B9604E41DD73}"/>
              </a:ext>
            </a:extLst>
          </p:cNvPr>
          <p:cNvSpPr txBox="1"/>
          <p:nvPr/>
        </p:nvSpPr>
        <p:spPr>
          <a:xfrm>
            <a:off x="7290560" y="2521059"/>
            <a:ext cx="195588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WITH CO</a:t>
            </a:r>
            <a:r>
              <a:rPr kumimoji="0" lang="en-AU" sz="2800" b="0" i="0" u="none" strike="noStrike" kern="1200" cap="none" spc="0" normalizeH="0" baseline="-2500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2</a:t>
            </a:r>
            <a:r>
              <a:rPr kumimoji="0" lang="en-AU"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 increase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rgbClr val="FFFFFF"/>
                </a:solidFill>
                <a:effectLst>
                  <a:outerShdw blurRad="38100" dist="38100" dir="2700000" algn="tl">
                    <a:srgbClr val="000000">
                      <a:alpha val="43137"/>
                    </a:srgbClr>
                  </a:outerShdw>
                </a:effectLst>
                <a:latin typeface="Calibri"/>
              </a:rPr>
              <a:t>(to 2015)</a:t>
            </a:r>
            <a:endParaRPr kumimoji="0" lang="en-AU"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65639994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29CE51-FBE3-4263-A5BA-60F220510F7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748" y="37824"/>
            <a:ext cx="9001000" cy="6775552"/>
          </a:xfrm>
          <a:prstGeom prst="rect">
            <a:avLst/>
          </a:prstGeom>
        </p:spPr>
      </p:pic>
      <p:graphicFrame>
        <p:nvGraphicFramePr>
          <p:cNvPr id="2" name="Object 1">
            <a:extLst>
              <a:ext uri="{FF2B5EF4-FFF2-40B4-BE49-F238E27FC236}">
                <a16:creationId xmlns:a16="http://schemas.microsoft.com/office/drawing/2014/main" id="{4581B543-D76A-41D9-A49A-9B60550004BD}"/>
              </a:ext>
            </a:extLst>
          </p:cNvPr>
          <p:cNvGraphicFramePr>
            <a:graphicFrameLocks noChangeAspect="1"/>
          </p:cNvGraphicFramePr>
          <p:nvPr>
            <p:extLst>
              <p:ext uri="{D42A27DB-BD31-4B8C-83A1-F6EECF244321}">
                <p14:modId xmlns:p14="http://schemas.microsoft.com/office/powerpoint/2010/main" val="2610083751"/>
              </p:ext>
            </p:extLst>
          </p:nvPr>
        </p:nvGraphicFramePr>
        <p:xfrm>
          <a:off x="7318243" y="312778"/>
          <a:ext cx="1276266" cy="3445287"/>
        </p:xfrm>
        <a:graphic>
          <a:graphicData uri="http://schemas.openxmlformats.org/presentationml/2006/ole">
            <mc:AlternateContent xmlns:mc="http://schemas.openxmlformats.org/markup-compatibility/2006">
              <mc:Choice xmlns:v="urn:schemas-microsoft-com:vml" Requires="v">
                <p:oleObj name="PHOTO-PAINT" r:id="rId4" imgW="1048320" imgH="3029400" progId="CorelPHOTOPAINT.Image.18">
                  <p:embed/>
                </p:oleObj>
              </mc:Choice>
              <mc:Fallback>
                <p:oleObj name="PHOTO-PAINT" r:id="rId4" imgW="1048320" imgH="3029400" progId="CorelPHOTOPAINT.Image.18">
                  <p:embed/>
                  <p:pic>
                    <p:nvPicPr>
                      <p:cNvPr id="2" name="Object 1">
                        <a:extLst>
                          <a:ext uri="{FF2B5EF4-FFF2-40B4-BE49-F238E27FC236}">
                            <a16:creationId xmlns:a16="http://schemas.microsoft.com/office/drawing/2014/main" id="{4581B543-D76A-41D9-A49A-9B60550004BD}"/>
                          </a:ext>
                        </a:extLst>
                      </p:cNvPr>
                      <p:cNvPicPr/>
                      <p:nvPr/>
                    </p:nvPicPr>
                    <p:blipFill>
                      <a:blip r:embed="rId5"/>
                      <a:stretch>
                        <a:fillRect/>
                      </a:stretch>
                    </p:blipFill>
                    <p:spPr>
                      <a:xfrm>
                        <a:off x="7318243" y="312778"/>
                        <a:ext cx="1276266" cy="3445287"/>
                      </a:xfrm>
                      <a:prstGeom prst="rect">
                        <a:avLst/>
                      </a:prstGeom>
                    </p:spPr>
                  </p:pic>
                </p:oleObj>
              </mc:Fallback>
            </mc:AlternateContent>
          </a:graphicData>
        </a:graphic>
      </p:graphicFrame>
    </p:spTree>
    <p:extLst>
      <p:ext uri="{BB962C8B-B14F-4D97-AF65-F5344CB8AC3E}">
        <p14:creationId xmlns:p14="http://schemas.microsoft.com/office/powerpoint/2010/main" val="4142639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1500"/>
                                        <p:tgtEl>
                                          <p:spTgt spid="2"/>
                                        </p:tgtEl>
                                      </p:cBhvr>
                                    </p:animEffect>
                                    <p:set>
                                      <p:cBhvr>
                                        <p:cTn id="7" dur="1" fill="hold">
                                          <p:stCondLst>
                                            <p:cond delay="1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3" y="228600"/>
            <a:ext cx="8344669" cy="2480320"/>
          </a:xfrm>
        </p:spPr>
        <p:txBody>
          <a:bodyPr/>
          <a:lstStyle/>
          <a:p>
            <a:pPr algn="l"/>
            <a:r>
              <a:rPr lang="en-AU" sz="4800" b="1" dirty="0">
                <a:solidFill>
                  <a:srgbClr val="FFC000"/>
                </a:solidFill>
                <a:effectLst>
                  <a:outerShdw blurRad="76200" dist="63500" dir="2700000" algn="tl">
                    <a:srgbClr val="000000">
                      <a:alpha val="62000"/>
                    </a:srgbClr>
                  </a:outerShdw>
                </a:effectLst>
              </a:rPr>
              <a:t>So what will this extra CO</a:t>
            </a:r>
            <a:r>
              <a:rPr lang="en-AU" sz="4800" b="1" baseline="-25000" dirty="0">
                <a:solidFill>
                  <a:srgbClr val="FFC000"/>
                </a:solidFill>
                <a:effectLst>
                  <a:outerShdw blurRad="76200" dist="63500" dir="2700000" algn="tl">
                    <a:srgbClr val="000000">
                      <a:alpha val="62000"/>
                    </a:srgbClr>
                  </a:outerShdw>
                </a:effectLst>
              </a:rPr>
              <a:t>2</a:t>
            </a:r>
            <a:r>
              <a:rPr lang="en-AU" sz="4800" b="1" dirty="0">
                <a:solidFill>
                  <a:srgbClr val="FFC000"/>
                </a:solidFill>
                <a:effectLst>
                  <a:outerShdw blurRad="76200" dist="63500" dir="2700000" algn="tl">
                    <a:srgbClr val="000000">
                      <a:alpha val="62000"/>
                    </a:srgbClr>
                  </a:outerShdw>
                </a:effectLst>
              </a:rPr>
              <a:t> do to the +33</a:t>
            </a:r>
            <a:r>
              <a:rPr lang="en-AU" sz="4800" b="1" baseline="30000" dirty="0">
                <a:solidFill>
                  <a:srgbClr val="FFC000"/>
                </a:solidFill>
                <a:effectLst>
                  <a:outerShdw blurRad="76200" dist="63500" dir="2700000" algn="tl">
                    <a:srgbClr val="000000">
                      <a:alpha val="62000"/>
                    </a:srgbClr>
                  </a:outerShdw>
                </a:effectLst>
              </a:rPr>
              <a:t>o</a:t>
            </a:r>
            <a:r>
              <a:rPr lang="en-AU" sz="4800" b="1" dirty="0">
                <a:solidFill>
                  <a:srgbClr val="FFC000"/>
                </a:solidFill>
                <a:effectLst>
                  <a:outerShdw blurRad="76200" dist="63500" dir="2700000" algn="tl">
                    <a:srgbClr val="000000">
                      <a:alpha val="62000"/>
                    </a:srgbClr>
                  </a:outerShdw>
                </a:effectLst>
              </a:rPr>
              <a:t>C Greenhouse effect?</a:t>
            </a:r>
            <a:br>
              <a:rPr lang="en-AU" sz="4800" b="1" dirty="0">
                <a:solidFill>
                  <a:srgbClr val="FFC000"/>
                </a:solidFill>
                <a:effectLst>
                  <a:outerShdw blurRad="76200" dist="63500" dir="2700000" algn="tl">
                    <a:srgbClr val="000000">
                      <a:alpha val="62000"/>
                    </a:srgbClr>
                  </a:outerShdw>
                </a:effectLst>
              </a:rPr>
            </a:br>
            <a:r>
              <a:rPr lang="en-AU" sz="4800" b="1" dirty="0">
                <a:solidFill>
                  <a:srgbClr val="FFC000"/>
                </a:solidFill>
                <a:effectLst>
                  <a:outerShdw blurRad="76200" dist="63500" dir="2700000" algn="tl">
                    <a:srgbClr val="000000">
                      <a:alpha val="62000"/>
                    </a:srgbClr>
                  </a:outerShdw>
                </a:effectLst>
              </a:rPr>
              <a:t>And how will it affect us?</a:t>
            </a:r>
            <a:endParaRPr lang="en-AU" sz="4800" dirty="0">
              <a:solidFill>
                <a:srgbClr val="FFC000"/>
              </a:solidFill>
            </a:endParaRPr>
          </a:p>
        </p:txBody>
      </p:sp>
      <p:sp>
        <p:nvSpPr>
          <p:cNvPr id="5" name="Content Placeholder 4"/>
          <p:cNvSpPr>
            <a:spLocks noGrp="1"/>
          </p:cNvSpPr>
          <p:nvPr>
            <p:ph idx="1"/>
          </p:nvPr>
        </p:nvSpPr>
        <p:spPr>
          <a:xfrm>
            <a:off x="331787" y="3062064"/>
            <a:ext cx="8540750" cy="3534271"/>
          </a:xfrm>
        </p:spPr>
        <p:txBody>
          <a:bodyPr/>
          <a:lstStyle/>
          <a:p>
            <a:r>
              <a:rPr lang="en-AU" dirty="0"/>
              <a:t>Two ways to answer:</a:t>
            </a:r>
          </a:p>
          <a:p>
            <a:r>
              <a:rPr lang="en-AU" dirty="0">
                <a:solidFill>
                  <a:schemeClr val="tx1">
                    <a:lumMod val="65000"/>
                  </a:schemeClr>
                </a:solidFill>
              </a:rPr>
              <a:t>Use our understanding of the physics of the climate (</a:t>
            </a:r>
            <a:r>
              <a:rPr lang="en-AU" dirty="0" err="1">
                <a:solidFill>
                  <a:schemeClr val="tx1">
                    <a:lumMod val="65000"/>
                  </a:schemeClr>
                </a:solidFill>
              </a:rPr>
              <a:t>ie</a:t>
            </a:r>
            <a:r>
              <a:rPr lang="en-AU" dirty="0">
                <a:solidFill>
                  <a:schemeClr val="tx1">
                    <a:lumMod val="65000"/>
                  </a:schemeClr>
                </a:solidFill>
              </a:rPr>
              <a:t>. ‘computer modelling’)</a:t>
            </a:r>
          </a:p>
          <a:p>
            <a:r>
              <a:rPr lang="en-AU" dirty="0">
                <a:solidFill>
                  <a:srgbClr val="FFFF00"/>
                </a:solidFill>
              </a:rPr>
              <a:t>Look at what has happened in the past – and compare it to what we see happening now.</a:t>
            </a:r>
          </a:p>
          <a:p>
            <a:endParaRPr lang="en-AU" dirty="0"/>
          </a:p>
        </p:txBody>
      </p:sp>
    </p:spTree>
    <p:extLst>
      <p:ext uri="{BB962C8B-B14F-4D97-AF65-F5344CB8AC3E}">
        <p14:creationId xmlns:p14="http://schemas.microsoft.com/office/powerpoint/2010/main" val="2635289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hanTempsComb2b.jpg"/>
          <p:cNvPicPr>
            <a:picLocks noGrp="1" noChangeAspect="1"/>
          </p:cNvPicPr>
          <p:nvPr>
            <p:ph idx="4294967295"/>
          </p:nvPr>
        </p:nvPicPr>
        <p:blipFill>
          <a:blip r:embed="rId4" cstate="screen"/>
          <a:stretch>
            <a:fillRect/>
          </a:stretch>
        </p:blipFill>
        <p:spPr>
          <a:xfrm>
            <a:off x="180975" y="981075"/>
            <a:ext cx="8963025" cy="5688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bwMode="auto">
          <a:xfrm>
            <a:off x="4248472" y="908720"/>
            <a:ext cx="5004048" cy="5832648"/>
          </a:xfrm>
          <a:prstGeom prst="rect">
            <a:avLst/>
          </a:prstGeom>
          <a:solidFill>
            <a:schemeClr val="bg1">
              <a:lumMod val="75000"/>
            </a:schemeClr>
          </a:solidFill>
          <a:ln w="635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p:cNvSpPr/>
          <p:nvPr/>
        </p:nvSpPr>
        <p:spPr bwMode="auto">
          <a:xfrm>
            <a:off x="6084168" y="908720"/>
            <a:ext cx="3212232" cy="5832648"/>
          </a:xfrm>
          <a:prstGeom prst="rect">
            <a:avLst/>
          </a:prstGeom>
          <a:solidFill>
            <a:schemeClr val="bg1">
              <a:lumMod val="75000"/>
            </a:schemeClr>
          </a:solidFill>
          <a:ln w="635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2"/>
          <p:cNvSpPr txBox="1">
            <a:spLocks noRot="1" noChangeArrowheads="1"/>
          </p:cNvSpPr>
          <p:nvPr/>
        </p:nvSpPr>
        <p:spPr bwMode="auto">
          <a:xfrm>
            <a:off x="323850" y="188913"/>
            <a:ext cx="8510588" cy="5757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4000" b="0" i="0" u="none" strike="noStrike" kern="0" cap="none" spc="0" normalizeH="0" baseline="0" noProof="0" dirty="0">
                <a:ln>
                  <a:noFill/>
                </a:ln>
                <a:solidFill>
                  <a:srgbClr val="CCFFFF"/>
                </a:solidFill>
                <a:effectLst>
                  <a:outerShdw blurRad="38100" dist="38100" dir="2700000" algn="tl">
                    <a:srgbClr val="000000"/>
                  </a:outerShdw>
                </a:effectLst>
                <a:uLnTx/>
                <a:uFillTx/>
                <a:latin typeface="Arial"/>
                <a:ea typeface="+mn-ea"/>
                <a:cs typeface="+mn-cs"/>
              </a:rPr>
              <a:t>Looking at the past – the big picture</a:t>
            </a:r>
          </a:p>
        </p:txBody>
      </p:sp>
      <p:sp>
        <p:nvSpPr>
          <p:cNvPr id="7" name="Rounded Rectangular Callout 6"/>
          <p:cNvSpPr/>
          <p:nvPr/>
        </p:nvSpPr>
        <p:spPr bwMode="auto">
          <a:xfrm>
            <a:off x="7452320" y="2276872"/>
            <a:ext cx="1044624" cy="1008112"/>
          </a:xfrm>
          <a:prstGeom prst="wedgeRoundRectCallout">
            <a:avLst>
              <a:gd name="adj1" fmla="val -3586"/>
              <a:gd name="adj2" fmla="val 131788"/>
              <a:gd name="adj3" fmla="val 16667"/>
            </a:avLst>
          </a:prstGeom>
          <a:solidFill>
            <a:schemeClr val="accent2">
              <a:lumMod val="20000"/>
              <a:lumOff val="80000"/>
            </a:schemeClr>
          </a:solidFill>
          <a:ln w="63500"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29ABA8">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Holocene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10,000 yrs of stable climate</a:t>
            </a:r>
          </a:p>
        </p:txBody>
      </p:sp>
      <p:grpSp>
        <p:nvGrpSpPr>
          <p:cNvPr id="2" name="Group 17"/>
          <p:cNvGrpSpPr/>
          <p:nvPr/>
        </p:nvGrpSpPr>
        <p:grpSpPr>
          <a:xfrm>
            <a:off x="7956376" y="3429000"/>
            <a:ext cx="936104" cy="369332"/>
            <a:chOff x="7956376" y="3367383"/>
            <a:chExt cx="936104" cy="369332"/>
          </a:xfrm>
        </p:grpSpPr>
        <p:sp>
          <p:nvSpPr>
            <p:cNvPr id="9" name="Up Arrow 8"/>
            <p:cNvSpPr/>
            <p:nvPr/>
          </p:nvSpPr>
          <p:spPr bwMode="auto">
            <a:xfrm>
              <a:off x="8676456" y="3511398"/>
              <a:ext cx="216024" cy="205633"/>
            </a:xfrm>
            <a:prstGeom prst="upArrow">
              <a:avLst/>
            </a:prstGeom>
            <a:solidFill>
              <a:srgbClr val="FF505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7956376" y="3367383"/>
              <a:ext cx="7200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+3</a:t>
              </a: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sym typeface="Symbol"/>
                </a:rPr>
                <a:t>C</a:t>
              </a:r>
              <a:endPar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grpSp>
      <p:grpSp>
        <p:nvGrpSpPr>
          <p:cNvPr id="3" name="Group 16"/>
          <p:cNvGrpSpPr/>
          <p:nvPr/>
        </p:nvGrpSpPr>
        <p:grpSpPr>
          <a:xfrm>
            <a:off x="7956376" y="3768258"/>
            <a:ext cx="936104" cy="432048"/>
            <a:chOff x="7956376" y="3717032"/>
            <a:chExt cx="936104" cy="432048"/>
          </a:xfrm>
        </p:grpSpPr>
        <p:sp>
          <p:nvSpPr>
            <p:cNvPr id="8" name="Up Arrow 7"/>
            <p:cNvSpPr/>
            <p:nvPr/>
          </p:nvSpPr>
          <p:spPr bwMode="auto">
            <a:xfrm>
              <a:off x="8676456" y="3789040"/>
              <a:ext cx="216024" cy="360040"/>
            </a:xfrm>
            <a:prstGeom prst="upArrow">
              <a:avLst/>
            </a:prstGeom>
            <a:solidFill>
              <a:srgbClr val="FF9966"/>
            </a:solidFill>
            <a:ln w="6350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p:cNvSpPr txBox="1"/>
            <p:nvPr/>
          </p:nvSpPr>
          <p:spPr>
            <a:xfrm>
              <a:off x="7956376" y="3717032"/>
              <a:ext cx="7200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+2</a:t>
              </a: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sym typeface="Symbol"/>
                </a:rPr>
                <a:t>C</a:t>
              </a:r>
              <a:endPar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grpSp>
      <p:sp>
        <p:nvSpPr>
          <p:cNvPr id="13" name="Right Arrow 12"/>
          <p:cNvSpPr/>
          <p:nvPr/>
        </p:nvSpPr>
        <p:spPr bwMode="auto">
          <a:xfrm>
            <a:off x="7092280" y="5373216"/>
            <a:ext cx="1728192" cy="504056"/>
          </a:xfrm>
          <a:prstGeom prst="rightArrow">
            <a:avLst/>
          </a:prstGeom>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0" scaled="1"/>
            <a:tileRect/>
          </a:gradFill>
          <a:ln w="63500" cap="rnd" cmpd="sng" algn="ctr">
            <a:solidFill>
              <a:schemeClr val="accent4">
                <a:lumMod val="25000"/>
              </a:schemeClr>
            </a:solidFill>
            <a:prstDash val="solid"/>
            <a:round/>
            <a:headEnd type="none" w="med" len="med"/>
            <a:tailEnd type="none" w="med" len="med"/>
          </a:ln>
          <a:effectLst/>
        </p:spPr>
        <p:txBody>
          <a:bodyPr vert="horz" wrap="square" lIns="18000" tIns="36000" rIns="0" bIns="0" numCol="1" rtlCol="0" anchor="t" anchorCtr="0" compatLnSpc="1">
            <a:prstTxWarp prst="textNoShape">
              <a:avLst/>
            </a:prstTxWarp>
            <a:normAutofit fontScale="850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Arial Rounded MT Bold" pitchFamily="34" charset="0"/>
                <a:ea typeface="+mn-ea"/>
                <a:cs typeface="+mn-cs"/>
              </a:rPr>
              <a:t>Human civilisation</a:t>
            </a:r>
          </a:p>
        </p:txBody>
      </p:sp>
      <p:grpSp>
        <p:nvGrpSpPr>
          <p:cNvPr id="21" name="Group 20"/>
          <p:cNvGrpSpPr/>
          <p:nvPr/>
        </p:nvGrpSpPr>
        <p:grpSpPr>
          <a:xfrm>
            <a:off x="8135888" y="3819484"/>
            <a:ext cx="756592" cy="401604"/>
            <a:chOff x="8135888" y="3819484"/>
            <a:chExt cx="756592" cy="401604"/>
          </a:xfrm>
        </p:grpSpPr>
        <p:sp>
          <p:nvSpPr>
            <p:cNvPr id="18" name="Down Arrow 17"/>
            <p:cNvSpPr/>
            <p:nvPr/>
          </p:nvSpPr>
          <p:spPr bwMode="auto">
            <a:xfrm flipV="1">
              <a:off x="8820472" y="4005064"/>
              <a:ext cx="72008" cy="216024"/>
            </a:xfrm>
            <a:prstGeom prst="downArrow">
              <a:avLst/>
            </a:prstGeom>
            <a:solidFill>
              <a:schemeClr val="accent1"/>
            </a:solidFill>
            <a:ln w="635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9" name="TextBox 18"/>
            <p:cNvSpPr txBox="1"/>
            <p:nvPr/>
          </p:nvSpPr>
          <p:spPr>
            <a:xfrm>
              <a:off x="8135888" y="3819484"/>
              <a:ext cx="720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10199"/>
                  </a:solidFill>
                  <a:effectLst>
                    <a:outerShdw blurRad="38100" dist="38100" dir="2700000" algn="tl">
                      <a:srgbClr val="000000">
                        <a:alpha val="43137"/>
                      </a:srgbClr>
                    </a:outerShdw>
                  </a:effectLst>
                  <a:uLnTx/>
                  <a:uFillTx/>
                  <a:latin typeface="Arial"/>
                  <a:ea typeface="+mn-ea"/>
                  <a:cs typeface="+mn-cs"/>
                </a:rPr>
                <a:t>+1</a:t>
              </a:r>
              <a:r>
                <a:rPr kumimoji="0" lang="en-AU" sz="1800" b="1" i="0" u="none" strike="noStrike" kern="1200" cap="none" spc="0" normalizeH="0" baseline="30000" noProof="0" dirty="0">
                  <a:ln>
                    <a:noFill/>
                  </a:ln>
                  <a:solidFill>
                    <a:srgbClr val="010199"/>
                  </a:solidFill>
                  <a:effectLst>
                    <a:outerShdw blurRad="38100" dist="38100" dir="2700000" algn="tl">
                      <a:srgbClr val="000000">
                        <a:alpha val="43137"/>
                      </a:srgbClr>
                    </a:outerShdw>
                  </a:effectLst>
                  <a:uLnTx/>
                  <a:uFillTx/>
                  <a:latin typeface="Arial"/>
                  <a:ea typeface="+mn-ea"/>
                  <a:cs typeface="+mn-cs"/>
                </a:rPr>
                <a:t>o</a:t>
              </a:r>
              <a:r>
                <a:rPr kumimoji="0" lang="en-AU" sz="1800" b="1" i="0" u="none" strike="noStrike" kern="1200" cap="none" spc="0" normalizeH="0" baseline="0" noProof="0" dirty="0">
                  <a:ln>
                    <a:noFill/>
                  </a:ln>
                  <a:solidFill>
                    <a:srgbClr val="010199"/>
                  </a:solidFill>
                  <a:effectLst>
                    <a:outerShdw blurRad="38100" dist="38100" dir="2700000" algn="tl">
                      <a:srgbClr val="000000">
                        <a:alpha val="43137"/>
                      </a:srgbClr>
                    </a:outerShdw>
                  </a:effectLst>
                  <a:uLnTx/>
                  <a:uFillTx/>
                  <a:latin typeface="Arial"/>
                  <a:ea typeface="+mn-ea"/>
                  <a:cs typeface="+mn-cs"/>
                </a:rPr>
                <a:t>C</a:t>
              </a:r>
            </a:p>
          </p:txBody>
        </p:sp>
      </p:grpSp>
      <p:sp>
        <p:nvSpPr>
          <p:cNvPr id="15" name="Rounded Rectangular Callout 14"/>
          <p:cNvSpPr/>
          <p:nvPr/>
        </p:nvSpPr>
        <p:spPr bwMode="auto">
          <a:xfrm>
            <a:off x="7308304" y="4581128"/>
            <a:ext cx="1152128" cy="360040"/>
          </a:xfrm>
          <a:prstGeom prst="wedgeRoundRectCallout">
            <a:avLst>
              <a:gd name="adj1" fmla="val 60240"/>
              <a:gd name="adj2" fmla="val -116568"/>
              <a:gd name="adj3" fmla="val 16667"/>
            </a:avLst>
          </a:prstGeom>
          <a:solidFill>
            <a:schemeClr val="accent5">
              <a:lumMod val="90000"/>
            </a:schemeClr>
          </a:solidFill>
          <a:ln w="63500" cap="flat" cmpd="sng" algn="ctr">
            <a:solidFill>
              <a:schemeClr val="accent5">
                <a:lumMod val="25000"/>
              </a:schemeClr>
            </a:solidFill>
            <a:prstDash val="solid"/>
            <a:round/>
            <a:headEnd type="none" w="med" len="med"/>
            <a:tailEnd type="none" w="med" len="med"/>
          </a:ln>
          <a:effectLst/>
        </p:spPr>
        <p:txBody>
          <a:bodyPr vert="horz" wrap="square" lIns="36000" tIns="3600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B8E2FF">
                    <a:lumMod val="25000"/>
                  </a:srgbClr>
                </a:solidFill>
                <a:effectLst>
                  <a:outerShdw blurRad="38100" dist="38100" dir="2700000" algn="tl">
                    <a:srgbClr val="000000">
                      <a:alpha val="43137"/>
                    </a:srgbClr>
                  </a:outerShdw>
                </a:effectLst>
                <a:uLnTx/>
                <a:uFillTx/>
                <a:latin typeface="Arial Rounded MT Bold" pitchFamily="34" charset="0"/>
                <a:ea typeface="+mn-ea"/>
                <a:cs typeface="+mn-cs"/>
              </a:rPr>
              <a:t>LIA &amp; MWP</a:t>
            </a:r>
            <a:endParaRPr kumimoji="0" lang="en-AU" sz="1400" b="0" i="0" u="none" strike="noStrike" kern="1200" cap="none" spc="0" normalizeH="0" baseline="0" noProof="0" dirty="0">
              <a:ln>
                <a:noFill/>
              </a:ln>
              <a:solidFill>
                <a:srgbClr val="B8E2FF">
                  <a:lumMod val="25000"/>
                </a:srgbClr>
              </a:solidFill>
              <a:effectLst/>
              <a:uLnTx/>
              <a:uFillTx/>
              <a:latin typeface="Arial Rounded MT Bold" pitchFamily="34" charset="0"/>
              <a:ea typeface="+mn-ea"/>
              <a:cs typeface="+mn-cs"/>
            </a:endParaRPr>
          </a:p>
        </p:txBody>
      </p:sp>
      <p:sp>
        <p:nvSpPr>
          <p:cNvPr id="20" name="Rounded Rectangular Callout 19"/>
          <p:cNvSpPr/>
          <p:nvPr/>
        </p:nvSpPr>
        <p:spPr bwMode="auto">
          <a:xfrm>
            <a:off x="5724128" y="2276872"/>
            <a:ext cx="1656184" cy="1008112"/>
          </a:xfrm>
          <a:prstGeom prst="wedgeRoundRectCallout">
            <a:avLst>
              <a:gd name="adj1" fmla="val -38550"/>
              <a:gd name="adj2" fmla="val 118831"/>
              <a:gd name="adj3" fmla="val 16667"/>
            </a:avLst>
          </a:prstGeom>
          <a:solidFill>
            <a:schemeClr val="accent2">
              <a:lumMod val="20000"/>
              <a:lumOff val="80000"/>
            </a:schemeClr>
          </a:solidFill>
          <a:ln w="635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010199">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LIG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~280ppm 125,000 yr ago About  +1</a:t>
            </a:r>
            <a:r>
              <a:rPr kumimoji="0" lang="en-AU" sz="1400" b="0" i="0" u="none" strike="noStrike" kern="1200" cap="none" spc="0" normalizeH="0" baseline="30000" noProof="0" dirty="0">
                <a:ln>
                  <a:noFill/>
                </a:ln>
                <a:solidFill>
                  <a:srgbClr val="000000"/>
                </a:solidFill>
                <a:effectLst/>
                <a:uLnTx/>
                <a:uFillTx/>
                <a:latin typeface="Arial Rounded MT Bold" pitchFamily="34" charset="0"/>
                <a:ea typeface="+mn-ea"/>
                <a:cs typeface="+mn-cs"/>
              </a:rPr>
              <a:t>o</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~8m higher</a:t>
            </a:r>
          </a:p>
        </p:txBody>
      </p:sp>
      <p:sp>
        <p:nvSpPr>
          <p:cNvPr id="4" name="Rounded Rectangular Callout 3"/>
          <p:cNvSpPr/>
          <p:nvPr/>
        </p:nvSpPr>
        <p:spPr bwMode="auto">
          <a:xfrm>
            <a:off x="4211960" y="2204864"/>
            <a:ext cx="1440160" cy="1080120"/>
          </a:xfrm>
          <a:prstGeom prst="wedgeRoundRectCallout">
            <a:avLst>
              <a:gd name="adj1" fmla="val -53068"/>
              <a:gd name="adj2" fmla="val 77984"/>
              <a:gd name="adj3" fmla="val 16667"/>
            </a:avLst>
          </a:prstGeom>
          <a:solidFill>
            <a:srgbClr val="FFCCCC"/>
          </a:solidFill>
          <a:ln w="635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Pliocene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 ~400ppm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levels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~30 m higher </a:t>
            </a:r>
          </a:p>
        </p:txBody>
      </p:sp>
    </p:spTree>
    <p:custDataLst>
      <p:tags r:id="rId1"/>
    </p:custDataLst>
    <p:extLst>
      <p:ext uri="{BB962C8B-B14F-4D97-AF65-F5344CB8AC3E}">
        <p14:creationId xmlns:p14="http://schemas.microsoft.com/office/powerpoint/2010/main" val="44709349"/>
      </p:ext>
    </p:extLst>
  </p:cSld>
  <p:clrMapOvr>
    <a:masterClrMapping/>
  </p:clrMapOvr>
  <p:transition advTm="1192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1+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1+ppt_w/2"/>
                                          </p:val>
                                        </p:tav>
                                      </p:tavLst>
                                    </p:anim>
                                    <p:anim calcmode="lin" valueType="num">
                                      <p:cBhvr additive="base">
                                        <p:cTn id="13" dur="500"/>
                                        <p:tgtEl>
                                          <p:spTgt spid="17"/>
                                        </p:tgtEl>
                                        <p:attrNameLst>
                                          <p:attrName>ppt_y</p:attrName>
                                        </p:attrNameLst>
                                      </p:cBhvr>
                                      <p:tavLst>
                                        <p:tav tm="0">
                                          <p:val>
                                            <p:strVal val="ppt_y"/>
                                          </p:val>
                                        </p:tav>
                                        <p:tav tm="100000">
                                          <p:val>
                                            <p:strVal val="ppt_y"/>
                                          </p:val>
                                        </p:tav>
                                      </p:tavLst>
                                    </p:anim>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fill="hold"/>
                                        <p:tgtEl>
                                          <p:spTgt spid="15"/>
                                        </p:tgtEl>
                                        <p:attrNameLst>
                                          <p:attrName>ppt_x</p:attrName>
                                        </p:attrNameLst>
                                      </p:cBhvr>
                                      <p:tavLst>
                                        <p:tav tm="0">
                                          <p:val>
                                            <p:strVal val="#ppt_x"/>
                                          </p:val>
                                        </p:tav>
                                        <p:tav tm="100000">
                                          <p:val>
                                            <p:strVal val="#ppt_x"/>
                                          </p:val>
                                        </p:tav>
                                      </p:tavLst>
                                    </p:anim>
                                    <p:anim calcmode="lin" valueType="num">
                                      <p:cBhvr additive="base">
                                        <p:cTn id="3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1+#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 presetClass="entr" presetSubtype="2"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1+#ppt_w/2"/>
                                          </p:val>
                                        </p:tav>
                                        <p:tav tm="100000">
                                          <p:val>
                                            <p:strVal val="#ppt_x"/>
                                          </p:val>
                                        </p:tav>
                                      </p:tavLst>
                                    </p:anim>
                                    <p:anim calcmode="lin" valueType="num">
                                      <p:cBhvr additive="base">
                                        <p:cTn id="53" dur="500" fill="hold"/>
                                        <p:tgtEl>
                                          <p:spTgt spid="4"/>
                                        </p:tgtEl>
                                        <p:attrNameLst>
                                          <p:attrName>ppt_y</p:attrName>
                                        </p:attrNameLst>
                                      </p:cBhvr>
                                      <p:tavLst>
                                        <p:tav tm="0">
                                          <p:val>
                                            <p:strVal val="#ppt_y"/>
                                          </p:val>
                                        </p:tav>
                                        <p:tav tm="100000">
                                          <p:val>
                                            <p:strVal val="#ppt_y"/>
                                          </p:val>
                                        </p:tav>
                                      </p:tavLst>
                                    </p:anim>
                                  </p:childTnLst>
                                </p:cTn>
                              </p:par>
                            </p:childTnLst>
                          </p:cTn>
                        </p:par>
                        <p:par>
                          <p:cTn id="54" fill="hold">
                            <p:stCondLst>
                              <p:cond delay="1000"/>
                            </p:stCondLst>
                            <p:childTnLst>
                              <p:par>
                                <p:cTn id="55" presetID="2" presetClass="entr" presetSubtype="4" fill="hold" nodeType="afterEffect">
                                  <p:stCondLst>
                                    <p:cond delay="50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7" grpId="0" animBg="1"/>
      <p:bldP spid="13" grpId="0" animBg="1"/>
      <p:bldP spid="15" grpId="0" animBg="1"/>
      <p:bldP spid="20" grpId="0" animBg="1"/>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st-IG-Temp&amp;CO2a.jpg"/>
          <p:cNvPicPr>
            <a:picLocks noChangeAspect="1"/>
          </p:cNvPicPr>
          <p:nvPr/>
        </p:nvPicPr>
        <p:blipFill>
          <a:blip r:embed="rId3" cstate="screen"/>
          <a:stretch>
            <a:fillRect/>
          </a:stretch>
        </p:blipFill>
        <p:spPr>
          <a:xfrm>
            <a:off x="0" y="72008"/>
            <a:ext cx="9128493" cy="6525344"/>
          </a:xfrm>
          <a:prstGeom prst="rect">
            <a:avLst/>
          </a:prstGeom>
        </p:spPr>
      </p:pic>
      <p:graphicFrame>
        <p:nvGraphicFramePr>
          <p:cNvPr id="3" name="Object 2">
            <a:extLst>
              <a:ext uri="{FF2B5EF4-FFF2-40B4-BE49-F238E27FC236}">
                <a16:creationId xmlns:a16="http://schemas.microsoft.com/office/drawing/2014/main" id="{18722455-19E2-43E9-A451-EFBB2727289E}"/>
              </a:ext>
            </a:extLst>
          </p:cNvPr>
          <p:cNvGraphicFramePr>
            <a:graphicFrameLocks noChangeAspect="1"/>
          </p:cNvGraphicFramePr>
          <p:nvPr>
            <p:extLst>
              <p:ext uri="{D42A27DB-BD31-4B8C-83A1-F6EECF244321}">
                <p14:modId xmlns:p14="http://schemas.microsoft.com/office/powerpoint/2010/main" val="1206041238"/>
              </p:ext>
            </p:extLst>
          </p:nvPr>
        </p:nvGraphicFramePr>
        <p:xfrm>
          <a:off x="7118718" y="72008"/>
          <a:ext cx="2009775" cy="2352675"/>
        </p:xfrm>
        <a:graphic>
          <a:graphicData uri="http://schemas.openxmlformats.org/presentationml/2006/ole">
            <mc:AlternateContent xmlns:mc="http://schemas.openxmlformats.org/markup-compatibility/2006">
              <mc:Choice xmlns:v="urn:schemas-microsoft-com:vml" Requires="v">
                <p:oleObj name="PHOTO-PAINT" r:id="rId4" imgW="2009520" imgH="2352600" progId="CorelPHOTOPAINT.Image.18">
                  <p:embed/>
                </p:oleObj>
              </mc:Choice>
              <mc:Fallback>
                <p:oleObj name="PHOTO-PAINT" r:id="rId4" imgW="2009520" imgH="2352600" progId="CorelPHOTOPAINT.Image.18">
                  <p:embed/>
                  <p:pic>
                    <p:nvPicPr>
                      <p:cNvPr id="3" name="Object 2">
                        <a:extLst>
                          <a:ext uri="{FF2B5EF4-FFF2-40B4-BE49-F238E27FC236}">
                            <a16:creationId xmlns:a16="http://schemas.microsoft.com/office/drawing/2014/main" id="{18722455-19E2-43E9-A451-EFBB2727289E}"/>
                          </a:ext>
                        </a:extLst>
                      </p:cNvPr>
                      <p:cNvPicPr/>
                      <p:nvPr/>
                    </p:nvPicPr>
                    <p:blipFill>
                      <a:blip r:embed="rId5"/>
                      <a:stretch>
                        <a:fillRect/>
                      </a:stretch>
                    </p:blipFill>
                    <p:spPr>
                      <a:xfrm>
                        <a:off x="7118718" y="72008"/>
                        <a:ext cx="2009775" cy="2352675"/>
                      </a:xfrm>
                      <a:prstGeom prst="rect">
                        <a:avLst/>
                      </a:prstGeom>
                    </p:spPr>
                  </p:pic>
                </p:oleObj>
              </mc:Fallback>
            </mc:AlternateContent>
          </a:graphicData>
        </a:graphic>
      </p:graphicFrame>
      <p:cxnSp>
        <p:nvCxnSpPr>
          <p:cNvPr id="10" name="Straight Arrow Connector 9"/>
          <p:cNvCxnSpPr/>
          <p:nvPr/>
        </p:nvCxnSpPr>
        <p:spPr>
          <a:xfrm flipV="1">
            <a:off x="8286272" y="1124744"/>
            <a:ext cx="0" cy="1584176"/>
          </a:xfrm>
          <a:prstGeom prst="straightConnector1">
            <a:avLst/>
          </a:prstGeom>
          <a:ln w="76200">
            <a:solidFill>
              <a:srgbClr val="F84242"/>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16416" y="692696"/>
            <a:ext cx="4320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b="1" i="0" u="none" strike="noStrike" kern="1200" cap="none" spc="0" normalizeH="0" baseline="0" noProof="0" dirty="0">
                <a:ln>
                  <a:noFill/>
                </a:ln>
                <a:solidFill>
                  <a:srgbClr val="FF0000"/>
                </a:solidFill>
                <a:effectLst/>
                <a:uLnTx/>
                <a:uFillTx/>
                <a:latin typeface="Calibri"/>
                <a:ea typeface="+mn-ea"/>
                <a:cs typeface="+mn-cs"/>
              </a:rPr>
              <a:t>?</a:t>
            </a:r>
            <a:endParaRPr kumimoji="0" lang="en-AU" sz="1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TextBox 1">
            <a:extLst>
              <a:ext uri="{FF2B5EF4-FFF2-40B4-BE49-F238E27FC236}">
                <a16:creationId xmlns:a16="http://schemas.microsoft.com/office/drawing/2014/main" id="{6A68DABC-DEE3-450E-A8B7-A5168D76E1B6}"/>
              </a:ext>
            </a:extLst>
          </p:cNvPr>
          <p:cNvSpPr txBox="1"/>
          <p:nvPr/>
        </p:nvSpPr>
        <p:spPr>
          <a:xfrm>
            <a:off x="3059832" y="6180407"/>
            <a:ext cx="34563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err="1">
                <a:ln>
                  <a:noFill/>
                </a:ln>
                <a:solidFill>
                  <a:prstClr val="black">
                    <a:lumMod val="50000"/>
                    <a:lumOff val="50000"/>
                  </a:prstClr>
                </a:solidFill>
                <a:effectLst/>
                <a:uLnTx/>
                <a:uFillTx/>
                <a:latin typeface="Arial Rounded MT Bold" panose="020F0704030504030204" pitchFamily="34" charset="0"/>
                <a:ea typeface="+mn-ea"/>
                <a:cs typeface="+mn-cs"/>
              </a:rPr>
              <a:t>Milankovi</a:t>
            </a:r>
            <a:r>
              <a:rPr kumimoji="0" lang="en-AU" sz="2400" b="0" i="0" u="none" strike="noStrike" kern="1200" cap="none" spc="0" normalizeH="0" baseline="0" noProof="0" dirty="0" err="1">
                <a:ln>
                  <a:noFill/>
                </a:ln>
                <a:solidFill>
                  <a:prstClr val="black">
                    <a:lumMod val="50000"/>
                    <a:lumOff val="50000"/>
                  </a:prstClr>
                </a:solidFill>
                <a:effectLst/>
                <a:uLnTx/>
                <a:uFillTx/>
                <a:latin typeface="Arial Rounded MT Bold" panose="020F0704030504030204" pitchFamily="34" charset="0"/>
                <a:ea typeface="+mn-ea"/>
                <a:cs typeface="+mn-cs"/>
              </a:rPr>
              <a:t>ć</a:t>
            </a:r>
            <a:r>
              <a:rPr kumimoji="0" lang="en-AU" sz="2000" b="0" i="0" u="none" strike="noStrike" kern="1200" cap="none" spc="0" normalizeH="0" baseline="0" noProof="0" dirty="0">
                <a:ln>
                  <a:noFill/>
                </a:ln>
                <a:solidFill>
                  <a:prstClr val="black">
                    <a:lumMod val="50000"/>
                    <a:lumOff val="50000"/>
                  </a:prstClr>
                </a:solidFill>
                <a:effectLst/>
                <a:uLnTx/>
                <a:uFillTx/>
                <a:latin typeface="Arial Rounded MT Bold" panose="020F0704030504030204" pitchFamily="34" charset="0"/>
                <a:ea typeface="+mn-ea"/>
                <a:cs typeface="+mn-cs"/>
              </a:rPr>
              <a:t> cycles  </a:t>
            </a:r>
          </a:p>
        </p:txBody>
      </p:sp>
      <p:cxnSp>
        <p:nvCxnSpPr>
          <p:cNvPr id="4" name="Straight Arrow Connector 3">
            <a:extLst>
              <a:ext uri="{FF2B5EF4-FFF2-40B4-BE49-F238E27FC236}">
                <a16:creationId xmlns:a16="http://schemas.microsoft.com/office/drawing/2014/main" id="{F6701451-135B-49BE-90E5-A8C305B7A242}"/>
              </a:ext>
            </a:extLst>
          </p:cNvPr>
          <p:cNvCxnSpPr/>
          <p:nvPr/>
        </p:nvCxnSpPr>
        <p:spPr>
          <a:xfrm>
            <a:off x="5796136" y="6381328"/>
            <a:ext cx="936104" cy="0"/>
          </a:xfrm>
          <a:prstGeom prst="straightConnector1">
            <a:avLst/>
          </a:prstGeom>
          <a:ln w="57150">
            <a:solidFill>
              <a:schemeClr val="bg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C6E45F9-66AA-4209-B574-81FEE3528C33}"/>
              </a:ext>
            </a:extLst>
          </p:cNvPr>
          <p:cNvCxnSpPr/>
          <p:nvPr/>
        </p:nvCxnSpPr>
        <p:spPr>
          <a:xfrm flipH="1">
            <a:off x="1547664" y="6396717"/>
            <a:ext cx="792088" cy="0"/>
          </a:xfrm>
          <a:prstGeom prst="straightConnector1">
            <a:avLst/>
          </a:prstGeom>
          <a:ln w="57150">
            <a:solidFill>
              <a:schemeClr val="bg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756649"/>
      </p:ext>
    </p:extLst>
  </p:cSld>
  <p:clrMapOvr>
    <a:masterClrMapping/>
  </p:clrMapOvr>
  <p:transition advTm="188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1130361.JPG"/>
          <p:cNvPicPr preferRelativeResize="0">
            <a:picLocks noChangeAspect="1"/>
          </p:cNvPicPr>
          <p:nvPr/>
        </p:nvPicPr>
        <p:blipFill>
          <a:blip r:embed="rId3" cstate="screen">
            <a:lum bright="-10000"/>
          </a:blip>
          <a:stretch>
            <a:fillRect/>
          </a:stretch>
        </p:blipFill>
        <p:spPr>
          <a:xfrm>
            <a:off x="0" y="0"/>
            <a:ext cx="9144000" cy="6858000"/>
          </a:xfrm>
          <a:prstGeom prst="rect">
            <a:avLst/>
          </a:prstGeom>
        </p:spPr>
      </p:pic>
      <p:sp>
        <p:nvSpPr>
          <p:cNvPr id="5" name="Title 1"/>
          <p:cNvSpPr>
            <a:spLocks noGrp="1"/>
          </p:cNvSpPr>
          <p:nvPr>
            <p:ph type="title"/>
          </p:nvPr>
        </p:nvSpPr>
        <p:spPr>
          <a:xfrm>
            <a:off x="0" y="1"/>
            <a:ext cx="9143999" cy="764703"/>
          </a:xfrm>
        </p:spPr>
        <p:txBody>
          <a:bodyPr>
            <a:noAutofit/>
          </a:bodyPr>
          <a:lstStyle/>
          <a:p>
            <a:r>
              <a:rPr lang="en-AU" sz="4000" dirty="0"/>
              <a:t>Earth’s Greenhouse climate</a:t>
            </a:r>
            <a:endParaRPr lang="en-AU" sz="4000" u="sng" dirty="0"/>
          </a:p>
        </p:txBody>
      </p:sp>
      <p:sp>
        <p:nvSpPr>
          <p:cNvPr id="11" name="TextBox 10"/>
          <p:cNvSpPr txBox="1"/>
          <p:nvPr/>
        </p:nvSpPr>
        <p:spPr>
          <a:xfrm>
            <a:off x="1475656" y="980728"/>
            <a:ext cx="34563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FFFF">
                    <a:lumMod val="95000"/>
                  </a:srgbClr>
                </a:solidFill>
                <a:effectLst>
                  <a:outerShdw blurRad="38100" dist="38100" dir="2700000" algn="tl">
                    <a:srgbClr val="000000">
                      <a:alpha val="43137"/>
                    </a:srgbClr>
                  </a:outerShdw>
                </a:effectLst>
                <a:uLnTx/>
                <a:uFillTx/>
                <a:latin typeface="Arial Rounded MT Bold" pitchFamily="34" charset="0"/>
                <a:ea typeface="+mn-ea"/>
                <a:cs typeface="+mn-cs"/>
              </a:rPr>
              <a:t>Solar warming</a:t>
            </a:r>
          </a:p>
        </p:txBody>
      </p:sp>
      <p:sp>
        <p:nvSpPr>
          <p:cNvPr id="12" name="TextBox 11"/>
          <p:cNvSpPr txBox="1"/>
          <p:nvPr/>
        </p:nvSpPr>
        <p:spPr>
          <a:xfrm>
            <a:off x="4932040" y="4797152"/>
            <a:ext cx="270408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Rounded MT Bold" pitchFamily="34" charset="0"/>
                <a:ea typeface="+mn-ea"/>
                <a:cs typeface="+mn-cs"/>
              </a:rPr>
              <a:t>More H</a:t>
            </a:r>
            <a:r>
              <a:rPr kumimoji="0" lang="en-AU" sz="3200" b="0" i="0" u="none" strike="noStrike" kern="1200" cap="none" spc="0" normalizeH="0" baseline="-25000" noProof="0" dirty="0">
                <a:ln>
                  <a:noFill/>
                </a:ln>
                <a:solidFill>
                  <a:srgbClr val="DADADA"/>
                </a:solidFill>
                <a:effectLst>
                  <a:outerShdw blurRad="38100" dist="38100" dir="2700000" algn="tl">
                    <a:srgbClr val="000000">
                      <a:alpha val="43137"/>
                    </a:srgbClr>
                  </a:outerShdw>
                </a:effectLst>
                <a:uLnTx/>
                <a:uFillTx/>
                <a:latin typeface="Arial Rounded MT Bold" pitchFamily="34" charset="0"/>
                <a:ea typeface="+mn-ea"/>
                <a:cs typeface="+mn-cs"/>
              </a:rPr>
              <a:t>2</a:t>
            </a:r>
            <a:r>
              <a:rPr kumimoji="0" lang="en-AU" sz="32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Rounded MT Bold" pitchFamily="34" charset="0"/>
                <a:ea typeface="+mn-ea"/>
                <a:cs typeface="+mn-cs"/>
              </a:rPr>
              <a: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Rounded MT Bold" pitchFamily="34" charset="0"/>
                <a:ea typeface="+mn-ea"/>
                <a:cs typeface="+mn-cs"/>
              </a:rPr>
              <a:t>&amp; CO</a:t>
            </a:r>
            <a:r>
              <a:rPr kumimoji="0" lang="en-AU" sz="3200" b="0" i="0" u="none" strike="noStrike" kern="1200" cap="none" spc="0" normalizeH="0" baseline="-25000" noProof="0" dirty="0">
                <a:ln>
                  <a:noFill/>
                </a:ln>
                <a:solidFill>
                  <a:srgbClr val="DADADA"/>
                </a:solidFill>
                <a:effectLst>
                  <a:outerShdw blurRad="38100" dist="38100" dir="2700000" algn="tl">
                    <a:srgbClr val="000000">
                      <a:alpha val="43137"/>
                    </a:srgbClr>
                  </a:outerShdw>
                </a:effectLst>
                <a:uLnTx/>
                <a:uFillTx/>
                <a:latin typeface="Arial Rounded MT Bold" pitchFamily="34" charset="0"/>
                <a:ea typeface="+mn-ea"/>
                <a:cs typeface="+mn-cs"/>
              </a:rPr>
              <a:t>2</a:t>
            </a:r>
            <a:r>
              <a:rPr kumimoji="0" lang="en-AU" sz="32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Rounded MT Bold" pitchFamily="34" charset="0"/>
                <a:ea typeface="+mn-ea"/>
                <a:cs typeface="+mn-cs"/>
              </a:rPr>
              <a:t> into atmosphere</a:t>
            </a:r>
          </a:p>
        </p:txBody>
      </p:sp>
      <p:sp>
        <p:nvSpPr>
          <p:cNvPr id="13" name="TextBox 12"/>
          <p:cNvSpPr txBox="1"/>
          <p:nvPr/>
        </p:nvSpPr>
        <p:spPr>
          <a:xfrm>
            <a:off x="4499992" y="2060848"/>
            <a:ext cx="35283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Arial Rounded MT Bold" pitchFamily="34" charset="0"/>
                <a:ea typeface="+mn-ea"/>
                <a:cs typeface="+mn-cs"/>
              </a:rPr>
              <a:t>Higher temperatures</a:t>
            </a:r>
          </a:p>
        </p:txBody>
      </p:sp>
      <p:sp>
        <p:nvSpPr>
          <p:cNvPr id="14" name="TextBox 13"/>
          <p:cNvSpPr txBox="1"/>
          <p:nvPr/>
        </p:nvSpPr>
        <p:spPr>
          <a:xfrm>
            <a:off x="971600" y="2636912"/>
            <a:ext cx="324036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Rounded MT Bold" pitchFamily="34" charset="0"/>
                <a:ea typeface="+mn-ea"/>
                <a:cs typeface="+mn-cs"/>
              </a:rPr>
              <a:t>More greenhouse warming</a:t>
            </a:r>
          </a:p>
        </p:txBody>
      </p:sp>
      <p:sp>
        <p:nvSpPr>
          <p:cNvPr id="15" name="Circular Arrow 14"/>
          <p:cNvSpPr/>
          <p:nvPr/>
        </p:nvSpPr>
        <p:spPr bwMode="auto">
          <a:xfrm rot="4712166">
            <a:off x="6772125" y="3190348"/>
            <a:ext cx="2070548" cy="1888196"/>
          </a:xfrm>
          <a:prstGeom prst="circularArrow">
            <a:avLst>
              <a:gd name="adj1" fmla="val 9992"/>
              <a:gd name="adj2" fmla="val 1142319"/>
              <a:gd name="adj3" fmla="val 20457687"/>
              <a:gd name="adj4" fmla="val 12975437"/>
              <a:gd name="adj5" fmla="val 12692"/>
            </a:avLst>
          </a:prstGeom>
          <a:solidFill>
            <a:srgbClr val="FF7C8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Circular Arrow 15"/>
          <p:cNvSpPr/>
          <p:nvPr/>
        </p:nvSpPr>
        <p:spPr bwMode="auto">
          <a:xfrm rot="11588082">
            <a:off x="3295208" y="4111347"/>
            <a:ext cx="2017312" cy="1848934"/>
          </a:xfrm>
          <a:prstGeom prst="circularArrow">
            <a:avLst>
              <a:gd name="adj1" fmla="val 9992"/>
              <a:gd name="adj2" fmla="val 1142319"/>
              <a:gd name="adj3" fmla="val 20457687"/>
              <a:gd name="adj4" fmla="val 14034949"/>
              <a:gd name="adj5" fmla="val 12692"/>
            </a:avLst>
          </a:prstGeom>
          <a:solidFill>
            <a:schemeClr val="accent3">
              <a:lumMod val="20000"/>
              <a:lumOff val="80000"/>
            </a:schemeClr>
          </a:solidFill>
          <a:ln w="6350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Circular Arrow 16"/>
          <p:cNvSpPr/>
          <p:nvPr/>
        </p:nvSpPr>
        <p:spPr bwMode="auto">
          <a:xfrm rot="16351888">
            <a:off x="3258940" y="2022817"/>
            <a:ext cx="1756666" cy="2367636"/>
          </a:xfrm>
          <a:prstGeom prst="circularArrow">
            <a:avLst>
              <a:gd name="adj1" fmla="val 9992"/>
              <a:gd name="adj2" fmla="val 1142319"/>
              <a:gd name="adj3" fmla="val 20457687"/>
              <a:gd name="adj4" fmla="val 16643851"/>
              <a:gd name="adj5" fmla="val 12692"/>
            </a:avLst>
          </a:prstGeom>
          <a:solidFill>
            <a:srgbClr val="FF7C8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Circular Arrow 17"/>
          <p:cNvSpPr/>
          <p:nvPr/>
        </p:nvSpPr>
        <p:spPr bwMode="auto">
          <a:xfrm rot="20147357">
            <a:off x="4116126" y="1020779"/>
            <a:ext cx="1756666" cy="2367636"/>
          </a:xfrm>
          <a:prstGeom prst="circularArrow">
            <a:avLst>
              <a:gd name="adj1" fmla="val 9992"/>
              <a:gd name="adj2" fmla="val 1142319"/>
              <a:gd name="adj3" fmla="val 20457687"/>
              <a:gd name="adj4" fmla="val 16643851"/>
              <a:gd name="adj5" fmla="val 12692"/>
            </a:avLst>
          </a:prstGeom>
          <a:solidFill>
            <a:schemeClr val="tx1">
              <a:lumMod val="95000"/>
            </a:schemeClr>
          </a:solidFill>
          <a:ln w="635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p:cNvSpPr txBox="1"/>
          <p:nvPr/>
        </p:nvSpPr>
        <p:spPr>
          <a:xfrm>
            <a:off x="251520" y="5301208"/>
            <a:ext cx="30963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Rounded MT Bold" pitchFamily="34" charset="0"/>
                <a:ea typeface="+mn-ea"/>
                <a:cs typeface="+mn-cs"/>
              </a:rPr>
              <a:t>Positive feedback!</a:t>
            </a:r>
            <a:endParaRPr kumimoji="0" lang="en-AU" sz="2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sp>
        <p:nvSpPr>
          <p:cNvPr id="20" name="TextBox 19">
            <a:extLst>
              <a:ext uri="{FF2B5EF4-FFF2-40B4-BE49-F238E27FC236}">
                <a16:creationId xmlns:a16="http://schemas.microsoft.com/office/drawing/2014/main" id="{41774875-019F-4575-A8AC-0A7BA9453A3D}"/>
              </a:ext>
            </a:extLst>
          </p:cNvPr>
          <p:cNvSpPr txBox="1"/>
          <p:nvPr/>
        </p:nvSpPr>
        <p:spPr>
          <a:xfrm>
            <a:off x="4499992" y="2045241"/>
            <a:ext cx="35283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600" dirty="0">
                <a:solidFill>
                  <a:srgbClr val="FF0000"/>
                </a:solidFill>
                <a:effectLst>
                  <a:outerShdw blurRad="38100" dist="38100" dir="2700000" algn="tl">
                    <a:srgbClr val="000000">
                      <a:alpha val="43137"/>
                    </a:srgbClr>
                  </a:outerShdw>
                </a:effectLst>
                <a:latin typeface="Arial Rounded MT Bold" pitchFamily="34" charset="0"/>
              </a:rPr>
              <a:t>Still h</a:t>
            </a:r>
            <a:r>
              <a:rPr kumimoji="0" lang="en-AU" sz="36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Rounded MT Bold" pitchFamily="34" charset="0"/>
                <a:ea typeface="+mn-ea"/>
                <a:cs typeface="+mn-cs"/>
              </a:rPr>
              <a:t>igher</a:t>
            </a:r>
            <a:r>
              <a:rPr kumimoji="0" lang="en-AU" sz="3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Rounded MT Bold" pitchFamily="34" charset="0"/>
                <a:ea typeface="+mn-ea"/>
                <a:cs typeface="+mn-cs"/>
              </a:rPr>
              <a:t> temperatures</a:t>
            </a:r>
          </a:p>
        </p:txBody>
      </p:sp>
    </p:spTree>
    <p:extLst>
      <p:ext uri="{BB962C8B-B14F-4D97-AF65-F5344CB8AC3E}">
        <p14:creationId xmlns:p14="http://schemas.microsoft.com/office/powerpoint/2010/main" val="1323728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par>
                          <p:cTn id="12" fill="hold">
                            <p:stCondLst>
                              <p:cond delay="1500"/>
                            </p:stCondLst>
                            <p:childTnLst>
                              <p:par>
                                <p:cTn id="13" presetID="22" presetClass="entr" presetSubtype="2" fill="hold" grpId="0"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1500"/>
                            </p:stCondLst>
                            <p:childTnLst>
                              <p:par>
                                <p:cTn id="26" presetID="10" presetClass="exit" presetSubtype="0" fill="hold" grpId="0" nodeType="after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2500"/>
                            </p:stCondLst>
                            <p:childTnLst>
                              <p:par>
                                <p:cTn id="34" presetID="2" presetClass="entr" presetSubtype="4" fill="hold" grpId="0" nodeType="afterEffect">
                                  <p:stCondLst>
                                    <p:cond delay="50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animBg="1"/>
      <p:bldP spid="16" grpId="0" animBg="1"/>
      <p:bldP spid="17" grpId="0" animBg="1"/>
      <p:bldP spid="19"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Rot="1" noChangeArrowheads="1"/>
          </p:cNvSpPr>
          <p:nvPr/>
        </p:nvSpPr>
        <p:spPr bwMode="auto">
          <a:xfrm>
            <a:off x="0" y="188913"/>
            <a:ext cx="9144000" cy="5757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AU" sz="4400" kern="0" dirty="0">
                <a:solidFill>
                  <a:srgbClr val="CCFFFF"/>
                </a:solidFill>
                <a:effectLst>
                  <a:outerShdw blurRad="38100" dist="38100" dir="2700000" algn="tl">
                    <a:srgbClr val="000000"/>
                  </a:outerShdw>
                </a:effectLst>
              </a:rPr>
              <a:t>Earth’s climate – looking at the past</a:t>
            </a:r>
            <a:endParaRPr lang="en-AU" sz="3600" kern="0" dirty="0">
              <a:solidFill>
                <a:srgbClr val="CCFFFF"/>
              </a:solidFill>
              <a:effectLst>
                <a:outerShdw blurRad="38100" dist="38100" dir="2700000" algn="tl">
                  <a:srgbClr val="000000"/>
                </a:outerShdw>
              </a:effectLst>
            </a:endParaRPr>
          </a:p>
        </p:txBody>
      </p:sp>
      <p:sp>
        <p:nvSpPr>
          <p:cNvPr id="4" name="Content Placeholder 3"/>
          <p:cNvSpPr>
            <a:spLocks noGrp="1"/>
          </p:cNvSpPr>
          <p:nvPr>
            <p:ph idx="1"/>
          </p:nvPr>
        </p:nvSpPr>
        <p:spPr>
          <a:xfrm>
            <a:off x="0" y="1124744"/>
            <a:ext cx="9143999" cy="4974431"/>
          </a:xfrm>
        </p:spPr>
        <p:txBody>
          <a:bodyPr/>
          <a:lstStyle/>
          <a:p>
            <a:pPr>
              <a:buNone/>
            </a:pPr>
            <a:r>
              <a:rPr lang="en-AU" dirty="0"/>
              <a:t>The last ‘interglacial’ – similar to current climate.</a:t>
            </a:r>
          </a:p>
          <a:p>
            <a:pPr>
              <a:buNone/>
            </a:pPr>
            <a:r>
              <a:rPr lang="en-AU" dirty="0"/>
              <a:t>Maybe ~2°C warmer than pre-industrial average...</a:t>
            </a:r>
          </a:p>
        </p:txBody>
      </p:sp>
      <p:pic>
        <p:nvPicPr>
          <p:cNvPr id="6" name="Content Placeholder 5" descr="PhanerTempbMillyr2.gif"/>
          <p:cNvPicPr>
            <a:picLocks noChangeAspect="1"/>
          </p:cNvPicPr>
          <p:nvPr/>
        </p:nvPicPr>
        <p:blipFill>
          <a:blip r:embed="rId3" cstate="screen"/>
          <a:stretch>
            <a:fillRect/>
          </a:stretch>
        </p:blipFill>
        <p:spPr bwMode="auto">
          <a:xfrm>
            <a:off x="210873" y="2857496"/>
            <a:ext cx="8424579" cy="3714775"/>
          </a:xfrm>
          <a:prstGeom prst="rect">
            <a:avLst/>
          </a:prstGeom>
          <a:noFill/>
          <a:ln w="9525">
            <a:noFill/>
            <a:miter lim="800000"/>
            <a:headEnd/>
            <a:tailEnd/>
          </a:ln>
          <a:effectLst/>
        </p:spPr>
      </p:pic>
      <p:sp>
        <p:nvSpPr>
          <p:cNvPr id="7" name="Oval 6"/>
          <p:cNvSpPr/>
          <p:nvPr/>
        </p:nvSpPr>
        <p:spPr bwMode="auto">
          <a:xfrm>
            <a:off x="5214942" y="3429000"/>
            <a:ext cx="648072" cy="712670"/>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5" descr="NSci090701cov.jpg"/>
          <p:cNvPicPr>
            <a:picLocks noGrp="1" noChangeAspect="1"/>
          </p:cNvPicPr>
          <p:nvPr>
            <p:ph idx="1"/>
          </p:nvPr>
        </p:nvPicPr>
        <p:blipFill>
          <a:blip r:embed="rId3" cstate="screen"/>
          <a:srcRect/>
          <a:stretch>
            <a:fillRect/>
          </a:stretch>
        </p:blipFill>
        <p:spPr>
          <a:xfrm>
            <a:off x="2857500" y="285750"/>
            <a:ext cx="6096000" cy="4572000"/>
          </a:xfrm>
        </p:spPr>
      </p:pic>
      <p:sp>
        <p:nvSpPr>
          <p:cNvPr id="12291" name="TextBox 6"/>
          <p:cNvSpPr txBox="1">
            <a:spLocks noChangeArrowheads="1"/>
          </p:cNvSpPr>
          <p:nvPr/>
        </p:nvSpPr>
        <p:spPr bwMode="auto">
          <a:xfrm>
            <a:off x="0" y="4797152"/>
            <a:ext cx="8460432" cy="1200329"/>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2400" u="sng" dirty="0">
                <a:solidFill>
                  <a:srgbClr val="FFFFFF"/>
                </a:solidFill>
                <a:effectLst>
                  <a:outerShdw blurRad="38100" dist="38100" dir="2700000" algn="tl">
                    <a:srgbClr val="000000">
                      <a:alpha val="43137"/>
                    </a:srgbClr>
                  </a:outerShdw>
                </a:effectLst>
                <a:latin typeface="Calibri" pitchFamily="34" charset="0"/>
              </a:rPr>
              <a:t>last interglacial period</a:t>
            </a:r>
            <a:r>
              <a:rPr lang="en-US" sz="2400" dirty="0">
                <a:solidFill>
                  <a:srgbClr val="FFFFFF"/>
                </a:solidFill>
                <a:effectLst>
                  <a:outerShdw blurRad="38100" dist="38100" dir="2700000" algn="tl">
                    <a:srgbClr val="000000">
                      <a:alpha val="43137"/>
                    </a:srgbClr>
                  </a:outerShdw>
                </a:effectLst>
                <a:latin typeface="Calibri" pitchFamily="34" charset="0"/>
              </a:rPr>
              <a:t> when sea level peaked at around </a:t>
            </a:r>
            <a:r>
              <a:rPr lang="en-US" sz="2400" b="1" dirty="0">
                <a:solidFill>
                  <a:srgbClr val="FFFF99"/>
                </a:solidFill>
                <a:effectLst>
                  <a:outerShdw blurRad="38100" dist="38100" dir="2700000" algn="tl">
                    <a:srgbClr val="000000">
                      <a:alpha val="43137"/>
                    </a:srgbClr>
                  </a:outerShdw>
                </a:effectLst>
                <a:latin typeface="Calibri" pitchFamily="34" charset="0"/>
              </a:rPr>
              <a:t>10 </a:t>
            </a:r>
            <a:r>
              <a:rPr lang="en-US" sz="2400" b="1" dirty="0" err="1">
                <a:solidFill>
                  <a:srgbClr val="FFFF99"/>
                </a:solidFill>
                <a:effectLst>
                  <a:outerShdw blurRad="38100" dist="38100" dir="2700000" algn="tl">
                    <a:srgbClr val="000000">
                      <a:alpha val="43137"/>
                    </a:srgbClr>
                  </a:outerShdw>
                </a:effectLst>
                <a:latin typeface="Calibri" pitchFamily="34" charset="0"/>
              </a:rPr>
              <a:t>metres</a:t>
            </a:r>
            <a:r>
              <a:rPr lang="en-US" sz="2400" b="1" dirty="0">
                <a:solidFill>
                  <a:srgbClr val="FFFF99"/>
                </a:solidFill>
                <a:effectLst>
                  <a:outerShdw blurRad="38100" dist="38100" dir="2700000" algn="tl">
                    <a:srgbClr val="000000">
                      <a:alpha val="43137"/>
                    </a:srgbClr>
                  </a:outerShdw>
                </a:effectLst>
                <a:latin typeface="Calibri" pitchFamily="34" charset="0"/>
              </a:rPr>
              <a:t> higher than today</a:t>
            </a:r>
            <a:r>
              <a:rPr lang="en-US" sz="2400" dirty="0">
                <a:solidFill>
                  <a:srgbClr val="FFFFFF"/>
                </a:solidFill>
                <a:effectLst>
                  <a:outerShdw blurRad="38100" dist="38100" dir="2700000" algn="tl">
                    <a:srgbClr val="000000">
                      <a:alpha val="43137"/>
                    </a:srgbClr>
                  </a:outerShdw>
                </a:effectLst>
                <a:latin typeface="Calibri" pitchFamily="34" charset="0"/>
              </a:rPr>
              <a:t>. Findings show that at one point the sea rose </a:t>
            </a:r>
          </a:p>
          <a:p>
            <a:pPr fontAlgn="base">
              <a:spcBef>
                <a:spcPct val="0"/>
              </a:spcBef>
              <a:spcAft>
                <a:spcPct val="0"/>
              </a:spcAft>
              <a:defRPr/>
            </a:pPr>
            <a:r>
              <a:rPr lang="en-US" sz="2400" b="1" dirty="0">
                <a:solidFill>
                  <a:srgbClr val="FFFF99"/>
                </a:solidFill>
                <a:effectLst>
                  <a:outerShdw blurRad="38100" dist="38100" dir="2700000" algn="tl">
                    <a:srgbClr val="000000">
                      <a:alpha val="43137"/>
                    </a:srgbClr>
                  </a:outerShdw>
                </a:effectLst>
                <a:latin typeface="Calibri" pitchFamily="34" charset="0"/>
              </a:rPr>
              <a:t>3 </a:t>
            </a:r>
            <a:r>
              <a:rPr lang="en-US" sz="2400" b="1" dirty="0" err="1">
                <a:solidFill>
                  <a:srgbClr val="FFFF99"/>
                </a:solidFill>
                <a:effectLst>
                  <a:outerShdw blurRad="38100" dist="38100" dir="2700000" algn="tl">
                    <a:srgbClr val="000000">
                      <a:alpha val="43137"/>
                    </a:srgbClr>
                  </a:outerShdw>
                </a:effectLst>
                <a:latin typeface="Calibri" pitchFamily="34" charset="0"/>
              </a:rPr>
              <a:t>metres</a:t>
            </a:r>
            <a:r>
              <a:rPr lang="en-US" sz="2400" b="1" dirty="0">
                <a:solidFill>
                  <a:srgbClr val="FFFF99"/>
                </a:solidFill>
                <a:effectLst>
                  <a:outerShdw blurRad="38100" dist="38100" dir="2700000" algn="tl">
                    <a:srgbClr val="000000">
                      <a:alpha val="43137"/>
                    </a:srgbClr>
                  </a:outerShdw>
                </a:effectLst>
                <a:latin typeface="Calibri" pitchFamily="34" charset="0"/>
              </a:rPr>
              <a:t> within 50 to 100 years</a:t>
            </a:r>
            <a:r>
              <a:rPr lang="en-US" sz="2400" dirty="0">
                <a:solidFill>
                  <a:srgbClr val="FFFFFF"/>
                </a:solidFill>
                <a:effectLst>
                  <a:outerShdw blurRad="38100" dist="38100" dir="2700000" algn="tl">
                    <a:srgbClr val="000000">
                      <a:alpha val="43137"/>
                    </a:srgbClr>
                  </a:outerShdw>
                </a:effectLst>
                <a:latin typeface="Calibri" pitchFamily="34" charset="0"/>
              </a:rPr>
              <a:t>.”</a:t>
            </a:r>
            <a:endParaRPr lang="en-AU" sz="2400" dirty="0">
              <a:solidFill>
                <a:srgbClr val="FFFFFF"/>
              </a:solidFill>
              <a:effectLst>
                <a:outerShdw blurRad="38100" dist="38100" dir="2700000" algn="tl">
                  <a:srgbClr val="000000">
                    <a:alpha val="43137"/>
                  </a:srgbClr>
                </a:outerShdw>
              </a:effectLst>
              <a:latin typeface="Calibri" pitchFamily="34" charset="0"/>
            </a:endParaRPr>
          </a:p>
        </p:txBody>
      </p:sp>
      <p:pic>
        <p:nvPicPr>
          <p:cNvPr id="13317" name="Picture 7" descr="NSci090701cov.jpg"/>
          <p:cNvPicPr>
            <a:picLocks noChangeAspect="1"/>
          </p:cNvPicPr>
          <p:nvPr/>
        </p:nvPicPr>
        <p:blipFill>
          <a:blip r:embed="rId4" cstate="screen"/>
          <a:stretch>
            <a:fillRect/>
          </a:stretch>
        </p:blipFill>
        <p:spPr bwMode="auto">
          <a:xfrm>
            <a:off x="285720" y="75364"/>
            <a:ext cx="1714512" cy="2251727"/>
          </a:xfrm>
          <a:prstGeom prst="rect">
            <a:avLst/>
          </a:prstGeom>
          <a:noFill/>
          <a:ln w="9525">
            <a:noFill/>
            <a:miter lim="800000"/>
            <a:headEnd/>
            <a:tailEnd/>
          </a:ln>
        </p:spPr>
      </p:pic>
      <p:sp>
        <p:nvSpPr>
          <p:cNvPr id="13316" name="TextBox 4"/>
          <p:cNvSpPr txBox="1">
            <a:spLocks noChangeArrowheads="1"/>
          </p:cNvSpPr>
          <p:nvPr/>
        </p:nvSpPr>
        <p:spPr bwMode="auto">
          <a:xfrm>
            <a:off x="0" y="1785938"/>
            <a:ext cx="2843213" cy="3046988"/>
          </a:xfrm>
          <a:prstGeom prst="rect">
            <a:avLst/>
          </a:prstGeom>
          <a:noFill/>
          <a:ln w="9525">
            <a:noFill/>
            <a:miter lim="800000"/>
            <a:headEnd/>
            <a:tailEnd/>
          </a:ln>
        </p:spPr>
        <p:txBody>
          <a:bodyPr>
            <a:spAutoFit/>
          </a:bodyPr>
          <a:lstStyle/>
          <a:p>
            <a:pPr fontAlgn="base">
              <a:spcBef>
                <a:spcPct val="0"/>
              </a:spcBef>
              <a:spcAft>
                <a:spcPct val="0"/>
              </a:spcAft>
            </a:pPr>
            <a:r>
              <a:rPr lang="en-US" sz="2400" dirty="0">
                <a:solidFill>
                  <a:srgbClr val="FFFFFF"/>
                </a:solidFill>
                <a:effectLst>
                  <a:outerShdw blurRad="38100" dist="38100" dir="2700000" algn="tl">
                    <a:srgbClr val="000000">
                      <a:alpha val="43137"/>
                    </a:srgbClr>
                  </a:outerShdw>
                </a:effectLst>
                <a:latin typeface="Calibri" pitchFamily="34" charset="0"/>
              </a:rPr>
              <a:t>“A team at the National University of Mexico has been studying 121,000 year old coral reefs in the Yucatan Peninsula, formed during the</a:t>
            </a:r>
            <a:endParaRPr lang="en-AU" sz="2400" dirty="0">
              <a:solidFill>
                <a:srgbClr val="FFFFFF"/>
              </a:solidFill>
              <a:effectLst>
                <a:outerShdw blurRad="38100" dist="38100" dir="2700000" algn="tl">
                  <a:srgbClr val="000000">
                    <a:alpha val="43137"/>
                  </a:srgbClr>
                </a:outerShdw>
              </a:effectLst>
              <a:latin typeface="Calibri" pitchFamily="34" charset="0"/>
            </a:endParaRPr>
          </a:p>
        </p:txBody>
      </p:sp>
      <p:sp>
        <p:nvSpPr>
          <p:cNvPr id="6" name="TextBox 5"/>
          <p:cNvSpPr txBox="1"/>
          <p:nvPr/>
        </p:nvSpPr>
        <p:spPr>
          <a:xfrm>
            <a:off x="395536" y="6093296"/>
            <a:ext cx="8280920" cy="369332"/>
          </a:xfrm>
          <a:prstGeom prst="rect">
            <a:avLst/>
          </a:prstGeom>
          <a:noFill/>
        </p:spPr>
        <p:txBody>
          <a:bodyPr wrap="square" rtlCol="0">
            <a:spAutoFit/>
          </a:bodyPr>
          <a:lstStyle/>
          <a:p>
            <a:pPr fontAlgn="base">
              <a:spcBef>
                <a:spcPct val="0"/>
              </a:spcBef>
              <a:spcAft>
                <a:spcPct val="0"/>
              </a:spcAft>
            </a:pPr>
            <a:r>
              <a:rPr lang="en-AU" i="1" dirty="0">
                <a:solidFill>
                  <a:srgbClr val="FFFFFF"/>
                </a:solidFill>
                <a:effectLst>
                  <a:outerShdw blurRad="38100" dist="38100" dir="2700000" algn="tl">
                    <a:srgbClr val="000000">
                      <a:alpha val="43137"/>
                    </a:srgbClr>
                  </a:outerShdw>
                </a:effectLst>
              </a:rPr>
              <a:t>And temperatures then were only a couple of degrees warmer than the 20</a:t>
            </a:r>
            <a:r>
              <a:rPr lang="en-AU" i="1" baseline="30000" dirty="0">
                <a:solidFill>
                  <a:srgbClr val="FFFFFF"/>
                </a:solidFill>
                <a:effectLst>
                  <a:outerShdw blurRad="38100" dist="38100" dir="2700000" algn="tl">
                    <a:srgbClr val="000000">
                      <a:alpha val="43137"/>
                    </a:srgbClr>
                  </a:outerShdw>
                </a:effectLst>
              </a:rPr>
              <a:t>th</a:t>
            </a:r>
            <a:r>
              <a:rPr lang="en-AU" i="1" dirty="0">
                <a:solidFill>
                  <a:srgbClr val="FFFFFF"/>
                </a:solidFill>
                <a:effectLst>
                  <a:outerShdw blurRad="38100" dist="38100" dir="2700000" algn="tl">
                    <a:srgbClr val="000000">
                      <a:alpha val="43137"/>
                    </a:srgbClr>
                  </a:outerShdw>
                </a:effectLst>
              </a:rPr>
              <a:t> C.</a:t>
            </a:r>
          </a:p>
        </p:txBody>
      </p:sp>
      <p:sp>
        <p:nvSpPr>
          <p:cNvPr id="7" name="TextBox 6"/>
          <p:cNvSpPr txBox="1"/>
          <p:nvPr/>
        </p:nvSpPr>
        <p:spPr>
          <a:xfrm>
            <a:off x="2000232" y="214290"/>
            <a:ext cx="785818" cy="461665"/>
          </a:xfrm>
          <a:prstGeom prst="rect">
            <a:avLst/>
          </a:prstGeom>
          <a:noFill/>
        </p:spPr>
        <p:txBody>
          <a:bodyPr wrap="square" rtlCol="0">
            <a:spAutoFit/>
          </a:bodyPr>
          <a:lstStyle/>
          <a:p>
            <a:pPr fontAlgn="base">
              <a:spcBef>
                <a:spcPct val="0"/>
              </a:spcBef>
              <a:spcAft>
                <a:spcPct val="0"/>
              </a:spcAft>
            </a:pPr>
            <a:r>
              <a:rPr lang="en-AU" sz="1200" dirty="0">
                <a:solidFill>
                  <a:srgbClr val="FFFFFF"/>
                </a:solidFill>
              </a:rPr>
              <a:t>July</a:t>
            </a:r>
          </a:p>
          <a:p>
            <a:pPr fontAlgn="base">
              <a:spcBef>
                <a:spcPct val="0"/>
              </a:spcBef>
              <a:spcAft>
                <a:spcPct val="0"/>
              </a:spcAft>
            </a:pPr>
            <a:r>
              <a:rPr lang="en-AU" sz="1200" dirty="0">
                <a:solidFill>
                  <a:srgbClr val="FFFFFF"/>
                </a:solidFill>
              </a:rPr>
              <a:t>2009</a:t>
            </a:r>
          </a:p>
        </p:txBody>
      </p:sp>
      <p:sp>
        <p:nvSpPr>
          <p:cNvPr id="8" name="TextBox 7">
            <a:extLst>
              <a:ext uri="{FF2B5EF4-FFF2-40B4-BE49-F238E27FC236}">
                <a16:creationId xmlns:a16="http://schemas.microsoft.com/office/drawing/2014/main" id="{571A2E8D-2CE7-43AF-BDE5-B83FB8CA5BB0}"/>
              </a:ext>
            </a:extLst>
          </p:cNvPr>
          <p:cNvSpPr txBox="1"/>
          <p:nvPr/>
        </p:nvSpPr>
        <p:spPr>
          <a:xfrm>
            <a:off x="389857" y="6358834"/>
            <a:ext cx="8280920" cy="369332"/>
          </a:xfrm>
          <a:prstGeom prst="rect">
            <a:avLst/>
          </a:prstGeom>
          <a:noFill/>
        </p:spPr>
        <p:txBody>
          <a:bodyPr wrap="square" rtlCol="0">
            <a:spAutoFit/>
          </a:bodyPr>
          <a:lstStyle/>
          <a:p>
            <a:pPr fontAlgn="base">
              <a:spcBef>
                <a:spcPct val="0"/>
              </a:spcBef>
              <a:spcAft>
                <a:spcPct val="0"/>
              </a:spcAft>
            </a:pPr>
            <a:r>
              <a:rPr lang="en-AU" i="1" dirty="0">
                <a:solidFill>
                  <a:srgbClr val="FFFFFF"/>
                </a:solidFill>
                <a:effectLst>
                  <a:outerShdw blurRad="38100" dist="38100" dir="2700000" algn="tl">
                    <a:srgbClr val="000000">
                      <a:alpha val="43137"/>
                    </a:srgbClr>
                  </a:outerShdw>
                </a:effectLst>
              </a:rPr>
              <a:t>But CO</a:t>
            </a:r>
            <a:r>
              <a:rPr lang="en-AU" i="1" baseline="-25000" dirty="0">
                <a:solidFill>
                  <a:srgbClr val="FFFFFF"/>
                </a:solidFill>
                <a:effectLst>
                  <a:outerShdw blurRad="38100" dist="38100" dir="2700000" algn="tl">
                    <a:srgbClr val="000000">
                      <a:alpha val="43137"/>
                    </a:srgbClr>
                  </a:outerShdw>
                </a:effectLst>
              </a:rPr>
              <a:t>2</a:t>
            </a:r>
            <a:r>
              <a:rPr lang="en-AU" i="1" dirty="0">
                <a:solidFill>
                  <a:srgbClr val="FFFFFF"/>
                </a:solidFill>
                <a:effectLst>
                  <a:outerShdw blurRad="38100" dist="38100" dir="2700000" algn="tl">
                    <a:srgbClr val="000000">
                      <a:alpha val="43137"/>
                    </a:srgbClr>
                  </a:outerShdw>
                </a:effectLst>
              </a:rPr>
              <a:t> levels were only 280 ppm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3000"/>
                            </p:stCondLst>
                            <p:childTnLst>
                              <p:par>
                                <p:cTn id="9" presetID="22" presetClass="entr" presetSubtype="8"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32ACEF-2E4C-43B3-A7E9-6B8D54B17947}"/>
              </a:ext>
            </a:extLst>
          </p:cNvPr>
          <p:cNvSpPr txBox="1"/>
          <p:nvPr/>
        </p:nvSpPr>
        <p:spPr>
          <a:xfrm>
            <a:off x="6228184" y="6196266"/>
            <a:ext cx="2736304" cy="307777"/>
          </a:xfrm>
          <a:prstGeom prst="rect">
            <a:avLst/>
          </a:prstGeom>
          <a:noFill/>
        </p:spPr>
        <p:txBody>
          <a:bodyPr wrap="square" rtlCol="0">
            <a:spAutoFit/>
          </a:bodyPr>
          <a:lstStyle/>
          <a:p>
            <a:r>
              <a:rPr lang="en-AU" sz="1400" dirty="0">
                <a:solidFill>
                  <a:srgbClr val="000000"/>
                </a:solidFill>
              </a:rPr>
              <a:t>(Balsillie and Donoghue, 2004)</a:t>
            </a:r>
          </a:p>
        </p:txBody>
      </p:sp>
      <p:pic>
        <p:nvPicPr>
          <p:cNvPr id="6" name="Picture 5">
            <a:extLst>
              <a:ext uri="{FF2B5EF4-FFF2-40B4-BE49-F238E27FC236}">
                <a16:creationId xmlns:a16="http://schemas.microsoft.com/office/drawing/2014/main" id="{6E4EA30F-E277-413D-8DCF-B574B2A82D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55" y="447111"/>
            <a:ext cx="9131546" cy="6056932"/>
          </a:xfrm>
          <a:prstGeom prst="rect">
            <a:avLst/>
          </a:prstGeom>
        </p:spPr>
      </p:pic>
      <p:sp>
        <p:nvSpPr>
          <p:cNvPr id="2" name="TextBox 1">
            <a:extLst>
              <a:ext uri="{FF2B5EF4-FFF2-40B4-BE49-F238E27FC236}">
                <a16:creationId xmlns:a16="http://schemas.microsoft.com/office/drawing/2014/main" id="{6D0EFE79-C271-4D6F-85D7-7CCD05003648}"/>
              </a:ext>
            </a:extLst>
          </p:cNvPr>
          <p:cNvSpPr txBox="1"/>
          <p:nvPr/>
        </p:nvSpPr>
        <p:spPr>
          <a:xfrm>
            <a:off x="4143115" y="4390985"/>
            <a:ext cx="4968552" cy="1200329"/>
          </a:xfrm>
          <a:prstGeom prst="rect">
            <a:avLst/>
          </a:prstGeom>
          <a:noFill/>
        </p:spPr>
        <p:txBody>
          <a:bodyPr wrap="square" rtlCol="0">
            <a:spAutoFit/>
          </a:bodyPr>
          <a:lstStyle/>
          <a:p>
            <a:r>
              <a:rPr lang="en-AU" sz="3600" dirty="0">
                <a:solidFill>
                  <a:srgbClr val="FFFF00"/>
                </a:solidFill>
                <a:effectLst>
                  <a:outerShdw blurRad="38100" dist="38100" dir="2700000" algn="tl">
                    <a:srgbClr val="000000">
                      <a:alpha val="43137"/>
                    </a:srgbClr>
                  </a:outerShdw>
                </a:effectLst>
              </a:rPr>
              <a:t>So what would a 10 m sea level rise look like?</a:t>
            </a:r>
          </a:p>
        </p:txBody>
      </p:sp>
      <p:pic>
        <p:nvPicPr>
          <p:cNvPr id="8" name="Picture 7">
            <a:extLst>
              <a:ext uri="{FF2B5EF4-FFF2-40B4-BE49-F238E27FC236}">
                <a16:creationId xmlns:a16="http://schemas.microsoft.com/office/drawing/2014/main" id="{40DA513B-6AED-4DBC-AF5B-852D8903A8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09" y="444420"/>
            <a:ext cx="9131547" cy="6056932"/>
          </a:xfrm>
          <a:prstGeom prst="rect">
            <a:avLst/>
          </a:prstGeom>
        </p:spPr>
      </p:pic>
      <p:sp>
        <p:nvSpPr>
          <p:cNvPr id="3" name="TextBox 2">
            <a:extLst>
              <a:ext uri="{FF2B5EF4-FFF2-40B4-BE49-F238E27FC236}">
                <a16:creationId xmlns:a16="http://schemas.microsoft.com/office/drawing/2014/main" id="{84E05F84-A7FC-447A-AF3B-5DE6A2D442B3}"/>
              </a:ext>
            </a:extLst>
          </p:cNvPr>
          <p:cNvSpPr txBox="1"/>
          <p:nvPr/>
        </p:nvSpPr>
        <p:spPr>
          <a:xfrm>
            <a:off x="2267744" y="6513618"/>
            <a:ext cx="5976664" cy="369332"/>
          </a:xfrm>
          <a:prstGeom prst="rect">
            <a:avLst/>
          </a:prstGeom>
          <a:noFill/>
        </p:spPr>
        <p:txBody>
          <a:bodyPr wrap="square" rtlCol="0">
            <a:spAutoFit/>
          </a:bodyPr>
          <a:lstStyle/>
          <a:p>
            <a:r>
              <a:rPr lang="en-AU" dirty="0">
                <a:effectLst>
                  <a:outerShdw blurRad="38100" dist="38100" dir="2700000" algn="tl">
                    <a:srgbClr val="000000">
                      <a:alpha val="43137"/>
                    </a:srgbClr>
                  </a:outerShdw>
                </a:effectLst>
              </a:rPr>
              <a:t>10 metre sea level rise for Melbourne</a:t>
            </a:r>
          </a:p>
        </p:txBody>
      </p:sp>
    </p:spTree>
    <p:extLst>
      <p:ext uri="{BB962C8B-B14F-4D97-AF65-F5344CB8AC3E}">
        <p14:creationId xmlns:p14="http://schemas.microsoft.com/office/powerpoint/2010/main" val="1742093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52B8D40E-85CE-467B-A2A6-CB4102A756F2}"/>
              </a:ext>
            </a:extLst>
          </p:cNvPr>
          <p:cNvGraphicFramePr>
            <a:graphicFrameLocks noChangeAspect="1"/>
          </p:cNvGraphicFramePr>
          <p:nvPr>
            <p:extLst>
              <p:ext uri="{D42A27DB-BD31-4B8C-83A1-F6EECF244321}">
                <p14:modId xmlns:p14="http://schemas.microsoft.com/office/powerpoint/2010/main" val="4232762754"/>
              </p:ext>
            </p:extLst>
          </p:nvPr>
        </p:nvGraphicFramePr>
        <p:xfrm>
          <a:off x="1259632" y="869776"/>
          <a:ext cx="7410450" cy="5943600"/>
        </p:xfrm>
        <a:graphic>
          <a:graphicData uri="http://schemas.openxmlformats.org/presentationml/2006/ole">
            <mc:AlternateContent xmlns:mc="http://schemas.openxmlformats.org/markup-compatibility/2006">
              <mc:Choice xmlns:v="urn:schemas-microsoft-com:vml" Requires="v">
                <p:oleObj name="PHOTO-PAINT" r:id="rId4" imgW="7410240" imgH="5943600" progId="CorelPHOTOPAINT.Image.18">
                  <p:embed/>
                </p:oleObj>
              </mc:Choice>
              <mc:Fallback>
                <p:oleObj name="PHOTO-PAINT" r:id="rId4" imgW="7410240" imgH="5943600" progId="CorelPHOTOPAINT.Image.18">
                  <p:embed/>
                  <p:pic>
                    <p:nvPicPr>
                      <p:cNvPr id="6" name="Object 5">
                        <a:extLst>
                          <a:ext uri="{FF2B5EF4-FFF2-40B4-BE49-F238E27FC236}">
                            <a16:creationId xmlns:a16="http://schemas.microsoft.com/office/drawing/2014/main" id="{52B8D40E-85CE-467B-A2A6-CB4102A756F2}"/>
                          </a:ext>
                        </a:extLst>
                      </p:cNvPr>
                      <p:cNvPicPr/>
                      <p:nvPr/>
                    </p:nvPicPr>
                    <p:blipFill>
                      <a:blip r:embed="rId5"/>
                      <a:stretch>
                        <a:fillRect/>
                      </a:stretch>
                    </p:blipFill>
                    <p:spPr>
                      <a:xfrm>
                        <a:off x="1259632" y="869776"/>
                        <a:ext cx="7410450" cy="5943600"/>
                      </a:xfrm>
                      <a:prstGeom prst="rect">
                        <a:avLst/>
                      </a:prstGeom>
                    </p:spPr>
                  </p:pic>
                </p:oleObj>
              </mc:Fallback>
            </mc:AlternateContent>
          </a:graphicData>
        </a:graphic>
      </p:graphicFrame>
      <p:sp>
        <p:nvSpPr>
          <p:cNvPr id="5" name="Rectangle 2"/>
          <p:cNvSpPr txBox="1">
            <a:spLocks noRot="1" noChangeArrowheads="1"/>
          </p:cNvSpPr>
          <p:nvPr/>
        </p:nvSpPr>
        <p:spPr bwMode="auto">
          <a:xfrm>
            <a:off x="323850" y="188913"/>
            <a:ext cx="8510588" cy="5757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4000" b="0" i="0" u="none" strike="noStrike" kern="0" cap="none" spc="0" normalizeH="0" baseline="0" noProof="0" dirty="0">
                <a:ln>
                  <a:noFill/>
                </a:ln>
                <a:solidFill>
                  <a:srgbClr val="CCFFFF"/>
                </a:solidFill>
                <a:effectLst>
                  <a:outerShdw blurRad="38100" dist="38100" dir="2700000" algn="tl">
                    <a:srgbClr val="000000"/>
                  </a:outerShdw>
                </a:effectLst>
                <a:uLnTx/>
                <a:uFillTx/>
                <a:latin typeface="Arial"/>
                <a:ea typeface="+mn-ea"/>
                <a:cs typeface="+mn-cs"/>
              </a:rPr>
              <a:t>Looking at the past – the big picture</a:t>
            </a:r>
          </a:p>
        </p:txBody>
      </p:sp>
      <p:sp>
        <p:nvSpPr>
          <p:cNvPr id="7" name="Rounded Rectangular Callout 6"/>
          <p:cNvSpPr/>
          <p:nvPr/>
        </p:nvSpPr>
        <p:spPr bwMode="auto">
          <a:xfrm>
            <a:off x="6868186" y="1659429"/>
            <a:ext cx="1044624" cy="1008112"/>
          </a:xfrm>
          <a:prstGeom prst="wedgeRoundRectCallout">
            <a:avLst>
              <a:gd name="adj1" fmla="val -3586"/>
              <a:gd name="adj2" fmla="val 131788"/>
              <a:gd name="adj3" fmla="val 16667"/>
            </a:avLst>
          </a:prstGeom>
          <a:solidFill>
            <a:schemeClr val="accent2">
              <a:lumMod val="20000"/>
              <a:lumOff val="80000"/>
            </a:schemeClr>
          </a:solidFill>
          <a:ln w="63500"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29ABA8">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Holocene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10,000 yrs of stable climate</a:t>
            </a:r>
          </a:p>
        </p:txBody>
      </p:sp>
      <p:grpSp>
        <p:nvGrpSpPr>
          <p:cNvPr id="2" name="Group 17"/>
          <p:cNvGrpSpPr/>
          <p:nvPr/>
        </p:nvGrpSpPr>
        <p:grpSpPr>
          <a:xfrm>
            <a:off x="7434718" y="2827601"/>
            <a:ext cx="936104" cy="801380"/>
            <a:chOff x="7956376" y="3367383"/>
            <a:chExt cx="936104" cy="801380"/>
          </a:xfrm>
        </p:grpSpPr>
        <p:sp>
          <p:nvSpPr>
            <p:cNvPr id="9" name="Up Arrow 8"/>
            <p:cNvSpPr/>
            <p:nvPr/>
          </p:nvSpPr>
          <p:spPr bwMode="auto">
            <a:xfrm>
              <a:off x="8676456" y="3511398"/>
              <a:ext cx="216024" cy="657365"/>
            </a:xfrm>
            <a:prstGeom prst="upArrow">
              <a:avLst/>
            </a:prstGeom>
            <a:solidFill>
              <a:srgbClr val="FF5050"/>
            </a:solid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7956376" y="3367383"/>
              <a:ext cx="72008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+3</a:t>
              </a:r>
              <a:r>
                <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sym typeface="Symbol"/>
                </a:rPr>
                <a:t>C</a:t>
              </a:r>
              <a:endParaRPr kumimoji="0" lang="en-AU"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endParaRPr>
            </a:p>
          </p:txBody>
        </p:sp>
      </p:grpSp>
      <p:sp>
        <p:nvSpPr>
          <p:cNvPr id="13" name="Right Arrow 12"/>
          <p:cNvSpPr/>
          <p:nvPr/>
        </p:nvSpPr>
        <p:spPr bwMode="auto">
          <a:xfrm>
            <a:off x="6426606" y="5217769"/>
            <a:ext cx="1728192" cy="504056"/>
          </a:xfrm>
          <a:prstGeom prst="rightArrow">
            <a:avLst/>
          </a:prstGeom>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0" scaled="1"/>
            <a:tileRect/>
          </a:gradFill>
          <a:ln w="63500" cap="rnd" cmpd="sng" algn="ctr">
            <a:solidFill>
              <a:schemeClr val="accent4">
                <a:lumMod val="25000"/>
              </a:schemeClr>
            </a:solidFill>
            <a:prstDash val="solid"/>
            <a:round/>
            <a:headEnd type="none" w="med" len="med"/>
            <a:tailEnd type="none" w="med" len="med"/>
          </a:ln>
          <a:effectLst/>
        </p:spPr>
        <p:txBody>
          <a:bodyPr vert="horz" wrap="square" lIns="18000" tIns="36000" rIns="0" bIns="0" numCol="1" rtlCol="0" anchor="t" anchorCtr="0" compatLnSpc="1">
            <a:prstTxWarp prst="textNoShape">
              <a:avLst/>
            </a:prstTxWarp>
            <a:normAutofit fontScale="850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Arial Rounded MT Bold" pitchFamily="34" charset="0"/>
                <a:ea typeface="+mn-ea"/>
                <a:cs typeface="+mn-cs"/>
              </a:rPr>
              <a:t>Human civilisation</a:t>
            </a:r>
          </a:p>
        </p:txBody>
      </p:sp>
      <p:sp>
        <p:nvSpPr>
          <p:cNvPr id="20" name="Rounded Rectangular Callout 19"/>
          <p:cNvSpPr/>
          <p:nvPr/>
        </p:nvSpPr>
        <p:spPr bwMode="auto">
          <a:xfrm>
            <a:off x="4427984" y="1340767"/>
            <a:ext cx="1656184" cy="1224135"/>
          </a:xfrm>
          <a:prstGeom prst="wedgeRoundRectCallout">
            <a:avLst>
              <a:gd name="adj1" fmla="val -38550"/>
              <a:gd name="adj2" fmla="val 118831"/>
              <a:gd name="adj3" fmla="val 16667"/>
            </a:avLst>
          </a:prstGeom>
          <a:solidFill>
            <a:schemeClr val="accent2">
              <a:lumMod val="20000"/>
              <a:lumOff val="80000"/>
            </a:schemeClr>
          </a:solidFill>
          <a:ln w="635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1" i="0" u="none" strike="noStrike" kern="1200" cap="none" spc="0" normalizeH="0" baseline="0" noProof="0" dirty="0">
                <a:ln>
                  <a:noFill/>
                </a:ln>
                <a:solidFill>
                  <a:srgbClr val="010199">
                    <a:lumMod val="75000"/>
                  </a:srgbClr>
                </a:solidFill>
                <a:effectLst>
                  <a:outerShdw blurRad="38100" dist="38100" dir="2700000" algn="tl">
                    <a:srgbClr val="000000">
                      <a:alpha val="43137"/>
                    </a:srgbClr>
                  </a:outerShdw>
                </a:effectLst>
                <a:uLnTx/>
                <a:uFillTx/>
                <a:latin typeface="Arial Rounded MT Bold" pitchFamily="34" charset="0"/>
                <a:ea typeface="+mn-ea"/>
                <a:cs typeface="+mn-cs"/>
              </a:rPr>
              <a:t>LIG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~280ppm 125,000 yr ago About  +1</a:t>
            </a:r>
            <a:r>
              <a:rPr kumimoji="0" lang="en-AU" sz="1400" b="0" i="0" u="none" strike="noStrike" kern="1200" cap="none" spc="0" normalizeH="0" baseline="30000" noProof="0" dirty="0">
                <a:ln>
                  <a:noFill/>
                </a:ln>
                <a:solidFill>
                  <a:srgbClr val="000000"/>
                </a:solidFill>
                <a:effectLst/>
                <a:uLnTx/>
                <a:uFillTx/>
                <a:latin typeface="Arial Rounded MT Bold" pitchFamily="34" charset="0"/>
                <a:ea typeface="+mn-ea"/>
                <a:cs typeface="+mn-cs"/>
              </a:rPr>
              <a:t>o</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8 – 10 m higher</a:t>
            </a:r>
          </a:p>
        </p:txBody>
      </p:sp>
      <p:sp>
        <p:nvSpPr>
          <p:cNvPr id="4" name="Rounded Rectangular Callout 3"/>
          <p:cNvSpPr/>
          <p:nvPr/>
        </p:nvSpPr>
        <p:spPr bwMode="auto">
          <a:xfrm>
            <a:off x="2659753" y="1412775"/>
            <a:ext cx="1440160" cy="1080120"/>
          </a:xfrm>
          <a:prstGeom prst="wedgeRoundRectCallout">
            <a:avLst>
              <a:gd name="adj1" fmla="val -53068"/>
              <a:gd name="adj2" fmla="val 77984"/>
              <a:gd name="adj3" fmla="val 16667"/>
            </a:avLst>
          </a:prstGeom>
          <a:solidFill>
            <a:srgbClr val="FFCCCC"/>
          </a:solidFill>
          <a:ln w="635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Rounded MT Bold" pitchFamily="34" charset="0"/>
                <a:ea typeface="+mn-ea"/>
                <a:cs typeface="+mn-cs"/>
              </a:rPr>
              <a:t>Pliocene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CO</a:t>
            </a:r>
            <a:r>
              <a:rPr kumimoji="0" lang="en-AU" sz="1400" b="0" i="0" u="none" strike="noStrike" kern="1200" cap="none" spc="0" normalizeH="0" baseline="-25000" noProof="0" dirty="0">
                <a:ln>
                  <a:noFill/>
                </a:ln>
                <a:solidFill>
                  <a:srgbClr val="000000"/>
                </a:solidFill>
                <a:effectLst/>
                <a:uLnTx/>
                <a:uFillTx/>
                <a:latin typeface="Arial Rounded MT Bold" pitchFamily="34" charset="0"/>
                <a:ea typeface="+mn-ea"/>
                <a:cs typeface="+mn-cs"/>
              </a:rPr>
              <a:t>2 </a:t>
            </a: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 ~400ppm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Sea levels 20 -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Rounded MT Bold" pitchFamily="34" charset="0"/>
                <a:ea typeface="+mn-ea"/>
                <a:cs typeface="+mn-cs"/>
              </a:rPr>
              <a:t>40 m higher </a:t>
            </a:r>
          </a:p>
        </p:txBody>
      </p:sp>
    </p:spTree>
    <p:custDataLst>
      <p:tags r:id="rId1"/>
    </p:custDataLst>
    <p:extLst>
      <p:ext uri="{BB962C8B-B14F-4D97-AF65-F5344CB8AC3E}">
        <p14:creationId xmlns:p14="http://schemas.microsoft.com/office/powerpoint/2010/main" val="470228465"/>
      </p:ext>
    </p:extLst>
  </p:cSld>
  <p:clrMapOvr>
    <a:masterClrMapping/>
  </p:clrMapOvr>
  <p:transition advTm="119262"/>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16632"/>
            <a:ext cx="8510588" cy="937845"/>
          </a:xfrm>
        </p:spPr>
        <p:txBody>
          <a:bodyPr/>
          <a:lstStyle/>
          <a:p>
            <a:r>
              <a:rPr lang="en-AU" sz="4800" dirty="0"/>
              <a:t>Does Earth’s climate change?</a:t>
            </a:r>
          </a:p>
        </p:txBody>
      </p:sp>
      <p:sp>
        <p:nvSpPr>
          <p:cNvPr id="5" name="Content Placeholder 4"/>
          <p:cNvSpPr>
            <a:spLocks noGrp="1"/>
          </p:cNvSpPr>
          <p:nvPr>
            <p:ph idx="1"/>
          </p:nvPr>
        </p:nvSpPr>
        <p:spPr>
          <a:xfrm>
            <a:off x="301625" y="1916833"/>
            <a:ext cx="8540750" cy="3168352"/>
          </a:xfrm>
        </p:spPr>
        <p:txBody>
          <a:bodyPr/>
          <a:lstStyle/>
          <a:p>
            <a:r>
              <a:rPr lang="en-AU" sz="3600" dirty="0">
                <a:solidFill>
                  <a:srgbClr val="FFFF00"/>
                </a:solidFill>
              </a:rPr>
              <a:t>If so, how much and why?</a:t>
            </a:r>
          </a:p>
          <a:p>
            <a:r>
              <a:rPr lang="en-AU" sz="3600" dirty="0"/>
              <a:t>Could we be affecting it?</a:t>
            </a:r>
          </a:p>
          <a:p>
            <a:r>
              <a:rPr lang="en-AU" sz="3600" dirty="0"/>
              <a:t>What could happen, does it matter?</a:t>
            </a:r>
          </a:p>
          <a:p>
            <a:r>
              <a:rPr lang="en-AU" sz="3600" dirty="0"/>
              <a:t>What can we do about it?</a:t>
            </a:r>
          </a:p>
        </p:txBody>
      </p:sp>
      <p:sp>
        <p:nvSpPr>
          <p:cNvPr id="6" name="TextBox 5"/>
          <p:cNvSpPr txBox="1"/>
          <p:nvPr/>
        </p:nvSpPr>
        <p:spPr>
          <a:xfrm>
            <a:off x="2483768" y="5157192"/>
            <a:ext cx="5976664" cy="646331"/>
          </a:xfrm>
          <a:prstGeom prst="rect">
            <a:avLst/>
          </a:prstGeom>
          <a:noFill/>
        </p:spPr>
        <p:txBody>
          <a:bodyPr wrap="square" rtlCol="0">
            <a:spAutoFit/>
          </a:bodyPr>
          <a:lstStyle/>
          <a:p>
            <a:r>
              <a:rPr lang="en-AU" sz="3600" dirty="0">
                <a:effectLst>
                  <a:outerShdw blurRad="38100" dist="38100" dir="2700000" algn="tl">
                    <a:srgbClr val="000000">
                      <a:alpha val="43137"/>
                    </a:srgbClr>
                  </a:outerShdw>
                </a:effectLst>
              </a:rPr>
              <a:t>Questions, comments?</a:t>
            </a:r>
            <a:endParaRPr lang="en-AU" dirty="0">
              <a:effectLst>
                <a:outerShdw blurRad="38100" dist="38100" dir="2700000" algn="tl">
                  <a:srgbClr val="000000">
                    <a:alpha val="43137"/>
                  </a:srgbClr>
                </a:outerShdw>
              </a:effectLst>
            </a:endParaRPr>
          </a:p>
        </p:txBody>
      </p:sp>
      <p:sp>
        <p:nvSpPr>
          <p:cNvPr id="7" name="Curved Right Arrow 6"/>
          <p:cNvSpPr/>
          <p:nvPr/>
        </p:nvSpPr>
        <p:spPr bwMode="auto">
          <a:xfrm flipH="1" flipV="1">
            <a:off x="7402215" y="2492897"/>
            <a:ext cx="1440160" cy="2592288"/>
          </a:xfrm>
          <a:prstGeom prst="curvedRightArrow">
            <a:avLst/>
          </a:prstGeom>
          <a:noFill/>
          <a:ln w="635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700"/>
                                        <p:tgtEl>
                                          <p:spTgt spid="6">
                                            <p:txEl>
                                              <p:pRg st="0" end="0"/>
                                            </p:txEl>
                                          </p:spTgt>
                                        </p:tgtEl>
                                      </p:cBhvr>
                                    </p:animEffect>
                                  </p:childTnLst>
                                </p:cTn>
                              </p:par>
                            </p:childTnLst>
                          </p:cTn>
                        </p:par>
                        <p:par>
                          <p:cTn id="8" fill="hold">
                            <p:stCondLst>
                              <p:cond delay="17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screen"/>
          <a:stretch>
            <a:fillRect/>
          </a:stretch>
        </p:blipFill>
        <p:spPr>
          <a:xfrm>
            <a:off x="0" y="0"/>
            <a:ext cx="9144000" cy="6858000"/>
          </a:xfrm>
          <a:prstGeom prst="rect">
            <a:avLst/>
          </a:prstGeom>
        </p:spPr>
      </p:pic>
      <p:graphicFrame>
        <p:nvGraphicFramePr>
          <p:cNvPr id="2" name="Object 1">
            <a:extLst>
              <a:ext uri="{FF2B5EF4-FFF2-40B4-BE49-F238E27FC236}">
                <a16:creationId xmlns:a16="http://schemas.microsoft.com/office/drawing/2014/main" id="{0370783E-687B-444E-8F3D-5376E783C679}"/>
              </a:ext>
            </a:extLst>
          </p:cNvPr>
          <p:cNvGraphicFramePr>
            <a:graphicFrameLocks noChangeAspect="1"/>
          </p:cNvGraphicFramePr>
          <p:nvPr>
            <p:extLst>
              <p:ext uri="{D42A27DB-BD31-4B8C-83A1-F6EECF244321}">
                <p14:modId xmlns:p14="http://schemas.microsoft.com/office/powerpoint/2010/main" val="3381431643"/>
              </p:ext>
            </p:extLst>
          </p:nvPr>
        </p:nvGraphicFramePr>
        <p:xfrm>
          <a:off x="-36512" y="-32374"/>
          <a:ext cx="9180512" cy="6894137"/>
        </p:xfrm>
        <a:graphic>
          <a:graphicData uri="http://schemas.openxmlformats.org/presentationml/2006/ole">
            <mc:AlternateContent xmlns:mc="http://schemas.openxmlformats.org/markup-compatibility/2006">
              <mc:Choice xmlns:v="urn:schemas-microsoft-com:vml" Requires="v">
                <p:oleObj name="PHOTO-PAINT" r:id="rId4" imgW="9144000" imgH="6858000" progId="CorelPHOTOPAINT.Image.18">
                  <p:embed/>
                </p:oleObj>
              </mc:Choice>
              <mc:Fallback>
                <p:oleObj name="PHOTO-PAINT" r:id="rId4" imgW="9144000" imgH="6858000" progId="CorelPHOTOPAINT.Image.18">
                  <p:embed/>
                  <p:pic>
                    <p:nvPicPr>
                      <p:cNvPr id="2" name="Object 1">
                        <a:extLst>
                          <a:ext uri="{FF2B5EF4-FFF2-40B4-BE49-F238E27FC236}">
                            <a16:creationId xmlns:a16="http://schemas.microsoft.com/office/drawing/2014/main" id="{0370783E-687B-444E-8F3D-5376E783C679}"/>
                          </a:ext>
                        </a:extLst>
                      </p:cNvPr>
                      <p:cNvPicPr/>
                      <p:nvPr/>
                    </p:nvPicPr>
                    <p:blipFill>
                      <a:blip r:embed="rId5"/>
                      <a:stretch>
                        <a:fillRect/>
                      </a:stretch>
                    </p:blipFill>
                    <p:spPr>
                      <a:xfrm>
                        <a:off x="-36512" y="-32374"/>
                        <a:ext cx="9180512" cy="6894137"/>
                      </a:xfrm>
                      <a:prstGeom prst="rect">
                        <a:avLst/>
                      </a:prstGeom>
                    </p:spPr>
                  </p:pic>
                </p:oleObj>
              </mc:Fallback>
            </mc:AlternateContent>
          </a:graphicData>
        </a:graphic>
      </p:graphicFrame>
      <p:sp>
        <p:nvSpPr>
          <p:cNvPr id="5" name="TextBox 4"/>
          <p:cNvSpPr txBox="1"/>
          <p:nvPr/>
        </p:nvSpPr>
        <p:spPr>
          <a:xfrm>
            <a:off x="251520" y="6093296"/>
            <a:ext cx="889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C000"/>
                </a:solidFill>
                <a:effectLst/>
                <a:uLnTx/>
                <a:uFillTx/>
                <a:latin typeface="Arial Rounded MT Bold" pitchFamily="34" charset="0"/>
                <a:ea typeface="+mn-ea"/>
                <a:cs typeface="+mn-cs"/>
              </a:rPr>
              <a:t>About 2</a:t>
            </a:r>
            <a:r>
              <a:rPr kumimoji="0" lang="en-AU" sz="2800" b="0" i="0" u="none" strike="noStrike" kern="1200" cap="none" spc="0" normalizeH="0" baseline="30000" noProof="0" dirty="0">
                <a:ln>
                  <a:noFill/>
                </a:ln>
                <a:solidFill>
                  <a:srgbClr val="FFC000"/>
                </a:solidFill>
                <a:effectLst/>
                <a:uLnTx/>
                <a:uFillTx/>
                <a:latin typeface="Arial Rounded MT Bold" pitchFamily="34" charset="0"/>
                <a:ea typeface="+mn-ea"/>
                <a:cs typeface="+mn-cs"/>
              </a:rPr>
              <a:t>o</a:t>
            </a:r>
            <a:r>
              <a:rPr kumimoji="0" lang="en-AU" sz="2800" b="0" i="0" u="none" strike="noStrike" kern="1200" cap="none" spc="0" normalizeH="0" baseline="0" noProof="0" dirty="0">
                <a:ln>
                  <a:noFill/>
                </a:ln>
                <a:solidFill>
                  <a:srgbClr val="FFC000"/>
                </a:solidFill>
                <a:effectLst/>
                <a:uLnTx/>
                <a:uFillTx/>
                <a:latin typeface="Arial Rounded MT Bold" pitchFamily="34" charset="0"/>
                <a:ea typeface="+mn-ea"/>
                <a:cs typeface="+mn-cs"/>
              </a:rPr>
              <a:t>C warmer       </a:t>
            </a:r>
            <a:r>
              <a:rPr kumimoji="0" lang="en-AU" sz="2800" b="0" i="0" u="none" strike="noStrike" kern="1200" cap="none" spc="0" normalizeH="0" baseline="0" noProof="0" dirty="0">
                <a:ln>
                  <a:noFill/>
                </a:ln>
                <a:solidFill>
                  <a:schemeClr val="tx2">
                    <a:lumMod val="50000"/>
                  </a:schemeClr>
                </a:solidFill>
                <a:effectLst/>
                <a:uLnTx/>
                <a:uFillTx/>
                <a:latin typeface="Arial Rounded MT Bold" pitchFamily="34" charset="0"/>
                <a:ea typeface="+mn-ea"/>
                <a:cs typeface="+mn-cs"/>
              </a:rPr>
              <a:t>Sea levels 20 - 40M HIGHER</a:t>
            </a:r>
          </a:p>
        </p:txBody>
      </p:sp>
      <p:sp>
        <p:nvSpPr>
          <p:cNvPr id="6" name="TextBox 5"/>
          <p:cNvSpPr txBox="1"/>
          <p:nvPr/>
        </p:nvSpPr>
        <p:spPr>
          <a:xfrm>
            <a:off x="2915816" y="44624"/>
            <a:ext cx="38884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lumMod val="85000"/>
                  </a:srgbClr>
                </a:solidFill>
                <a:effectLst/>
                <a:uLnTx/>
                <a:uFillTx/>
                <a:latin typeface="Arial Rounded MT Bold" pitchFamily="34" charset="0"/>
                <a:ea typeface="+mn-ea"/>
                <a:cs typeface="+mn-cs"/>
              </a:rPr>
              <a:t>CO</a:t>
            </a:r>
            <a:r>
              <a:rPr kumimoji="0" lang="en-AU" sz="2800" b="0" i="0" u="none" strike="noStrike" kern="1200" cap="none" spc="0" normalizeH="0" baseline="-25000" noProof="0" dirty="0">
                <a:ln>
                  <a:noFill/>
                </a:ln>
                <a:solidFill>
                  <a:srgbClr val="FFFFFF">
                    <a:lumMod val="85000"/>
                  </a:srgbClr>
                </a:solidFill>
                <a:effectLst/>
                <a:uLnTx/>
                <a:uFillTx/>
                <a:latin typeface="Arial Rounded MT Bold" pitchFamily="34" charset="0"/>
                <a:ea typeface="+mn-ea"/>
                <a:cs typeface="+mn-cs"/>
              </a:rPr>
              <a:t>2</a:t>
            </a:r>
            <a:r>
              <a:rPr kumimoji="0" lang="en-AU" sz="2800" b="0" i="0" u="none" strike="noStrike" kern="1200" cap="none" spc="0" normalizeH="0" baseline="0" noProof="0" dirty="0">
                <a:ln>
                  <a:noFill/>
                </a:ln>
                <a:solidFill>
                  <a:srgbClr val="FFFFFF">
                    <a:lumMod val="85000"/>
                  </a:srgbClr>
                </a:solidFill>
                <a:effectLst/>
                <a:uLnTx/>
                <a:uFillTx/>
                <a:latin typeface="Arial Rounded MT Bold" pitchFamily="34" charset="0"/>
                <a:ea typeface="+mn-ea"/>
                <a:cs typeface="+mn-cs"/>
              </a:rPr>
              <a:t> about 400 ppm</a:t>
            </a:r>
            <a:endParaRPr kumimoji="0" lang="en-AU" sz="1800" b="0" i="0" u="none" strike="noStrike" kern="1200" cap="none" spc="0" normalizeH="0" baseline="0" noProof="0" dirty="0">
              <a:ln>
                <a:noFill/>
              </a:ln>
              <a:solidFill>
                <a:srgbClr val="FFFFFF">
                  <a:lumMod val="85000"/>
                </a:srgbClr>
              </a:solidFill>
              <a:effectLst/>
              <a:uLnTx/>
              <a:uFillTx/>
              <a:latin typeface="Arial Rounded MT Bold" pitchFamily="34" charset="0"/>
              <a:ea typeface="+mn-ea"/>
              <a:cs typeface="+mn-cs"/>
            </a:endParaRPr>
          </a:p>
        </p:txBody>
      </p:sp>
      <p:sp>
        <p:nvSpPr>
          <p:cNvPr id="3" name="TextBox 2">
            <a:extLst>
              <a:ext uri="{FF2B5EF4-FFF2-40B4-BE49-F238E27FC236}">
                <a16:creationId xmlns:a16="http://schemas.microsoft.com/office/drawing/2014/main" id="{B5B9B92B-D59D-4F6F-9A50-AAAD55F09128}"/>
              </a:ext>
            </a:extLst>
          </p:cNvPr>
          <p:cNvSpPr txBox="1"/>
          <p:nvPr/>
        </p:nvSpPr>
        <p:spPr>
          <a:xfrm>
            <a:off x="5076056" y="980728"/>
            <a:ext cx="2736304" cy="1015663"/>
          </a:xfrm>
          <a:prstGeom prst="rect">
            <a:avLst/>
          </a:prstGeom>
          <a:noFill/>
        </p:spPr>
        <p:txBody>
          <a:bodyPr wrap="square" rtlCol="0">
            <a:spAutoFit/>
          </a:bodyPr>
          <a:lstStyle/>
          <a:p>
            <a:r>
              <a:rPr lang="en-AU" sz="2000" dirty="0">
                <a:effectLst>
                  <a:outerShdw blurRad="38100" dist="38100" dir="2700000" algn="tl">
                    <a:srgbClr val="000000">
                      <a:alpha val="43137"/>
                    </a:srgbClr>
                  </a:outerShdw>
                </a:effectLst>
              </a:rPr>
              <a:t>LARGE areas of EU, ME &amp; Asia underwater,</a:t>
            </a:r>
          </a:p>
          <a:p>
            <a:r>
              <a:rPr lang="en-AU" sz="2000">
                <a:effectLst>
                  <a:outerShdw blurRad="38100" dist="38100" dir="2700000" algn="tl">
                    <a:srgbClr val="000000">
                      <a:alpha val="43137"/>
                    </a:srgbClr>
                  </a:outerShdw>
                </a:effectLst>
              </a:rPr>
              <a:t>and </a:t>
            </a:r>
            <a:r>
              <a:rPr lang="en-AU" sz="2000" dirty="0">
                <a:effectLst>
                  <a:outerShdw blurRad="38100" dist="38100" dir="2700000" algn="tl">
                    <a:srgbClr val="000000">
                      <a:alpha val="43137"/>
                    </a:srgbClr>
                  </a:outerShdw>
                </a:effectLst>
              </a:rPr>
              <a:t>ALL coastal cities</a:t>
            </a:r>
          </a:p>
        </p:txBody>
      </p:sp>
    </p:spTree>
    <p:extLst>
      <p:ext uri="{BB962C8B-B14F-4D97-AF65-F5344CB8AC3E}">
        <p14:creationId xmlns:p14="http://schemas.microsoft.com/office/powerpoint/2010/main" val="789946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3000"/>
                            </p:stCondLst>
                            <p:childTnLst>
                              <p:par>
                                <p:cTn id="13" presetID="22" presetClass="entr" presetSubtype="1" fill="hold" grpId="0" nodeType="afterEffect">
                                  <p:stCondLst>
                                    <p:cond delay="175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AC96BF-9648-4CB0-8DA2-C50291E952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74" y="-6175"/>
            <a:ext cx="9140451" cy="6855338"/>
          </a:xfrm>
          <a:prstGeom prst="rect">
            <a:avLst/>
          </a:prstGeom>
        </p:spPr>
      </p:pic>
      <p:cxnSp>
        <p:nvCxnSpPr>
          <p:cNvPr id="7" name="Straight Connector 6">
            <a:extLst>
              <a:ext uri="{FF2B5EF4-FFF2-40B4-BE49-F238E27FC236}">
                <a16:creationId xmlns:a16="http://schemas.microsoft.com/office/drawing/2014/main" id="{D5C87060-F492-404A-A44C-CB37640BB341}"/>
              </a:ext>
            </a:extLst>
          </p:cNvPr>
          <p:cNvCxnSpPr>
            <a:cxnSpLocks/>
          </p:cNvCxnSpPr>
          <p:nvPr/>
        </p:nvCxnSpPr>
        <p:spPr bwMode="auto">
          <a:xfrm flipH="1">
            <a:off x="3923928" y="8837"/>
            <a:ext cx="4824536" cy="5868435"/>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250266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6632"/>
            <a:ext cx="9144000" cy="680119"/>
          </a:xfrm>
        </p:spPr>
        <p:txBody>
          <a:bodyPr>
            <a:normAutofit fontScale="90000"/>
          </a:bodyPr>
          <a:lstStyle/>
          <a:p>
            <a:r>
              <a:rPr lang="en-AU" sz="4000" dirty="0"/>
              <a:t>But sea level rise has two components</a:t>
            </a:r>
          </a:p>
        </p:txBody>
      </p:sp>
      <p:sp>
        <p:nvSpPr>
          <p:cNvPr id="5" name="Content Placeholder 4"/>
          <p:cNvSpPr>
            <a:spLocks noGrp="1"/>
          </p:cNvSpPr>
          <p:nvPr>
            <p:ph idx="1"/>
          </p:nvPr>
        </p:nvSpPr>
        <p:spPr>
          <a:xfrm>
            <a:off x="301625" y="1196752"/>
            <a:ext cx="8518847" cy="5400600"/>
          </a:xfrm>
        </p:spPr>
        <p:txBody>
          <a:bodyPr/>
          <a:lstStyle/>
          <a:p>
            <a:r>
              <a:rPr lang="en-AU" dirty="0">
                <a:solidFill>
                  <a:srgbClr val="FF0000"/>
                </a:solidFill>
              </a:rPr>
              <a:t>As temperature rises water expands</a:t>
            </a:r>
          </a:p>
          <a:p>
            <a:r>
              <a:rPr lang="en-AU" dirty="0">
                <a:solidFill>
                  <a:schemeClr val="tx2"/>
                </a:solidFill>
              </a:rPr>
              <a:t>As ice melts sea level rises slowly at first but then accelerates rapidly</a:t>
            </a:r>
          </a:p>
        </p:txBody>
      </p:sp>
      <p:sp>
        <p:nvSpPr>
          <p:cNvPr id="13" name="Freeform 12"/>
          <p:cNvSpPr/>
          <p:nvPr/>
        </p:nvSpPr>
        <p:spPr bwMode="auto">
          <a:xfrm>
            <a:off x="718457" y="3212976"/>
            <a:ext cx="7892143" cy="2592288"/>
          </a:xfrm>
          <a:custGeom>
            <a:avLst/>
            <a:gdLst>
              <a:gd name="connsiteX0" fmla="*/ 0 w 7892143"/>
              <a:gd name="connsiteY0" fmla="*/ 903514 h 903514"/>
              <a:gd name="connsiteX1" fmla="*/ 3875314 w 7892143"/>
              <a:gd name="connsiteY1" fmla="*/ 609600 h 903514"/>
              <a:gd name="connsiteX2" fmla="*/ 7892143 w 7892143"/>
              <a:gd name="connsiteY2" fmla="*/ 0 h 903514"/>
            </a:gdLst>
            <a:ahLst/>
            <a:cxnLst>
              <a:cxn ang="0">
                <a:pos x="connsiteX0" y="connsiteY0"/>
              </a:cxn>
              <a:cxn ang="0">
                <a:pos x="connsiteX1" y="connsiteY1"/>
              </a:cxn>
              <a:cxn ang="0">
                <a:pos x="connsiteX2" y="connsiteY2"/>
              </a:cxn>
            </a:cxnLst>
            <a:rect l="l" t="t" r="r" b="b"/>
            <a:pathLst>
              <a:path w="7892143" h="903514">
                <a:moveTo>
                  <a:pt x="0" y="903514"/>
                </a:moveTo>
                <a:cubicBezTo>
                  <a:pt x="1279978" y="831850"/>
                  <a:pt x="2559957" y="760186"/>
                  <a:pt x="3875314" y="609600"/>
                </a:cubicBezTo>
                <a:cubicBezTo>
                  <a:pt x="5190671" y="459014"/>
                  <a:pt x="6541407" y="229507"/>
                  <a:pt x="7892143" y="0"/>
                </a:cubicBezTo>
              </a:path>
            </a:pathLst>
          </a:cu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17" name="Freeform 16"/>
          <p:cNvSpPr/>
          <p:nvPr/>
        </p:nvSpPr>
        <p:spPr bwMode="auto">
          <a:xfrm>
            <a:off x="751114" y="1077686"/>
            <a:ext cx="7032172" cy="4865914"/>
          </a:xfrm>
          <a:custGeom>
            <a:avLst/>
            <a:gdLst>
              <a:gd name="connsiteX0" fmla="*/ 0 w 7032172"/>
              <a:gd name="connsiteY0" fmla="*/ 4865914 h 4865914"/>
              <a:gd name="connsiteX1" fmla="*/ 2024743 w 7032172"/>
              <a:gd name="connsiteY1" fmla="*/ 4757057 h 4865914"/>
              <a:gd name="connsiteX2" fmla="*/ 3831772 w 7032172"/>
              <a:gd name="connsiteY2" fmla="*/ 4452257 h 4865914"/>
              <a:gd name="connsiteX3" fmla="*/ 5018315 w 7032172"/>
              <a:gd name="connsiteY3" fmla="*/ 3842657 h 4865914"/>
              <a:gd name="connsiteX4" fmla="*/ 6030686 w 7032172"/>
              <a:gd name="connsiteY4" fmla="*/ 2492828 h 4865914"/>
              <a:gd name="connsiteX5" fmla="*/ 7032172 w 7032172"/>
              <a:gd name="connsiteY5" fmla="*/ 0 h 48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2172" h="4865914">
                <a:moveTo>
                  <a:pt x="0" y="4865914"/>
                </a:moveTo>
                <a:cubicBezTo>
                  <a:pt x="693057" y="4845957"/>
                  <a:pt x="1386114" y="4826000"/>
                  <a:pt x="2024743" y="4757057"/>
                </a:cubicBezTo>
                <a:cubicBezTo>
                  <a:pt x="2663372" y="4688114"/>
                  <a:pt x="3332843" y="4604657"/>
                  <a:pt x="3831772" y="4452257"/>
                </a:cubicBezTo>
                <a:cubicBezTo>
                  <a:pt x="4330701" y="4299857"/>
                  <a:pt x="4651829" y="4169228"/>
                  <a:pt x="5018315" y="3842657"/>
                </a:cubicBezTo>
                <a:cubicBezTo>
                  <a:pt x="5384801" y="3516086"/>
                  <a:pt x="5695043" y="3133271"/>
                  <a:pt x="6030686" y="2492828"/>
                </a:cubicBezTo>
                <a:cubicBezTo>
                  <a:pt x="6366329" y="1852385"/>
                  <a:pt x="6699250" y="926192"/>
                  <a:pt x="7032172" y="0"/>
                </a:cubicBezTo>
              </a:path>
            </a:pathLst>
          </a:custGeom>
          <a:noFill/>
          <a:ln w="762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18" name="TextBox 17"/>
          <p:cNvSpPr txBox="1"/>
          <p:nvPr/>
        </p:nvSpPr>
        <p:spPr>
          <a:xfrm rot="16200000">
            <a:off x="-524527" y="3964177"/>
            <a:ext cx="1992853" cy="584775"/>
          </a:xfrm>
          <a:prstGeom prst="rect">
            <a:avLst/>
          </a:prstGeom>
          <a:noFill/>
        </p:spPr>
        <p:txBody>
          <a:bodyPr wrap="none" rtlCol="0">
            <a:spAutoFit/>
          </a:bodyPr>
          <a:lstStyle/>
          <a:p>
            <a:r>
              <a:rPr lang="en-AU" sz="2400" b="1" dirty="0">
                <a:solidFill>
                  <a:srgbClr val="00B0F0"/>
                </a:solidFill>
                <a:effectLst>
                  <a:outerShdw blurRad="38100" dist="38100" dir="2700000" algn="tl">
                    <a:srgbClr val="000000">
                      <a:alpha val="43137"/>
                    </a:srgbClr>
                  </a:outerShdw>
                </a:effectLst>
              </a:rPr>
              <a:t>Sea level </a:t>
            </a:r>
            <a:r>
              <a:rPr lang="en-AU" sz="3200" b="1" dirty="0">
                <a:solidFill>
                  <a:srgbClr val="00B0F0"/>
                </a:solidFill>
                <a:effectLst>
                  <a:outerShdw blurRad="38100" dist="38100" dir="2700000" algn="tl">
                    <a:srgbClr val="000000">
                      <a:alpha val="43137"/>
                    </a:srgbClr>
                  </a:outerShdw>
                </a:effectLst>
                <a:sym typeface="Symbol"/>
              </a:rPr>
              <a:t></a:t>
            </a:r>
            <a:endParaRPr lang="en-AU" b="1" dirty="0">
              <a:solidFill>
                <a:srgbClr val="00B0F0"/>
              </a:solidFill>
              <a:effectLst>
                <a:outerShdw blurRad="38100" dist="38100" dir="2700000" algn="tl">
                  <a:srgbClr val="000000">
                    <a:alpha val="43137"/>
                  </a:srgbClr>
                </a:outerShdw>
              </a:effectLst>
            </a:endParaRPr>
          </a:p>
        </p:txBody>
      </p:sp>
      <p:sp>
        <p:nvSpPr>
          <p:cNvPr id="19" name="TextBox 18"/>
          <p:cNvSpPr txBox="1"/>
          <p:nvPr/>
        </p:nvSpPr>
        <p:spPr>
          <a:xfrm>
            <a:off x="3347864" y="5949280"/>
            <a:ext cx="1387752" cy="584775"/>
          </a:xfrm>
          <a:prstGeom prst="rect">
            <a:avLst/>
          </a:prstGeom>
          <a:noFill/>
        </p:spPr>
        <p:txBody>
          <a:bodyPr wrap="none" rtlCol="0">
            <a:spAutoFit/>
          </a:bodyPr>
          <a:lstStyle/>
          <a:p>
            <a:r>
              <a:rPr lang="en-AU" sz="2400" b="1" dirty="0">
                <a:effectLst>
                  <a:outerShdw blurRad="38100" dist="38100" dir="2700000" algn="tl">
                    <a:srgbClr val="000000">
                      <a:alpha val="43137"/>
                    </a:srgbClr>
                  </a:outerShdw>
                </a:effectLst>
              </a:rPr>
              <a:t>Time </a:t>
            </a:r>
            <a:r>
              <a:rPr lang="en-AU" sz="3200" b="1" dirty="0">
                <a:effectLst>
                  <a:outerShdw blurRad="38100" dist="38100" dir="2700000" algn="tl">
                    <a:srgbClr val="000000">
                      <a:alpha val="43137"/>
                    </a:srgbClr>
                  </a:outerShdw>
                </a:effectLst>
                <a:sym typeface="Symbol"/>
              </a:rPr>
              <a:t></a:t>
            </a:r>
            <a:endParaRPr lang="en-AU" b="1"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wipe(left)">
                                      <p:cBhvr>
                                        <p:cTn id="10" dur="500"/>
                                        <p:tgtEl>
                                          <p:spTgt spid="19">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par>
                          <p:cTn id="18" fill="hold">
                            <p:stCondLst>
                              <p:cond delay="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3" grpId="0" animBg="1"/>
      <p:bldP spid="17" grpId="0" animBg="1"/>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1A050D-2E10-4D36-BC38-C23002FFD4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0044" y="242980"/>
            <a:ext cx="3312997" cy="4972603"/>
          </a:xfrm>
          <a:prstGeom prst="rect">
            <a:avLst/>
          </a:prstGeom>
        </p:spPr>
      </p:pic>
      <p:pic>
        <p:nvPicPr>
          <p:cNvPr id="7" name="Picture 6">
            <a:extLst>
              <a:ext uri="{FF2B5EF4-FFF2-40B4-BE49-F238E27FC236}">
                <a16:creationId xmlns:a16="http://schemas.microsoft.com/office/drawing/2014/main" id="{B7FCAD60-C66C-4AFE-A1EC-FF53A84A02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064" y="242981"/>
            <a:ext cx="3415892" cy="4972603"/>
          </a:xfrm>
          <a:prstGeom prst="rect">
            <a:avLst/>
          </a:prstGeom>
        </p:spPr>
      </p:pic>
      <p:sp>
        <p:nvSpPr>
          <p:cNvPr id="8" name="TextBox 7">
            <a:extLst>
              <a:ext uri="{FF2B5EF4-FFF2-40B4-BE49-F238E27FC236}">
                <a16:creationId xmlns:a16="http://schemas.microsoft.com/office/drawing/2014/main" id="{0CF4B456-917A-4216-9BAB-6D54285944B5}"/>
              </a:ext>
            </a:extLst>
          </p:cNvPr>
          <p:cNvSpPr txBox="1"/>
          <p:nvPr/>
        </p:nvSpPr>
        <p:spPr>
          <a:xfrm>
            <a:off x="467544" y="5199246"/>
            <a:ext cx="8208912" cy="707886"/>
          </a:xfrm>
          <a:prstGeom prst="rect">
            <a:avLst/>
          </a:prstGeom>
          <a:noFill/>
        </p:spPr>
        <p:txBody>
          <a:bodyPr wrap="square" rtlCol="0">
            <a:spAutoFit/>
          </a:bodyPr>
          <a:lstStyle/>
          <a:p>
            <a:r>
              <a:rPr lang="en-AU" sz="4000" dirty="0"/>
              <a:t>0</a:t>
            </a:r>
            <a:r>
              <a:rPr lang="en-AU" sz="3200" dirty="0">
                <a:latin typeface="Arial" panose="020B0604020202020204" pitchFamily="34" charset="0"/>
                <a:cs typeface="Arial" panose="020B0604020202020204" pitchFamily="34" charset="0"/>
              </a:rPr>
              <a:t>ºC Ice stays frozen          +1ºC  Ice melts </a:t>
            </a:r>
            <a:endParaRPr lang="en-AU" dirty="0"/>
          </a:p>
        </p:txBody>
      </p:sp>
      <p:sp>
        <p:nvSpPr>
          <p:cNvPr id="6" name="TextBox 5">
            <a:extLst>
              <a:ext uri="{FF2B5EF4-FFF2-40B4-BE49-F238E27FC236}">
                <a16:creationId xmlns:a16="http://schemas.microsoft.com/office/drawing/2014/main" id="{954D7853-AAD9-4DCE-8A4D-CE0C78B3CB51}"/>
              </a:ext>
            </a:extLst>
          </p:cNvPr>
          <p:cNvSpPr txBox="1"/>
          <p:nvPr/>
        </p:nvSpPr>
        <p:spPr>
          <a:xfrm>
            <a:off x="468152" y="5784071"/>
            <a:ext cx="8208912" cy="1077218"/>
          </a:xfrm>
          <a:prstGeom prst="rect">
            <a:avLst/>
          </a:prstGeom>
          <a:noFill/>
        </p:spPr>
        <p:txBody>
          <a:bodyPr wrap="square" rtlCol="0">
            <a:spAutoFit/>
          </a:bodyPr>
          <a:lstStyle/>
          <a:p>
            <a:r>
              <a:rPr lang="en-AU" sz="3200" dirty="0">
                <a:latin typeface="Arial" panose="020B0604020202020204" pitchFamily="34" charset="0"/>
                <a:cs typeface="Arial" panose="020B0604020202020204" pitchFamily="34" charset="0"/>
              </a:rPr>
              <a:t>But at +2ºC  </a:t>
            </a:r>
          </a:p>
          <a:p>
            <a:r>
              <a:rPr lang="en-AU" sz="3200" dirty="0">
                <a:latin typeface="Arial" panose="020B0604020202020204" pitchFamily="34" charset="0"/>
                <a:cs typeface="Arial" panose="020B0604020202020204" pitchFamily="34" charset="0"/>
              </a:rPr>
              <a:t>ice melts at MORE than twice the rate </a:t>
            </a:r>
            <a:endParaRPr lang="en-AU" dirty="0"/>
          </a:p>
        </p:txBody>
      </p:sp>
    </p:spTree>
    <p:extLst>
      <p:ext uri="{BB962C8B-B14F-4D97-AF65-F5344CB8AC3E}">
        <p14:creationId xmlns:p14="http://schemas.microsoft.com/office/powerpoint/2010/main" val="2281467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00133B-2C9F-4CD9-ABBB-41E884F193B7}"/>
              </a:ext>
            </a:extLst>
          </p:cNvPr>
          <p:cNvSpPr txBox="1"/>
          <p:nvPr/>
        </p:nvSpPr>
        <p:spPr>
          <a:xfrm>
            <a:off x="2555776" y="260648"/>
            <a:ext cx="3384376" cy="1107996"/>
          </a:xfrm>
          <a:prstGeom prst="rect">
            <a:avLst/>
          </a:prstGeom>
          <a:noFill/>
        </p:spPr>
        <p:txBody>
          <a:bodyPr wrap="square" rtlCol="0">
            <a:spAutoFit/>
          </a:bodyPr>
          <a:lstStyle/>
          <a:p>
            <a:r>
              <a:rPr lang="en-AU" sz="6600" dirty="0">
                <a:solidFill>
                  <a:srgbClr val="FFFF00"/>
                </a:solidFill>
                <a:effectLst>
                  <a:outerShdw blurRad="38100" dist="38100" dir="2700000" algn="tl">
                    <a:srgbClr val="000000">
                      <a:alpha val="43137"/>
                    </a:srgbClr>
                  </a:outerShdw>
                </a:effectLst>
                <a:latin typeface="Lucida Fax" panose="02060602050505020204" pitchFamily="18" charset="0"/>
              </a:rPr>
              <a:t>BUT</a:t>
            </a:r>
            <a:r>
              <a:rPr lang="en-AU" sz="6600" dirty="0">
                <a:solidFill>
                  <a:srgbClr val="FFFF00"/>
                </a:solidFill>
                <a:effectLst>
                  <a:outerShdw blurRad="38100" dist="38100" dir="2700000" algn="tl">
                    <a:srgbClr val="000000">
                      <a:alpha val="43137"/>
                    </a:srgbClr>
                  </a:outerShdw>
                </a:effectLst>
                <a:latin typeface="Lucida Handwriting" panose="03010101010101010101" pitchFamily="66" charset="0"/>
              </a:rPr>
              <a:t> …</a:t>
            </a:r>
          </a:p>
        </p:txBody>
      </p:sp>
      <p:sp>
        <p:nvSpPr>
          <p:cNvPr id="5" name="TextBox 4">
            <a:extLst>
              <a:ext uri="{FF2B5EF4-FFF2-40B4-BE49-F238E27FC236}">
                <a16:creationId xmlns:a16="http://schemas.microsoft.com/office/drawing/2014/main" id="{4B64D00D-BA9B-42E4-83BF-466A56DD774E}"/>
              </a:ext>
            </a:extLst>
          </p:cNvPr>
          <p:cNvSpPr txBox="1"/>
          <p:nvPr/>
        </p:nvSpPr>
        <p:spPr>
          <a:xfrm>
            <a:off x="323528" y="1628800"/>
            <a:ext cx="8496944" cy="4716163"/>
          </a:xfrm>
          <a:prstGeom prst="rect">
            <a:avLst/>
          </a:prstGeom>
          <a:noFill/>
        </p:spPr>
        <p:txBody>
          <a:bodyPr wrap="square" rtlCol="0">
            <a:spAutoFit/>
          </a:bodyPr>
          <a:lstStyle/>
          <a:p>
            <a:pPr>
              <a:lnSpc>
                <a:spcPts val="4000"/>
              </a:lnSpc>
            </a:pPr>
            <a:r>
              <a:rPr lang="en-AU" sz="4000" dirty="0">
                <a:solidFill>
                  <a:srgbClr val="FFFF00"/>
                </a:solidFill>
                <a:effectLst>
                  <a:outerShdw blurRad="38100" dist="38100" dir="2700000" algn="tl">
                    <a:srgbClr val="000000">
                      <a:alpha val="43137"/>
                    </a:srgbClr>
                  </a:outerShdw>
                </a:effectLst>
              </a:rPr>
              <a:t>Computer models have had trouble understanding how fast polar ice will melt … </a:t>
            </a:r>
          </a:p>
          <a:p>
            <a:pPr>
              <a:lnSpc>
                <a:spcPts val="4000"/>
              </a:lnSpc>
            </a:pPr>
            <a:endParaRPr lang="en-AU" sz="4000" dirty="0">
              <a:solidFill>
                <a:srgbClr val="FFFF00"/>
              </a:solidFill>
              <a:effectLst>
                <a:outerShdw blurRad="38100" dist="38100" dir="2700000" algn="tl">
                  <a:srgbClr val="000000">
                    <a:alpha val="43137"/>
                  </a:srgbClr>
                </a:outerShdw>
              </a:effectLst>
            </a:endParaRPr>
          </a:p>
          <a:p>
            <a:pPr>
              <a:lnSpc>
                <a:spcPts val="4000"/>
              </a:lnSpc>
            </a:pPr>
            <a:r>
              <a:rPr lang="en-AU" sz="4000" dirty="0">
                <a:solidFill>
                  <a:srgbClr val="FFFF00"/>
                </a:solidFill>
                <a:effectLst>
                  <a:outerShdw blurRad="38100" dist="38100" dir="2700000" algn="tl">
                    <a:srgbClr val="000000">
                      <a:alpha val="43137"/>
                    </a:srgbClr>
                  </a:outerShdw>
                </a:effectLst>
              </a:rPr>
              <a:t>It’s not just a matter of melting as such – it’s complicated!</a:t>
            </a:r>
          </a:p>
          <a:p>
            <a:pPr>
              <a:lnSpc>
                <a:spcPts val="4000"/>
              </a:lnSpc>
            </a:pPr>
            <a:endParaRPr lang="en-AU" sz="4000" dirty="0">
              <a:solidFill>
                <a:srgbClr val="FFFF00"/>
              </a:solidFill>
              <a:effectLst>
                <a:outerShdw blurRad="38100" dist="38100" dir="2700000" algn="tl">
                  <a:srgbClr val="000000">
                    <a:alpha val="43137"/>
                  </a:srgbClr>
                </a:outerShdw>
              </a:effectLst>
            </a:endParaRPr>
          </a:p>
          <a:p>
            <a:pPr>
              <a:lnSpc>
                <a:spcPts val="4000"/>
              </a:lnSpc>
            </a:pPr>
            <a:r>
              <a:rPr lang="en-AU" sz="4000" dirty="0">
                <a:solidFill>
                  <a:srgbClr val="FFFF00"/>
                </a:solidFill>
                <a:effectLst>
                  <a:outerShdw blurRad="38100" dist="38100" dir="2700000" algn="tl">
                    <a:srgbClr val="000000">
                      <a:alpha val="43137"/>
                    </a:srgbClr>
                  </a:outerShdw>
                </a:effectLst>
              </a:rPr>
              <a:t>And ice seems to be melting FASTER than we thought!</a:t>
            </a:r>
          </a:p>
        </p:txBody>
      </p:sp>
    </p:spTree>
    <p:extLst>
      <p:ext uri="{BB962C8B-B14F-4D97-AF65-F5344CB8AC3E}">
        <p14:creationId xmlns:p14="http://schemas.microsoft.com/office/powerpoint/2010/main" val="1301256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50"/>
                                  </p:iterate>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EFBEEE-7DE0-46D9-A913-8B3048C02F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5457" y="0"/>
            <a:ext cx="5393085" cy="6858000"/>
          </a:xfrm>
          <a:prstGeom prst="rect">
            <a:avLst/>
          </a:prstGeom>
        </p:spPr>
      </p:pic>
      <p:pic>
        <p:nvPicPr>
          <p:cNvPr id="12" name="Picture 11">
            <a:extLst>
              <a:ext uri="{FF2B5EF4-FFF2-40B4-BE49-F238E27FC236}">
                <a16:creationId xmlns:a16="http://schemas.microsoft.com/office/drawing/2014/main" id="{45E10DAB-E131-419D-B32F-923647F3B01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236" y="0"/>
            <a:ext cx="9141528" cy="6858000"/>
          </a:xfrm>
          <a:prstGeom prst="rect">
            <a:avLst/>
          </a:prstGeom>
        </p:spPr>
      </p:pic>
    </p:spTree>
    <p:extLst>
      <p:ext uri="{BB962C8B-B14F-4D97-AF65-F5344CB8AC3E}">
        <p14:creationId xmlns:p14="http://schemas.microsoft.com/office/powerpoint/2010/main" val="3363041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914E88-7204-4353-A369-BFB78F91FAB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496" y="8621"/>
            <a:ext cx="9073008" cy="6804755"/>
          </a:xfrm>
          <a:prstGeom prst="rect">
            <a:avLst/>
          </a:prstGeom>
        </p:spPr>
      </p:pic>
      <p:pic>
        <p:nvPicPr>
          <p:cNvPr id="3" name="Picture 2">
            <a:extLst>
              <a:ext uri="{FF2B5EF4-FFF2-40B4-BE49-F238E27FC236}">
                <a16:creationId xmlns:a16="http://schemas.microsoft.com/office/drawing/2014/main" id="{5416A896-5CAD-4D5C-8AF9-4DBB029350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EC9CF098-EB50-4137-90C0-8CB3E9E01BEA}"/>
              </a:ext>
            </a:extLst>
          </p:cNvPr>
          <p:cNvSpPr>
            <a:spLocks noGrp="1"/>
          </p:cNvSpPr>
          <p:nvPr>
            <p:ph type="title"/>
          </p:nvPr>
        </p:nvSpPr>
        <p:spPr>
          <a:xfrm>
            <a:off x="301625" y="228601"/>
            <a:ext cx="8510588" cy="608112"/>
          </a:xfrm>
        </p:spPr>
        <p:txBody>
          <a:bodyPr>
            <a:normAutofit fontScale="90000"/>
          </a:bodyPr>
          <a:lstStyle/>
          <a:p>
            <a:r>
              <a:rPr lang="en-AU" dirty="0"/>
              <a:t>Greenland ice sheets are melting</a:t>
            </a:r>
          </a:p>
        </p:txBody>
      </p:sp>
      <p:pic>
        <p:nvPicPr>
          <p:cNvPr id="6" name="Picture 5">
            <a:extLst>
              <a:ext uri="{FF2B5EF4-FFF2-40B4-BE49-F238E27FC236}">
                <a16:creationId xmlns:a16="http://schemas.microsoft.com/office/drawing/2014/main" id="{C25D8332-E7D4-44D3-88DF-226578521AA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95" y="-17445"/>
            <a:ext cx="9144000" cy="6858000"/>
          </a:xfrm>
          <a:prstGeom prst="rect">
            <a:avLst/>
          </a:prstGeom>
        </p:spPr>
      </p:pic>
    </p:spTree>
    <p:extLst>
      <p:ext uri="{BB962C8B-B14F-4D97-AF65-F5344CB8AC3E}">
        <p14:creationId xmlns:p14="http://schemas.microsoft.com/office/powerpoint/2010/main" val="961555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CCC972-3FA7-477F-8626-2B3A49047C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26"/>
            <a:ext cx="9144000" cy="6856347"/>
          </a:xfrm>
          <a:prstGeom prst="rect">
            <a:avLst/>
          </a:prstGeom>
        </p:spPr>
      </p:pic>
      <p:pic>
        <p:nvPicPr>
          <p:cNvPr id="13" name="Picture 12">
            <a:extLst>
              <a:ext uri="{FF2B5EF4-FFF2-40B4-BE49-F238E27FC236}">
                <a16:creationId xmlns:a16="http://schemas.microsoft.com/office/drawing/2014/main" id="{FD7DD483-0FCC-4E56-AB6E-5F72B99D8E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43808" y="4005064"/>
            <a:ext cx="2016225" cy="792088"/>
          </a:xfrm>
          <a:prstGeom prst="rect">
            <a:avLst/>
          </a:prstGeom>
        </p:spPr>
      </p:pic>
      <p:sp>
        <p:nvSpPr>
          <p:cNvPr id="9" name="TextBox 8">
            <a:extLst>
              <a:ext uri="{FF2B5EF4-FFF2-40B4-BE49-F238E27FC236}">
                <a16:creationId xmlns:a16="http://schemas.microsoft.com/office/drawing/2014/main" id="{DC39CD2D-22A3-40C0-8A0D-6F055C150B21}"/>
              </a:ext>
            </a:extLst>
          </p:cNvPr>
          <p:cNvSpPr txBox="1"/>
          <p:nvPr/>
        </p:nvSpPr>
        <p:spPr>
          <a:xfrm>
            <a:off x="4605063" y="1296872"/>
            <a:ext cx="2520280" cy="523220"/>
          </a:xfrm>
          <a:prstGeom prst="rect">
            <a:avLst/>
          </a:prstGeom>
          <a:noFill/>
          <a:effectLst>
            <a:innerShdw blurRad="63500" dist="927100" dir="8100000">
              <a:prstClr val="black"/>
            </a:innerShdw>
          </a:effectLst>
        </p:spPr>
        <p:txBody>
          <a:bodyPr wrap="square" rtlCol="0">
            <a:spAutoFit/>
          </a:bodyPr>
          <a:lstStyle/>
          <a:p>
            <a:r>
              <a:rPr lang="en-AU" sz="2800" dirty="0">
                <a:effectLst>
                  <a:outerShdw blurRad="50800" dist="50800" dir="5400000" algn="ctr" rotWithShape="0">
                    <a:srgbClr val="000000"/>
                  </a:outerShdw>
                </a:effectLst>
              </a:rPr>
              <a:t>The </a:t>
            </a:r>
            <a:r>
              <a:rPr lang="en-AU" sz="2800" dirty="0" err="1">
                <a:effectLst>
                  <a:outerShdw blurRad="50800" dist="50800" dir="5400000" algn="ctr" rotWithShape="0">
                    <a:srgbClr val="000000"/>
                  </a:outerShdw>
                </a:effectLst>
              </a:rPr>
              <a:t>Eqi</a:t>
            </a:r>
            <a:r>
              <a:rPr lang="en-AU" sz="2800" dirty="0">
                <a:effectLst>
                  <a:outerShdw blurRad="50800" dist="50800" dir="5400000" algn="ctr" rotWithShape="0">
                    <a:srgbClr val="000000"/>
                  </a:outerShdw>
                </a:effectLst>
              </a:rPr>
              <a:t> Glacier</a:t>
            </a:r>
          </a:p>
        </p:txBody>
      </p:sp>
      <p:sp>
        <p:nvSpPr>
          <p:cNvPr id="5" name="TextBox 4">
            <a:extLst>
              <a:ext uri="{FF2B5EF4-FFF2-40B4-BE49-F238E27FC236}">
                <a16:creationId xmlns:a16="http://schemas.microsoft.com/office/drawing/2014/main" id="{C1501985-B7A4-4AEC-B410-E1E4D78CC16C}"/>
              </a:ext>
            </a:extLst>
          </p:cNvPr>
          <p:cNvSpPr txBox="1"/>
          <p:nvPr/>
        </p:nvSpPr>
        <p:spPr>
          <a:xfrm>
            <a:off x="3563888" y="5299518"/>
            <a:ext cx="1500911" cy="523220"/>
          </a:xfrm>
          <a:prstGeom prst="rect">
            <a:avLst/>
          </a:prstGeom>
          <a:noFill/>
          <a:effectLst>
            <a:innerShdw blurRad="63500" dist="927100" dir="8100000">
              <a:prstClr val="black"/>
            </a:innerShdw>
          </a:effectLst>
        </p:spPr>
        <p:txBody>
          <a:bodyPr wrap="square" rtlCol="0">
            <a:spAutoFit/>
          </a:bodyPr>
          <a:lstStyle/>
          <a:p>
            <a:r>
              <a:rPr lang="en-AU" sz="2800" dirty="0" err="1">
                <a:effectLst>
                  <a:outerShdw blurRad="50800" dist="50800" dir="5400000" algn="ctr" rotWithShape="0">
                    <a:srgbClr val="000000"/>
                  </a:outerShdw>
                </a:effectLst>
              </a:rPr>
              <a:t>Ilulissat</a:t>
            </a:r>
            <a:endParaRPr lang="en-AU" sz="2800" dirty="0">
              <a:effectLst>
                <a:outerShdw blurRad="50800" dist="50800" dir="5400000" algn="ctr" rotWithShape="0">
                  <a:srgbClr val="000000"/>
                </a:outerShdw>
              </a:effectLst>
            </a:endParaRPr>
          </a:p>
        </p:txBody>
      </p:sp>
      <p:sp>
        <p:nvSpPr>
          <p:cNvPr id="6" name="TextBox 5">
            <a:extLst>
              <a:ext uri="{FF2B5EF4-FFF2-40B4-BE49-F238E27FC236}">
                <a16:creationId xmlns:a16="http://schemas.microsoft.com/office/drawing/2014/main" id="{CB0B4FD9-F00C-4FF0-93A8-E3E6ED3C3605}"/>
              </a:ext>
            </a:extLst>
          </p:cNvPr>
          <p:cNvSpPr txBox="1"/>
          <p:nvPr/>
        </p:nvSpPr>
        <p:spPr>
          <a:xfrm>
            <a:off x="1918962" y="5949280"/>
            <a:ext cx="2941071" cy="523220"/>
          </a:xfrm>
          <a:prstGeom prst="rect">
            <a:avLst/>
          </a:prstGeom>
          <a:noFill/>
          <a:effectLst>
            <a:innerShdw blurRad="63500" dist="927100" dir="8100000">
              <a:prstClr val="black"/>
            </a:innerShdw>
          </a:effectLst>
        </p:spPr>
        <p:txBody>
          <a:bodyPr wrap="square" rtlCol="0">
            <a:spAutoFit/>
          </a:bodyPr>
          <a:lstStyle/>
          <a:p>
            <a:r>
              <a:rPr lang="en-AU" sz="2800" dirty="0" err="1">
                <a:effectLst>
                  <a:outerShdw blurRad="50800" dist="50800" dir="5400000" algn="ctr" rotWithShape="0">
                    <a:srgbClr val="000000"/>
                  </a:outerShdw>
                </a:effectLst>
              </a:rPr>
              <a:t>Jakobshavn</a:t>
            </a:r>
            <a:r>
              <a:rPr lang="en-AU" sz="2800" dirty="0">
                <a:effectLst>
                  <a:outerShdw blurRad="50800" dist="50800" dir="5400000" algn="ctr" rotWithShape="0">
                    <a:srgbClr val="000000"/>
                  </a:outerShdw>
                </a:effectLst>
              </a:rPr>
              <a:t> glacier</a:t>
            </a:r>
          </a:p>
        </p:txBody>
      </p:sp>
    </p:spTree>
    <p:extLst>
      <p:ext uri="{BB962C8B-B14F-4D97-AF65-F5344CB8AC3E}">
        <p14:creationId xmlns:p14="http://schemas.microsoft.com/office/powerpoint/2010/main" val="149093354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a:t>Greenland’s glaciers are calving at an increasing rate</a:t>
            </a:r>
            <a:endParaRPr lang="en-AU" b="1" dirty="0"/>
          </a:p>
        </p:txBody>
      </p:sp>
      <p:pic>
        <p:nvPicPr>
          <p:cNvPr id="5" name="Content Placeholder 4">
            <a:extLst>
              <a:ext uri="{FF2B5EF4-FFF2-40B4-BE49-F238E27FC236}">
                <a16:creationId xmlns:a16="http://schemas.microsoft.com/office/drawing/2014/main" id="{9DA53C14-2140-4CC6-908D-8FD33D225AF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p:blipFill>
        <p:spPr>
          <a:xfrm>
            <a:off x="107504" y="1097477"/>
            <a:ext cx="8928992" cy="5580620"/>
          </a:xfrm>
        </p:spPr>
      </p:pic>
      <p:pic>
        <p:nvPicPr>
          <p:cNvPr id="6" name="Picture 5">
            <a:extLst>
              <a:ext uri="{FF2B5EF4-FFF2-40B4-BE49-F238E27FC236}">
                <a16:creationId xmlns:a16="http://schemas.microsoft.com/office/drawing/2014/main" id="{34C0D7B0-E22C-418C-8CA5-DE4D4216DE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840" y="1094329"/>
            <a:ext cx="9146794" cy="5725677"/>
          </a:xfrm>
          <a:prstGeom prst="rect">
            <a:avLst/>
          </a:prstGeom>
        </p:spPr>
      </p:pic>
      <p:sp>
        <p:nvSpPr>
          <p:cNvPr id="7" name="TextBox 6">
            <a:extLst>
              <a:ext uri="{FF2B5EF4-FFF2-40B4-BE49-F238E27FC236}">
                <a16:creationId xmlns:a16="http://schemas.microsoft.com/office/drawing/2014/main" id="{5FDE6DA7-5E89-47AC-BCA4-B4244EE6C10F}"/>
              </a:ext>
            </a:extLst>
          </p:cNvPr>
          <p:cNvSpPr txBox="1"/>
          <p:nvPr/>
        </p:nvSpPr>
        <p:spPr>
          <a:xfrm>
            <a:off x="5183560" y="636839"/>
            <a:ext cx="3960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From </a:t>
            </a:r>
            <a:r>
              <a:rPr lang="en-AU" dirty="0" err="1">
                <a:solidFill>
                  <a:srgbClr val="FFFFFF"/>
                </a:solidFill>
                <a:latin typeface="Calibri"/>
              </a:rPr>
              <a:t>Ilullssat</a:t>
            </a:r>
            <a:r>
              <a:rPr lang="en-AU" dirty="0">
                <a:solidFill>
                  <a:srgbClr val="FFFFFF"/>
                </a:solidFill>
                <a:latin typeface="Calibri"/>
              </a:rPr>
              <a:t> to the </a:t>
            </a:r>
            <a:r>
              <a:rPr lang="en-AU" dirty="0" err="1">
                <a:solidFill>
                  <a:srgbClr val="FFFFFF"/>
                </a:solidFill>
                <a:latin typeface="Calibri"/>
              </a:rPr>
              <a:t>Eqi</a:t>
            </a:r>
            <a:r>
              <a:rPr lang="en-AU" dirty="0">
                <a:solidFill>
                  <a:srgbClr val="FFFFFF"/>
                </a:solidFill>
                <a:latin typeface="Calibri"/>
              </a:rPr>
              <a:t> glacier</a:t>
            </a:r>
            <a:endParaRPr kumimoji="0" lang="en-AU"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744957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7C65BF-D49A-4461-BB0B-B077D76DDF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65" y="2060848"/>
            <a:ext cx="9086578" cy="2366881"/>
          </a:xfrm>
          <a:prstGeom prst="rect">
            <a:avLst/>
          </a:prstGeom>
        </p:spPr>
      </p:pic>
      <p:sp>
        <p:nvSpPr>
          <p:cNvPr id="8" name="TextBox 7">
            <a:extLst>
              <a:ext uri="{FF2B5EF4-FFF2-40B4-BE49-F238E27FC236}">
                <a16:creationId xmlns:a16="http://schemas.microsoft.com/office/drawing/2014/main" id="{CDDEB1FD-F7EB-4CEE-9FB1-6105F809DD28}"/>
              </a:ext>
            </a:extLst>
          </p:cNvPr>
          <p:cNvSpPr txBox="1"/>
          <p:nvPr/>
        </p:nvSpPr>
        <p:spPr>
          <a:xfrm>
            <a:off x="1763688" y="5445224"/>
            <a:ext cx="4824536" cy="523220"/>
          </a:xfrm>
          <a:prstGeom prst="rect">
            <a:avLst/>
          </a:prstGeom>
          <a:noFill/>
        </p:spPr>
        <p:txBody>
          <a:bodyPr wrap="square" rtlCol="0">
            <a:spAutoFit/>
          </a:bodyPr>
          <a:lstStyle/>
          <a:p>
            <a:r>
              <a:rPr lang="en-AU" sz="2800" dirty="0"/>
              <a:t>4 Km wide     200 m high</a:t>
            </a:r>
            <a:endParaRPr lang="en-AU" dirty="0"/>
          </a:p>
        </p:txBody>
      </p:sp>
      <p:sp>
        <p:nvSpPr>
          <p:cNvPr id="9" name="TextBox 8">
            <a:extLst>
              <a:ext uri="{FF2B5EF4-FFF2-40B4-BE49-F238E27FC236}">
                <a16:creationId xmlns:a16="http://schemas.microsoft.com/office/drawing/2014/main" id="{DC39CD2D-22A3-40C0-8A0D-6F055C150B21}"/>
              </a:ext>
            </a:extLst>
          </p:cNvPr>
          <p:cNvSpPr txBox="1"/>
          <p:nvPr/>
        </p:nvSpPr>
        <p:spPr>
          <a:xfrm>
            <a:off x="1547664" y="620688"/>
            <a:ext cx="6120680" cy="707886"/>
          </a:xfrm>
          <a:prstGeom prst="rect">
            <a:avLst/>
          </a:prstGeom>
          <a:noFill/>
        </p:spPr>
        <p:txBody>
          <a:bodyPr wrap="square" rtlCol="0">
            <a:spAutoFit/>
          </a:bodyPr>
          <a:lstStyle/>
          <a:p>
            <a:r>
              <a:rPr lang="en-AU" sz="4000" dirty="0"/>
              <a:t>The </a:t>
            </a:r>
            <a:r>
              <a:rPr lang="en-AU" sz="4000" dirty="0" err="1"/>
              <a:t>Eqi</a:t>
            </a:r>
            <a:r>
              <a:rPr lang="en-AU" sz="4000" dirty="0"/>
              <a:t> Glacier</a:t>
            </a:r>
          </a:p>
        </p:txBody>
      </p:sp>
    </p:spTree>
    <p:extLst>
      <p:ext uri="{BB962C8B-B14F-4D97-AF65-F5344CB8AC3E}">
        <p14:creationId xmlns:p14="http://schemas.microsoft.com/office/powerpoint/2010/main" val="576067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4" cstate="screen"/>
          <a:stretch>
            <a:fillRect/>
          </a:stretch>
        </p:blipFill>
        <p:spPr>
          <a:xfrm>
            <a:off x="0" y="0"/>
            <a:ext cx="9144000" cy="6858000"/>
          </a:xfrm>
          <a:prstGeom prst="rect">
            <a:avLst/>
          </a:prstGeom>
        </p:spPr>
      </p:pic>
      <p:pic>
        <p:nvPicPr>
          <p:cNvPr id="3" name="Picture 2" descr="EarthWarmB4M.jpg"/>
          <p:cNvPicPr>
            <a:picLocks noChangeAspect="1"/>
          </p:cNvPicPr>
          <p:nvPr/>
        </p:nvPicPr>
        <p:blipFill>
          <a:blip r:embed="rId5" cstate="screen"/>
          <a:stretch>
            <a:fillRect/>
          </a:stretch>
        </p:blipFill>
        <p:spPr>
          <a:xfrm>
            <a:off x="6413" y="0"/>
            <a:ext cx="9131173" cy="6857999"/>
          </a:xfrm>
          <a:prstGeom prst="rect">
            <a:avLst/>
          </a:prstGeom>
        </p:spPr>
      </p:pic>
      <p:pic>
        <p:nvPicPr>
          <p:cNvPr id="8" name="Picture 7" descr="hot-day.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3688" y="476672"/>
            <a:ext cx="1791851" cy="1769954"/>
          </a:xfrm>
          <a:prstGeom prst="rect">
            <a:avLst/>
          </a:prstGeom>
        </p:spPr>
      </p:pic>
      <p:sp>
        <p:nvSpPr>
          <p:cNvPr id="12" name="Striped Right Arrow 11"/>
          <p:cNvSpPr/>
          <p:nvPr/>
        </p:nvSpPr>
        <p:spPr>
          <a:xfrm rot="1881286">
            <a:off x="7572069" y="2552258"/>
            <a:ext cx="1349600" cy="576064"/>
          </a:xfrm>
          <a:prstGeom prst="stripedRightArrow">
            <a:avLst>
              <a:gd name="adj1" fmla="val 50000"/>
              <a:gd name="adj2" fmla="val 91487"/>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FFFF"/>
              </a:solidFill>
            </a:endParaRPr>
          </a:p>
        </p:txBody>
      </p:sp>
      <p:pic>
        <p:nvPicPr>
          <p:cNvPr id="9" name="Picture 8" descr="SnowballEarth-tran.png"/>
          <p:cNvPicPr>
            <a:picLocks noChangeAspect="1"/>
          </p:cNvPicPr>
          <p:nvPr/>
        </p:nvPicPr>
        <p:blipFill>
          <a:blip r:embed="rId7" cstate="screen"/>
          <a:stretch>
            <a:fillRect/>
          </a:stretch>
        </p:blipFill>
        <p:spPr>
          <a:xfrm>
            <a:off x="6516216" y="4437112"/>
            <a:ext cx="1868428" cy="1935484"/>
          </a:xfrm>
          <a:prstGeom prst="rect">
            <a:avLst/>
          </a:prstGeom>
        </p:spPr>
      </p:pic>
    </p:spTree>
    <p:custDataLst>
      <p:tags r:id="rId1"/>
    </p:custDataLst>
  </p:cSld>
  <p:clrMapOvr>
    <a:masterClrMapping/>
  </p:clrMapOvr>
  <p:transition advTm="179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9" fill="hold" grpId="0" nodeType="after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a:t>Greenland’s glaciers are carving at an increasing rate</a:t>
            </a:r>
            <a:endParaRPr lang="en-AU" b="1" dirty="0"/>
          </a:p>
        </p:txBody>
      </p:sp>
      <p:pic>
        <p:nvPicPr>
          <p:cNvPr id="6" name="Picture 5">
            <a:extLst>
              <a:ext uri="{FF2B5EF4-FFF2-40B4-BE49-F238E27FC236}">
                <a16:creationId xmlns:a16="http://schemas.microsoft.com/office/drawing/2014/main" id="{34C0D7B0-E22C-418C-8CA5-DE4D4216DE2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79512" y="1643161"/>
            <a:ext cx="8964488" cy="5182993"/>
          </a:xfrm>
          <a:prstGeom prst="rect">
            <a:avLst/>
          </a:prstGeom>
        </p:spPr>
      </p:pic>
      <p:pic>
        <p:nvPicPr>
          <p:cNvPr id="5" name="Content Placeholder 4">
            <a:extLst>
              <a:ext uri="{FF2B5EF4-FFF2-40B4-BE49-F238E27FC236}">
                <a16:creationId xmlns:a16="http://schemas.microsoft.com/office/drawing/2014/main" id="{9DA53C14-2140-4CC6-908D-8FD33D225AFB}"/>
              </a:ext>
            </a:extLst>
          </p:cNvPr>
          <p:cNvPicPr>
            <a:picLocks noGrp="1" noChangeAspect="1"/>
          </p:cNvPicPr>
          <p:nvPr>
            <p:ph idx="1"/>
          </p:nvPr>
        </p:nvPicPr>
        <p:blipFill>
          <a:blip r:embed="rId5">
            <a:extLst>
              <a:ext uri="{28A0092B-C50C-407E-A947-70E740481C1C}">
                <a14:useLocalDpi xmlns:a14="http://schemas.microsoft.com/office/drawing/2010/main"/>
              </a:ext>
            </a:extLst>
          </a:blip>
          <a:srcRect/>
          <a:stretch/>
        </p:blipFill>
        <p:spPr>
          <a:xfrm>
            <a:off x="1" y="1094330"/>
            <a:ext cx="9144000" cy="5413707"/>
          </a:xfrm>
        </p:spPr>
      </p:pic>
      <p:sp>
        <p:nvSpPr>
          <p:cNvPr id="7" name="TextBox 6">
            <a:extLst>
              <a:ext uri="{FF2B5EF4-FFF2-40B4-BE49-F238E27FC236}">
                <a16:creationId xmlns:a16="http://schemas.microsoft.com/office/drawing/2014/main" id="{5FDE6DA7-5E89-47AC-BCA4-B4244EE6C10F}"/>
              </a:ext>
            </a:extLst>
          </p:cNvPr>
          <p:cNvSpPr txBox="1"/>
          <p:nvPr/>
        </p:nvSpPr>
        <p:spPr>
          <a:xfrm>
            <a:off x="5183559" y="696206"/>
            <a:ext cx="3960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err="1">
                <a:ln>
                  <a:noFill/>
                </a:ln>
                <a:solidFill>
                  <a:srgbClr val="FFFFFF"/>
                </a:solidFill>
                <a:effectLst/>
                <a:uLnTx/>
                <a:uFillTx/>
                <a:latin typeface="Calibri"/>
                <a:ea typeface="+mn-ea"/>
                <a:cs typeface="+mn-cs"/>
              </a:rPr>
              <a:t>Eqi</a:t>
            </a:r>
            <a:r>
              <a:rPr kumimoji="0" lang="en-AU" sz="1800" b="0" i="0" u="none" strike="noStrike" kern="1200" cap="none" spc="0" normalizeH="0" baseline="0" noProof="0" dirty="0">
                <a:ln>
                  <a:noFill/>
                </a:ln>
                <a:solidFill>
                  <a:srgbClr val="FFFFFF"/>
                </a:solidFill>
                <a:effectLst/>
                <a:uLnTx/>
                <a:uFillTx/>
                <a:latin typeface="Calibri"/>
                <a:ea typeface="+mn-ea"/>
                <a:cs typeface="+mn-cs"/>
              </a:rPr>
              <a:t> Glacier </a:t>
            </a:r>
            <a:r>
              <a:rPr lang="en-AU" dirty="0">
                <a:solidFill>
                  <a:srgbClr val="FFFFFF"/>
                </a:solidFill>
                <a:latin typeface="Calibri"/>
              </a:rPr>
              <a:t>near </a:t>
            </a:r>
            <a:r>
              <a:rPr lang="en-AU" dirty="0" err="1">
                <a:solidFill>
                  <a:srgbClr val="FFFFFF"/>
                </a:solidFill>
                <a:latin typeface="Calibri"/>
              </a:rPr>
              <a:t>Ilullssat</a:t>
            </a:r>
            <a:r>
              <a:rPr lang="en-AU" dirty="0">
                <a:solidFill>
                  <a:srgbClr val="FFFFFF"/>
                </a:solidFill>
                <a:latin typeface="Calibri"/>
              </a:rPr>
              <a:t>,</a:t>
            </a:r>
            <a:r>
              <a:rPr kumimoji="0" lang="en-AU" sz="1800" b="0" i="0" u="none" strike="noStrike" kern="1200" cap="none" spc="0" normalizeH="0" baseline="0" noProof="0" dirty="0">
                <a:ln>
                  <a:noFill/>
                </a:ln>
                <a:solidFill>
                  <a:srgbClr val="FFFFFF"/>
                </a:solidFill>
                <a:effectLst/>
                <a:uLnTx/>
                <a:uFillTx/>
                <a:latin typeface="Calibri"/>
                <a:ea typeface="+mn-ea"/>
                <a:cs typeface="+mn-cs"/>
              </a:rPr>
              <a:t> Greenland</a:t>
            </a:r>
          </a:p>
        </p:txBody>
      </p:sp>
    </p:spTree>
    <p:extLst>
      <p:ext uri="{BB962C8B-B14F-4D97-AF65-F5344CB8AC3E}">
        <p14:creationId xmlns:p14="http://schemas.microsoft.com/office/powerpoint/2010/main" val="2810096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2C773B-F2BC-4C92-ADA0-C04723A4602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632609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err="1"/>
              <a:t>Jakobshavn</a:t>
            </a:r>
            <a:r>
              <a:rPr lang="en-AU" sz="2800" b="1" dirty="0"/>
              <a:t>, the largest, fastest glacier in Greenland</a:t>
            </a:r>
            <a:endParaRPr lang="en-AU" b="1" dirty="0"/>
          </a:p>
        </p:txBody>
      </p:sp>
      <p:pic>
        <p:nvPicPr>
          <p:cNvPr id="11" name="Picture 10">
            <a:extLst>
              <a:ext uri="{FF2B5EF4-FFF2-40B4-BE49-F238E27FC236}">
                <a16:creationId xmlns:a16="http://schemas.microsoft.com/office/drawing/2014/main" id="{E24FE832-A3AC-47AE-8237-60DC2E9490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75" y="1124744"/>
            <a:ext cx="9118442" cy="5699026"/>
          </a:xfrm>
          <a:prstGeom prst="rect">
            <a:avLst/>
          </a:prstGeom>
        </p:spPr>
      </p:pic>
      <p:sp>
        <p:nvSpPr>
          <p:cNvPr id="3" name="TextBox 2">
            <a:extLst>
              <a:ext uri="{FF2B5EF4-FFF2-40B4-BE49-F238E27FC236}">
                <a16:creationId xmlns:a16="http://schemas.microsoft.com/office/drawing/2014/main" id="{132DA8DE-4939-45AC-A11C-83F9AC8C5180}"/>
              </a:ext>
            </a:extLst>
          </p:cNvPr>
          <p:cNvSpPr txBox="1"/>
          <p:nvPr/>
        </p:nvSpPr>
        <p:spPr>
          <a:xfrm>
            <a:off x="5652120" y="5085184"/>
            <a:ext cx="2592287" cy="830997"/>
          </a:xfrm>
          <a:prstGeom prst="rect">
            <a:avLst/>
          </a:prstGeom>
          <a:noFill/>
        </p:spPr>
        <p:txBody>
          <a:bodyPr wrap="square" rtlCol="0">
            <a:spAutoFit/>
          </a:bodyPr>
          <a:lstStyle/>
          <a:p>
            <a:r>
              <a:rPr lang="en-AU" sz="2400" dirty="0"/>
              <a:t>100 Million Tonnes </a:t>
            </a:r>
          </a:p>
          <a:p>
            <a:r>
              <a:rPr lang="en-AU" sz="2400" dirty="0"/>
              <a:t>of ice every day</a:t>
            </a:r>
          </a:p>
        </p:txBody>
      </p:sp>
    </p:spTree>
    <p:extLst>
      <p:ext uri="{BB962C8B-B14F-4D97-AF65-F5344CB8AC3E}">
        <p14:creationId xmlns:p14="http://schemas.microsoft.com/office/powerpoint/2010/main" val="2780578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err="1"/>
              <a:t>Jakobshavn</a:t>
            </a:r>
            <a:r>
              <a:rPr lang="en-AU" sz="2800" b="1" dirty="0"/>
              <a:t>, the largest, fastest glacier in Greenland</a:t>
            </a:r>
            <a:endParaRPr lang="en-AU" b="1" dirty="0"/>
          </a:p>
        </p:txBody>
      </p:sp>
      <p:pic>
        <p:nvPicPr>
          <p:cNvPr id="8" name="Picture 7">
            <a:extLst>
              <a:ext uri="{FF2B5EF4-FFF2-40B4-BE49-F238E27FC236}">
                <a16:creationId xmlns:a16="http://schemas.microsoft.com/office/drawing/2014/main" id="{4F698DCD-3411-41EC-900E-1A8D856C3A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4" y="1124744"/>
            <a:ext cx="9144000" cy="5359190"/>
          </a:xfrm>
          <a:prstGeom prst="rect">
            <a:avLst/>
          </a:prstGeom>
        </p:spPr>
      </p:pic>
      <p:cxnSp>
        <p:nvCxnSpPr>
          <p:cNvPr id="12" name="Straight Arrow Connector 11">
            <a:extLst>
              <a:ext uri="{FF2B5EF4-FFF2-40B4-BE49-F238E27FC236}">
                <a16:creationId xmlns:a16="http://schemas.microsoft.com/office/drawing/2014/main" id="{0933BB65-F09A-41EB-9E1A-3EC0AC537A01}"/>
              </a:ext>
            </a:extLst>
          </p:cNvPr>
          <p:cNvCxnSpPr>
            <a:cxnSpLocks/>
          </p:cNvCxnSpPr>
          <p:nvPr/>
        </p:nvCxnSpPr>
        <p:spPr bwMode="auto">
          <a:xfrm>
            <a:off x="3419872" y="6669360"/>
            <a:ext cx="1080120"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D551F829-CA8E-488F-9402-77E38B018510}"/>
              </a:ext>
            </a:extLst>
          </p:cNvPr>
          <p:cNvCxnSpPr>
            <a:cxnSpLocks/>
          </p:cNvCxnSpPr>
          <p:nvPr/>
        </p:nvCxnSpPr>
        <p:spPr bwMode="auto">
          <a:xfrm flipH="1">
            <a:off x="1547664" y="6669360"/>
            <a:ext cx="1008112"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5" name="TextBox 14">
            <a:extLst>
              <a:ext uri="{FF2B5EF4-FFF2-40B4-BE49-F238E27FC236}">
                <a16:creationId xmlns:a16="http://schemas.microsoft.com/office/drawing/2014/main" id="{49678E4A-BD25-44B4-BD53-6172AD7BC6AF}"/>
              </a:ext>
            </a:extLst>
          </p:cNvPr>
          <p:cNvSpPr txBox="1"/>
          <p:nvPr/>
        </p:nvSpPr>
        <p:spPr>
          <a:xfrm>
            <a:off x="2658615" y="6488668"/>
            <a:ext cx="7920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20 km</a:t>
            </a:r>
          </a:p>
        </p:txBody>
      </p:sp>
      <p:sp>
        <p:nvSpPr>
          <p:cNvPr id="18" name="TextBox 17">
            <a:extLst>
              <a:ext uri="{FF2B5EF4-FFF2-40B4-BE49-F238E27FC236}">
                <a16:creationId xmlns:a16="http://schemas.microsoft.com/office/drawing/2014/main" id="{9D75F590-4C62-4DB0-9F1A-B1D6EA00C4AF}"/>
              </a:ext>
            </a:extLst>
          </p:cNvPr>
          <p:cNvSpPr txBox="1"/>
          <p:nvPr/>
        </p:nvSpPr>
        <p:spPr>
          <a:xfrm>
            <a:off x="4860032" y="687353"/>
            <a:ext cx="36724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Calving face recession 1902 - 2010</a:t>
            </a:r>
          </a:p>
        </p:txBody>
      </p:sp>
    </p:spTree>
    <p:extLst>
      <p:ext uri="{BB962C8B-B14F-4D97-AF65-F5344CB8AC3E}">
        <p14:creationId xmlns:p14="http://schemas.microsoft.com/office/powerpoint/2010/main" val="2303463638"/>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01625" y="116633"/>
            <a:ext cx="8510588" cy="432048"/>
          </a:xfrm>
        </p:spPr>
        <p:txBody>
          <a:bodyPr>
            <a:normAutofit fontScale="90000"/>
          </a:bodyPr>
          <a:lstStyle/>
          <a:p>
            <a:r>
              <a:rPr lang="en-AU" sz="2800" b="1" dirty="0" err="1"/>
              <a:t>Jakobshavn</a:t>
            </a:r>
            <a:r>
              <a:rPr lang="en-AU" sz="2800" b="1" dirty="0"/>
              <a:t>, the largest, fastest glacier in Greenland</a:t>
            </a:r>
            <a:endParaRPr lang="en-AU" b="1" dirty="0"/>
          </a:p>
        </p:txBody>
      </p:sp>
      <p:pic>
        <p:nvPicPr>
          <p:cNvPr id="12" name="Picture 11">
            <a:extLst>
              <a:ext uri="{FF2B5EF4-FFF2-40B4-BE49-F238E27FC236}">
                <a16:creationId xmlns:a16="http://schemas.microsoft.com/office/drawing/2014/main" id="{0B5A6F57-5D8C-4C68-88F8-776DA70675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9489"/>
            <a:ext cx="9144000" cy="6155895"/>
          </a:xfrm>
          <a:prstGeom prst="rect">
            <a:avLst/>
          </a:prstGeom>
        </p:spPr>
      </p:pic>
      <p:sp>
        <p:nvSpPr>
          <p:cNvPr id="3" name="TextBox 2">
            <a:extLst>
              <a:ext uri="{FF2B5EF4-FFF2-40B4-BE49-F238E27FC236}">
                <a16:creationId xmlns:a16="http://schemas.microsoft.com/office/drawing/2014/main" id="{74603A09-2A07-4737-8CF3-F5069D96F359}"/>
              </a:ext>
            </a:extLst>
          </p:cNvPr>
          <p:cNvSpPr txBox="1"/>
          <p:nvPr/>
        </p:nvSpPr>
        <p:spPr>
          <a:xfrm>
            <a:off x="7619664" y="1700808"/>
            <a:ext cx="1393506" cy="830997"/>
          </a:xfrm>
          <a:prstGeom prst="rect">
            <a:avLst/>
          </a:prstGeom>
          <a:noFill/>
        </p:spPr>
        <p:txBody>
          <a:bodyPr wrap="square" rtlCol="0">
            <a:spAutoFit/>
          </a:bodyPr>
          <a:lstStyle/>
          <a:p>
            <a:r>
              <a:rPr lang="en-AU" sz="2400" dirty="0">
                <a:solidFill>
                  <a:schemeClr val="accent4">
                    <a:lumMod val="50000"/>
                  </a:schemeClr>
                </a:solidFill>
                <a:effectLst>
                  <a:outerShdw blurRad="38100" dist="38100" dir="2700000" algn="tl">
                    <a:srgbClr val="000000">
                      <a:alpha val="43137"/>
                    </a:srgbClr>
                  </a:outerShdw>
                </a:effectLst>
              </a:rPr>
              <a:t>Calving face 2018</a:t>
            </a:r>
          </a:p>
        </p:txBody>
      </p:sp>
      <p:cxnSp>
        <p:nvCxnSpPr>
          <p:cNvPr id="5" name="Straight Connector 4">
            <a:extLst>
              <a:ext uri="{FF2B5EF4-FFF2-40B4-BE49-F238E27FC236}">
                <a16:creationId xmlns:a16="http://schemas.microsoft.com/office/drawing/2014/main" id="{2A002694-F3E6-4622-923C-D21FE22B526F}"/>
              </a:ext>
            </a:extLst>
          </p:cNvPr>
          <p:cNvCxnSpPr/>
          <p:nvPr/>
        </p:nvCxnSpPr>
        <p:spPr bwMode="auto">
          <a:xfrm flipH="1" flipV="1">
            <a:off x="6708913" y="2415209"/>
            <a:ext cx="23327" cy="567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Freeform: Shape 5">
            <a:extLst>
              <a:ext uri="{FF2B5EF4-FFF2-40B4-BE49-F238E27FC236}">
                <a16:creationId xmlns:a16="http://schemas.microsoft.com/office/drawing/2014/main" id="{0904293F-58F0-4E49-B130-521F9A06DE21}"/>
              </a:ext>
            </a:extLst>
          </p:cNvPr>
          <p:cNvSpPr/>
          <p:nvPr/>
        </p:nvSpPr>
        <p:spPr bwMode="auto">
          <a:xfrm>
            <a:off x="6937513" y="2445026"/>
            <a:ext cx="2146852" cy="2365513"/>
          </a:xfrm>
          <a:custGeom>
            <a:avLst/>
            <a:gdLst>
              <a:gd name="connsiteX0" fmla="*/ 0 w 2146852"/>
              <a:gd name="connsiteY0" fmla="*/ 0 h 2365513"/>
              <a:gd name="connsiteX1" fmla="*/ 983974 w 2146852"/>
              <a:gd name="connsiteY1" fmla="*/ 59635 h 2365513"/>
              <a:gd name="connsiteX2" fmla="*/ 1311965 w 2146852"/>
              <a:gd name="connsiteY2" fmla="*/ 318052 h 2365513"/>
              <a:gd name="connsiteX3" fmla="*/ 1401417 w 2146852"/>
              <a:gd name="connsiteY3" fmla="*/ 566531 h 2365513"/>
              <a:gd name="connsiteX4" fmla="*/ 1729409 w 2146852"/>
              <a:gd name="connsiteY4" fmla="*/ 983974 h 2365513"/>
              <a:gd name="connsiteX5" fmla="*/ 1630017 w 2146852"/>
              <a:gd name="connsiteY5" fmla="*/ 1570383 h 2365513"/>
              <a:gd name="connsiteX6" fmla="*/ 1431235 w 2146852"/>
              <a:gd name="connsiteY6" fmla="*/ 1967948 h 2365513"/>
              <a:gd name="connsiteX7" fmla="*/ 1451113 w 2146852"/>
              <a:gd name="connsiteY7" fmla="*/ 2276061 h 2365513"/>
              <a:gd name="connsiteX8" fmla="*/ 1977887 w 2146852"/>
              <a:gd name="connsiteY8" fmla="*/ 2286000 h 2365513"/>
              <a:gd name="connsiteX9" fmla="*/ 2146852 w 2146852"/>
              <a:gd name="connsiteY9" fmla="*/ 2365513 h 2365513"/>
              <a:gd name="connsiteX10" fmla="*/ 2146852 w 2146852"/>
              <a:gd name="connsiteY10" fmla="*/ 2365513 h 236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6852" h="2365513">
                <a:moveTo>
                  <a:pt x="0" y="0"/>
                </a:moveTo>
                <a:cubicBezTo>
                  <a:pt x="382656" y="3313"/>
                  <a:pt x="765313" y="6626"/>
                  <a:pt x="983974" y="59635"/>
                </a:cubicBezTo>
                <a:cubicBezTo>
                  <a:pt x="1202635" y="112644"/>
                  <a:pt x="1242391" y="233569"/>
                  <a:pt x="1311965" y="318052"/>
                </a:cubicBezTo>
                <a:cubicBezTo>
                  <a:pt x="1381539" y="402535"/>
                  <a:pt x="1331843" y="455544"/>
                  <a:pt x="1401417" y="566531"/>
                </a:cubicBezTo>
                <a:cubicBezTo>
                  <a:pt x="1470991" y="677518"/>
                  <a:pt x="1691309" y="816665"/>
                  <a:pt x="1729409" y="983974"/>
                </a:cubicBezTo>
                <a:cubicBezTo>
                  <a:pt x="1767509" y="1151283"/>
                  <a:pt x="1679713" y="1406387"/>
                  <a:pt x="1630017" y="1570383"/>
                </a:cubicBezTo>
                <a:cubicBezTo>
                  <a:pt x="1580321" y="1734379"/>
                  <a:pt x="1461052" y="1850335"/>
                  <a:pt x="1431235" y="1967948"/>
                </a:cubicBezTo>
                <a:cubicBezTo>
                  <a:pt x="1401418" y="2085561"/>
                  <a:pt x="1360004" y="2223052"/>
                  <a:pt x="1451113" y="2276061"/>
                </a:cubicBezTo>
                <a:cubicBezTo>
                  <a:pt x="1542222" y="2329070"/>
                  <a:pt x="1861931" y="2271091"/>
                  <a:pt x="1977887" y="2286000"/>
                </a:cubicBezTo>
                <a:cubicBezTo>
                  <a:pt x="2093844" y="2300909"/>
                  <a:pt x="2146852" y="2365513"/>
                  <a:pt x="2146852" y="2365513"/>
                </a:cubicBezTo>
                <a:lnTo>
                  <a:pt x="2146852" y="2365513"/>
                </a:lnTo>
              </a:path>
            </a:pathLst>
          </a:custGeom>
          <a:noFill/>
          <a:ln w="38100" cap="flat" cmpd="sng" algn="ctr">
            <a:solidFill>
              <a:schemeClr val="accent6">
                <a:lumMod val="7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graphicFrame>
        <p:nvGraphicFramePr>
          <p:cNvPr id="4" name="Object 3">
            <a:extLst>
              <a:ext uri="{FF2B5EF4-FFF2-40B4-BE49-F238E27FC236}">
                <a16:creationId xmlns:a16="http://schemas.microsoft.com/office/drawing/2014/main" id="{67D93561-7A93-465D-A819-8922EC4A68F5}"/>
              </a:ext>
            </a:extLst>
          </p:cNvPr>
          <p:cNvGraphicFramePr>
            <a:graphicFrameLocks noChangeAspect="1"/>
          </p:cNvGraphicFramePr>
          <p:nvPr>
            <p:extLst>
              <p:ext uri="{D42A27DB-BD31-4B8C-83A1-F6EECF244321}">
                <p14:modId xmlns:p14="http://schemas.microsoft.com/office/powerpoint/2010/main" val="949682523"/>
              </p:ext>
            </p:extLst>
          </p:nvPr>
        </p:nvGraphicFramePr>
        <p:xfrm>
          <a:off x="5125278" y="3641775"/>
          <a:ext cx="1752600" cy="1590675"/>
        </p:xfrm>
        <a:graphic>
          <a:graphicData uri="http://schemas.openxmlformats.org/presentationml/2006/ole">
            <mc:AlternateContent xmlns:mc="http://schemas.openxmlformats.org/markup-compatibility/2006">
              <mc:Choice xmlns:v="urn:schemas-microsoft-com:vml" Requires="v">
                <p:oleObj name="PHOTO-PAINT" r:id="rId4" imgW="1752480" imgH="1590480" progId="CorelPHOTOPAINT.Image.18">
                  <p:embed/>
                </p:oleObj>
              </mc:Choice>
              <mc:Fallback>
                <p:oleObj name="PHOTO-PAINT" r:id="rId4" imgW="1752480" imgH="1590480" progId="CorelPHOTOPAINT.Image.18">
                  <p:embed/>
                  <p:pic>
                    <p:nvPicPr>
                      <p:cNvPr id="4" name="Object 3">
                        <a:extLst>
                          <a:ext uri="{FF2B5EF4-FFF2-40B4-BE49-F238E27FC236}">
                            <a16:creationId xmlns:a16="http://schemas.microsoft.com/office/drawing/2014/main" id="{67D93561-7A93-465D-A819-8922EC4A68F5}"/>
                          </a:ext>
                        </a:extLst>
                      </p:cNvPr>
                      <p:cNvPicPr/>
                      <p:nvPr/>
                    </p:nvPicPr>
                    <p:blipFill>
                      <a:blip r:embed="rId5"/>
                      <a:stretch>
                        <a:fillRect/>
                      </a:stretch>
                    </p:blipFill>
                    <p:spPr>
                      <a:xfrm>
                        <a:off x="5125278" y="3641775"/>
                        <a:ext cx="1752600" cy="1590675"/>
                      </a:xfrm>
                      <a:prstGeom prst="rect">
                        <a:avLst/>
                      </a:prstGeom>
                    </p:spPr>
                  </p:pic>
                </p:oleObj>
              </mc:Fallback>
            </mc:AlternateContent>
          </a:graphicData>
        </a:graphic>
      </p:graphicFrame>
    </p:spTree>
    <p:extLst>
      <p:ext uri="{BB962C8B-B14F-4D97-AF65-F5344CB8AC3E}">
        <p14:creationId xmlns:p14="http://schemas.microsoft.com/office/powerpoint/2010/main" val="3937160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16706" y="116632"/>
            <a:ext cx="8510588" cy="768281"/>
          </a:xfrm>
        </p:spPr>
        <p:txBody>
          <a:bodyPr/>
          <a:lstStyle/>
          <a:p>
            <a:r>
              <a:rPr lang="en-AU" sz="2800" b="1" dirty="0"/>
              <a:t>Ice sheets are melting at much faster rates</a:t>
            </a:r>
            <a:endParaRPr lang="en-AU" b="1" dirty="0"/>
          </a:p>
        </p:txBody>
      </p:sp>
      <p:sp>
        <p:nvSpPr>
          <p:cNvPr id="10" name="TextBox 9">
            <a:extLst>
              <a:ext uri="{FF2B5EF4-FFF2-40B4-BE49-F238E27FC236}">
                <a16:creationId xmlns:a16="http://schemas.microsoft.com/office/drawing/2014/main" id="{177B62AF-E7A9-4FCA-92A1-9261445A5D04}"/>
              </a:ext>
            </a:extLst>
          </p:cNvPr>
          <p:cNvSpPr txBox="1"/>
          <p:nvPr/>
        </p:nvSpPr>
        <p:spPr>
          <a:xfrm>
            <a:off x="3294461" y="6402814"/>
            <a:ext cx="53099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AAAAB8">
                    <a:lumMod val="60000"/>
                    <a:lumOff val="40000"/>
                  </a:srgbClr>
                </a:solidFill>
                <a:effectLst/>
                <a:uLnTx/>
                <a:uFillTx/>
                <a:latin typeface="Calibri"/>
                <a:ea typeface="+mn-ea"/>
                <a:cs typeface="+mn-cs"/>
              </a:rPr>
              <a:t>NASA/Goddard Space Flight </a:t>
            </a:r>
            <a:r>
              <a:rPr kumimoji="0" lang="en-AU" sz="1600" b="0" i="0" u="none" strike="noStrike" kern="1200" cap="none" spc="0" normalizeH="0" baseline="0" noProof="0" dirty="0" err="1">
                <a:ln>
                  <a:noFill/>
                </a:ln>
                <a:solidFill>
                  <a:srgbClr val="AAAAB8">
                    <a:lumMod val="60000"/>
                    <a:lumOff val="40000"/>
                  </a:srgbClr>
                </a:solidFill>
                <a:effectLst/>
                <a:uLnTx/>
                <a:uFillTx/>
                <a:latin typeface="Calibri"/>
                <a:ea typeface="+mn-ea"/>
                <a:cs typeface="+mn-cs"/>
              </a:rPr>
              <a:t>Center</a:t>
            </a:r>
            <a:r>
              <a:rPr kumimoji="0" lang="en-AU" sz="1600" b="0" i="0" u="none" strike="noStrike" kern="1200" cap="none" spc="0" normalizeH="0" baseline="0" noProof="0" dirty="0">
                <a:ln>
                  <a:noFill/>
                </a:ln>
                <a:solidFill>
                  <a:srgbClr val="AAAAB8">
                    <a:lumMod val="60000"/>
                    <a:lumOff val="40000"/>
                  </a:srgbClr>
                </a:solidFill>
                <a:effectLst/>
                <a:uLnTx/>
                <a:uFillTx/>
                <a:latin typeface="Calibri"/>
                <a:ea typeface="+mn-ea"/>
                <a:cs typeface="+mn-cs"/>
              </a:rPr>
              <a:t> Conceptual Image Lab</a:t>
            </a:r>
          </a:p>
        </p:txBody>
      </p:sp>
      <p:sp>
        <p:nvSpPr>
          <p:cNvPr id="5" name="TextBox 4">
            <a:extLst>
              <a:ext uri="{FF2B5EF4-FFF2-40B4-BE49-F238E27FC236}">
                <a16:creationId xmlns:a16="http://schemas.microsoft.com/office/drawing/2014/main" id="{30EC555F-1AD4-484A-B12B-2BFBFF6975CA}"/>
              </a:ext>
            </a:extLst>
          </p:cNvPr>
          <p:cNvSpPr txBox="1"/>
          <p:nvPr/>
        </p:nvSpPr>
        <p:spPr>
          <a:xfrm>
            <a:off x="2555776" y="4519570"/>
            <a:ext cx="6408712" cy="1569660"/>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Greenland Ice Loss</a:t>
            </a:r>
          </a:p>
          <a:p>
            <a:r>
              <a:rPr lang="en-AU" sz="2400" dirty="0">
                <a:effectLst>
                  <a:outerShdw blurRad="38100" dist="38100" dir="2700000" algn="tl">
                    <a:srgbClr val="000000">
                      <a:alpha val="43137"/>
                    </a:srgbClr>
                  </a:outerShdw>
                </a:effectLst>
              </a:rPr>
              <a:t>1992 – 2001:   34   Billion Tonnes per Year</a:t>
            </a:r>
          </a:p>
          <a:p>
            <a:r>
              <a:rPr lang="en-AU" sz="2400" dirty="0">
                <a:effectLst>
                  <a:outerShdw blurRad="38100" dist="38100" dir="2700000" algn="tl">
                    <a:srgbClr val="000000">
                      <a:alpha val="43137"/>
                    </a:srgbClr>
                  </a:outerShdw>
                </a:effectLst>
              </a:rPr>
              <a:t>2012 – 2016:   247 Billion Tonnes per Year</a:t>
            </a:r>
          </a:p>
          <a:p>
            <a:r>
              <a:rPr lang="en-AU" sz="2400" dirty="0">
                <a:effectLst>
                  <a:outerShdw blurRad="38100" dist="38100" dir="2700000" algn="tl">
                    <a:srgbClr val="000000">
                      <a:alpha val="43137"/>
                    </a:srgbClr>
                  </a:outerShdw>
                </a:effectLst>
              </a:rPr>
              <a:t>(If Greenland melts it adds 7 metres to sea level!)</a:t>
            </a:r>
          </a:p>
        </p:txBody>
      </p:sp>
    </p:spTree>
    <p:extLst>
      <p:ext uri="{BB962C8B-B14F-4D97-AF65-F5344CB8AC3E}">
        <p14:creationId xmlns:p14="http://schemas.microsoft.com/office/powerpoint/2010/main" val="3604924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2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8E88-CC1A-4223-9140-EC5FFB71F57B}"/>
              </a:ext>
            </a:extLst>
          </p:cNvPr>
          <p:cNvSpPr>
            <a:spLocks noGrp="1"/>
          </p:cNvSpPr>
          <p:nvPr>
            <p:ph type="title"/>
          </p:nvPr>
        </p:nvSpPr>
        <p:spPr>
          <a:xfrm>
            <a:off x="316706" y="116632"/>
            <a:ext cx="8510588" cy="768281"/>
          </a:xfrm>
        </p:spPr>
        <p:txBody>
          <a:bodyPr/>
          <a:lstStyle/>
          <a:p>
            <a:r>
              <a:rPr lang="en-AU" sz="2800" b="1" dirty="0"/>
              <a:t>Ice sheets are melting at much faster rates</a:t>
            </a:r>
            <a:endParaRPr lang="en-AU" b="1" dirty="0"/>
          </a:p>
        </p:txBody>
      </p:sp>
      <p:sp>
        <p:nvSpPr>
          <p:cNvPr id="10" name="TextBox 9">
            <a:extLst>
              <a:ext uri="{FF2B5EF4-FFF2-40B4-BE49-F238E27FC236}">
                <a16:creationId xmlns:a16="http://schemas.microsoft.com/office/drawing/2014/main" id="{177B62AF-E7A9-4FCA-92A1-9261445A5D04}"/>
              </a:ext>
            </a:extLst>
          </p:cNvPr>
          <p:cNvSpPr txBox="1"/>
          <p:nvPr/>
        </p:nvSpPr>
        <p:spPr>
          <a:xfrm>
            <a:off x="3294461" y="6402814"/>
            <a:ext cx="53099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AAAAB8">
                    <a:lumMod val="60000"/>
                    <a:lumOff val="40000"/>
                  </a:srgbClr>
                </a:solidFill>
                <a:effectLst/>
                <a:uLnTx/>
                <a:uFillTx/>
                <a:latin typeface="Calibri"/>
                <a:ea typeface="+mn-ea"/>
                <a:cs typeface="+mn-cs"/>
              </a:rPr>
              <a:t>NASA/Goddard Space Flight </a:t>
            </a:r>
            <a:r>
              <a:rPr kumimoji="0" lang="en-AU" sz="1600" b="0" i="0" u="none" strike="noStrike" kern="1200" cap="none" spc="0" normalizeH="0" baseline="0" noProof="0" dirty="0" err="1">
                <a:ln>
                  <a:noFill/>
                </a:ln>
                <a:solidFill>
                  <a:srgbClr val="AAAAB8">
                    <a:lumMod val="60000"/>
                    <a:lumOff val="40000"/>
                  </a:srgbClr>
                </a:solidFill>
                <a:effectLst/>
                <a:uLnTx/>
                <a:uFillTx/>
                <a:latin typeface="Calibri"/>
                <a:ea typeface="+mn-ea"/>
                <a:cs typeface="+mn-cs"/>
              </a:rPr>
              <a:t>Center</a:t>
            </a:r>
            <a:r>
              <a:rPr kumimoji="0" lang="en-AU" sz="1600" b="0" i="0" u="none" strike="noStrike" kern="1200" cap="none" spc="0" normalizeH="0" baseline="0" noProof="0" dirty="0">
                <a:ln>
                  <a:noFill/>
                </a:ln>
                <a:solidFill>
                  <a:srgbClr val="AAAAB8">
                    <a:lumMod val="60000"/>
                    <a:lumOff val="40000"/>
                  </a:srgbClr>
                </a:solidFill>
                <a:effectLst/>
                <a:uLnTx/>
                <a:uFillTx/>
                <a:latin typeface="Calibri"/>
                <a:ea typeface="+mn-ea"/>
                <a:cs typeface="+mn-cs"/>
              </a:rPr>
              <a:t> Conceptual Image Lab</a:t>
            </a:r>
          </a:p>
        </p:txBody>
      </p:sp>
      <p:pic>
        <p:nvPicPr>
          <p:cNvPr id="11" name="Picture 10" descr="A snow covered mountain with blue ice&#10;&#10;Description automatically generated with medium confidence">
            <a:extLst>
              <a:ext uri="{FF2B5EF4-FFF2-40B4-BE49-F238E27FC236}">
                <a16:creationId xmlns:a16="http://schemas.microsoft.com/office/drawing/2014/main" id="{DAAC74A1-DC06-154C-9D46-32968E82BF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68680"/>
            <a:ext cx="9144000" cy="5120640"/>
          </a:xfrm>
          <a:prstGeom prst="rect">
            <a:avLst/>
          </a:prstGeom>
        </p:spPr>
      </p:pic>
      <p:pic>
        <p:nvPicPr>
          <p:cNvPr id="13" name="Picture 12" descr="A snow covered iceberg next to a body of water&#10;&#10;Description automatically generated">
            <a:extLst>
              <a:ext uri="{FF2B5EF4-FFF2-40B4-BE49-F238E27FC236}">
                <a16:creationId xmlns:a16="http://schemas.microsoft.com/office/drawing/2014/main" id="{C3E3BE85-0837-28B2-FE78-559855BACD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84913"/>
            <a:ext cx="9144000" cy="5120640"/>
          </a:xfrm>
          <a:prstGeom prst="rect">
            <a:avLst/>
          </a:prstGeom>
        </p:spPr>
      </p:pic>
      <p:pic>
        <p:nvPicPr>
          <p:cNvPr id="15" name="Picture 14" descr="Icebergs in the ocean&#10;&#10;Description automatically generated">
            <a:extLst>
              <a:ext uri="{FF2B5EF4-FFF2-40B4-BE49-F238E27FC236}">
                <a16:creationId xmlns:a16="http://schemas.microsoft.com/office/drawing/2014/main" id="{22D738A5-F1D1-EA2C-589C-FC9A020319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510" y="875461"/>
            <a:ext cx="9144000" cy="5120640"/>
          </a:xfrm>
          <a:prstGeom prst="rect">
            <a:avLst/>
          </a:prstGeom>
        </p:spPr>
      </p:pic>
      <p:pic>
        <p:nvPicPr>
          <p:cNvPr id="17" name="Picture 16" descr="An iceberg with blue water&#10;&#10;Description automatically generated">
            <a:extLst>
              <a:ext uri="{FF2B5EF4-FFF2-40B4-BE49-F238E27FC236}">
                <a16:creationId xmlns:a16="http://schemas.microsoft.com/office/drawing/2014/main" id="{6202B3F7-5EBE-7F33-CA8C-B1B21FA602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74" y="884913"/>
            <a:ext cx="9144000" cy="5120640"/>
          </a:xfrm>
          <a:prstGeom prst="rect">
            <a:avLst/>
          </a:prstGeom>
        </p:spPr>
      </p:pic>
      <p:pic>
        <p:nvPicPr>
          <p:cNvPr id="19" name="Picture 18" descr="Icebergs in the ocean&#10;&#10;Description automatically generated">
            <a:extLst>
              <a:ext uri="{FF2B5EF4-FFF2-40B4-BE49-F238E27FC236}">
                <a16:creationId xmlns:a16="http://schemas.microsoft.com/office/drawing/2014/main" id="{F74B9EE9-62F7-CD1A-F876-F6E91F2D8C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28" y="875461"/>
            <a:ext cx="9144000" cy="5120640"/>
          </a:xfrm>
          <a:prstGeom prst="rect">
            <a:avLst/>
          </a:prstGeom>
        </p:spPr>
      </p:pic>
      <p:sp>
        <p:nvSpPr>
          <p:cNvPr id="5" name="TextBox 4">
            <a:extLst>
              <a:ext uri="{FF2B5EF4-FFF2-40B4-BE49-F238E27FC236}">
                <a16:creationId xmlns:a16="http://schemas.microsoft.com/office/drawing/2014/main" id="{30EC555F-1AD4-484A-B12B-2BFBFF6975CA}"/>
              </a:ext>
            </a:extLst>
          </p:cNvPr>
          <p:cNvSpPr txBox="1"/>
          <p:nvPr/>
        </p:nvSpPr>
        <p:spPr>
          <a:xfrm>
            <a:off x="899592" y="4365104"/>
            <a:ext cx="6408712" cy="1569660"/>
          </a:xfrm>
          <a:prstGeom prst="rect">
            <a:avLst/>
          </a:prstGeom>
          <a:noFill/>
        </p:spPr>
        <p:txBody>
          <a:bodyPr wrap="square" rtlCol="0">
            <a:spAutoFit/>
          </a:bodyPr>
          <a:lstStyle/>
          <a:p>
            <a:r>
              <a:rPr lang="en-AU" sz="2400" dirty="0">
                <a:effectLst>
                  <a:outerShdw blurRad="38100" dist="38100" dir="2700000" algn="tl">
                    <a:srgbClr val="000000">
                      <a:alpha val="43137"/>
                    </a:srgbClr>
                  </a:outerShdw>
                </a:effectLst>
              </a:rPr>
              <a:t>Greenland Ice Loss</a:t>
            </a:r>
          </a:p>
          <a:p>
            <a:r>
              <a:rPr lang="en-AU" sz="2400" dirty="0">
                <a:effectLst>
                  <a:outerShdw blurRad="38100" dist="38100" dir="2700000" algn="tl">
                    <a:srgbClr val="000000">
                      <a:alpha val="43137"/>
                    </a:srgbClr>
                  </a:outerShdw>
                </a:effectLst>
              </a:rPr>
              <a:t>1992 – 2001:   34   Billion Tonnes per Year</a:t>
            </a:r>
          </a:p>
          <a:p>
            <a:r>
              <a:rPr lang="en-AU" sz="2400" dirty="0">
                <a:effectLst>
                  <a:outerShdw blurRad="38100" dist="38100" dir="2700000" algn="tl">
                    <a:srgbClr val="000000">
                      <a:alpha val="43137"/>
                    </a:srgbClr>
                  </a:outerShdw>
                </a:effectLst>
              </a:rPr>
              <a:t>2012 – 2016:   247 Billion Tonnes per Year</a:t>
            </a:r>
          </a:p>
          <a:p>
            <a:r>
              <a:rPr lang="en-AU" sz="2400" dirty="0">
                <a:effectLst>
                  <a:outerShdw blurRad="38100" dist="38100" dir="2700000" algn="tl">
                    <a:srgbClr val="000000">
                      <a:alpha val="43137"/>
                    </a:srgbClr>
                  </a:outerShdw>
                </a:effectLst>
              </a:rPr>
              <a:t>(If Greenland melts it adds 7 metres to sea level!)</a:t>
            </a:r>
          </a:p>
        </p:txBody>
      </p:sp>
    </p:spTree>
    <p:extLst>
      <p:ext uri="{BB962C8B-B14F-4D97-AF65-F5344CB8AC3E}">
        <p14:creationId xmlns:p14="http://schemas.microsoft.com/office/powerpoint/2010/main" val="4067091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22" presetClass="entr" presetSubtype="1" fill="hold" grpId="0"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D2399-1F49-4561-8AF9-1876FC18B106}"/>
              </a:ext>
            </a:extLst>
          </p:cNvPr>
          <p:cNvSpPr txBox="1"/>
          <p:nvPr/>
        </p:nvSpPr>
        <p:spPr>
          <a:xfrm>
            <a:off x="1331640" y="6309320"/>
            <a:ext cx="7704856" cy="369332"/>
          </a:xfrm>
          <a:prstGeom prst="rect">
            <a:avLst/>
          </a:prstGeom>
          <a:noFill/>
        </p:spPr>
        <p:txBody>
          <a:bodyPr wrap="square" rtlCol="0">
            <a:spAutoFit/>
          </a:bodyPr>
          <a:lstStyle/>
          <a:p>
            <a:r>
              <a:rPr lang="en-AU" dirty="0"/>
              <a:t>Time lapse clips from movie doco “Chasing Ice” (2012)</a:t>
            </a:r>
          </a:p>
        </p:txBody>
      </p:sp>
      <p:sp>
        <p:nvSpPr>
          <p:cNvPr id="5" name="TextBox 4">
            <a:extLst>
              <a:ext uri="{FF2B5EF4-FFF2-40B4-BE49-F238E27FC236}">
                <a16:creationId xmlns:a16="http://schemas.microsoft.com/office/drawing/2014/main" id="{C871DA00-D5CA-4D85-97FA-3F7B6BEFA541}"/>
              </a:ext>
            </a:extLst>
          </p:cNvPr>
          <p:cNvSpPr txBox="1"/>
          <p:nvPr/>
        </p:nvSpPr>
        <p:spPr>
          <a:xfrm>
            <a:off x="467544" y="116632"/>
            <a:ext cx="7920880" cy="584775"/>
          </a:xfrm>
          <a:prstGeom prst="rect">
            <a:avLst/>
          </a:prstGeom>
          <a:noFill/>
        </p:spPr>
        <p:txBody>
          <a:bodyPr wrap="square" rtlCol="0">
            <a:spAutoFit/>
          </a:bodyPr>
          <a:lstStyle/>
          <a:p>
            <a:r>
              <a:rPr lang="en-AU" sz="3200" dirty="0"/>
              <a:t>What’s happening at the calving face:</a:t>
            </a:r>
          </a:p>
        </p:txBody>
      </p:sp>
      <p:pic>
        <p:nvPicPr>
          <p:cNvPr id="6" name="Picture 5" descr="A close-up of a snow covered field&#10;&#10;Description automatically generated">
            <a:extLst>
              <a:ext uri="{FF2B5EF4-FFF2-40B4-BE49-F238E27FC236}">
                <a16:creationId xmlns:a16="http://schemas.microsoft.com/office/drawing/2014/main" id="{F2A4679E-9897-CA08-60A9-E3E48C46AB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16428"/>
            <a:ext cx="9144000" cy="5225143"/>
          </a:xfrm>
          <a:prstGeom prst="rect">
            <a:avLst/>
          </a:prstGeom>
        </p:spPr>
      </p:pic>
      <p:pic>
        <p:nvPicPr>
          <p:cNvPr id="8" name="Picture 7" descr="A close-up of a snow field&#10;&#10;Description automatically generated">
            <a:extLst>
              <a:ext uri="{FF2B5EF4-FFF2-40B4-BE49-F238E27FC236}">
                <a16:creationId xmlns:a16="http://schemas.microsoft.com/office/drawing/2014/main" id="{7625B9D4-5AE9-0E71-D7FC-F14A611542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34968"/>
            <a:ext cx="9144000" cy="5225143"/>
          </a:xfrm>
          <a:prstGeom prst="rect">
            <a:avLst/>
          </a:prstGeom>
        </p:spPr>
      </p:pic>
      <p:pic>
        <p:nvPicPr>
          <p:cNvPr id="10" name="Picture 9" descr="A close-up of a snow covered ground&#10;&#10;Description automatically generated">
            <a:extLst>
              <a:ext uri="{FF2B5EF4-FFF2-40B4-BE49-F238E27FC236}">
                <a16:creationId xmlns:a16="http://schemas.microsoft.com/office/drawing/2014/main" id="{864BDF6F-53C9-AF28-D750-BA0558396B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78" y="816428"/>
            <a:ext cx="9144000" cy="5225143"/>
          </a:xfrm>
          <a:prstGeom prst="rect">
            <a:avLst/>
          </a:prstGeom>
        </p:spPr>
      </p:pic>
      <p:pic>
        <p:nvPicPr>
          <p:cNvPr id="12" name="Picture 11" descr="A city in the snow&#10;&#10;Description automatically generated with medium confidence">
            <a:extLst>
              <a:ext uri="{FF2B5EF4-FFF2-40B4-BE49-F238E27FC236}">
                <a16:creationId xmlns:a16="http://schemas.microsoft.com/office/drawing/2014/main" id="{F2D9ACC0-52AE-148E-5DF8-8676057E18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8" y="825698"/>
            <a:ext cx="9144000" cy="5225143"/>
          </a:xfrm>
          <a:prstGeom prst="rect">
            <a:avLst/>
          </a:prstGeom>
        </p:spPr>
      </p:pic>
      <p:pic>
        <p:nvPicPr>
          <p:cNvPr id="14" name="Picture 13" descr="A close-up of a snow covered ground&#10;&#10;Description automatically generated">
            <a:extLst>
              <a:ext uri="{FF2B5EF4-FFF2-40B4-BE49-F238E27FC236}">
                <a16:creationId xmlns:a16="http://schemas.microsoft.com/office/drawing/2014/main" id="{EBA642F3-EA82-03F5-6CF6-5711263995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27" y="836712"/>
            <a:ext cx="9144000" cy="5225143"/>
          </a:xfrm>
          <a:prstGeom prst="rect">
            <a:avLst/>
          </a:prstGeom>
        </p:spPr>
      </p:pic>
    </p:spTree>
    <p:extLst>
      <p:ext uri="{BB962C8B-B14F-4D97-AF65-F5344CB8AC3E}">
        <p14:creationId xmlns:p14="http://schemas.microsoft.com/office/powerpoint/2010/main" val="50632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6E634C-ECF7-44DC-9814-BC2490FA533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467"/>
            <a:ext cx="9143999" cy="6855065"/>
          </a:xfrm>
          <a:prstGeom prst="rect">
            <a:avLst/>
          </a:prstGeom>
        </p:spPr>
      </p:pic>
      <p:pic>
        <p:nvPicPr>
          <p:cNvPr id="9" name="Picture 8">
            <a:extLst>
              <a:ext uri="{FF2B5EF4-FFF2-40B4-BE49-F238E27FC236}">
                <a16:creationId xmlns:a16="http://schemas.microsoft.com/office/drawing/2014/main" id="{DBAD1AE3-9FDF-4B79-92C2-EEAFA6A4A84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526" y="1801668"/>
            <a:ext cx="9172277" cy="5155724"/>
          </a:xfrm>
          <a:prstGeom prst="rect">
            <a:avLst/>
          </a:prstGeom>
        </p:spPr>
      </p:pic>
    </p:spTree>
    <p:extLst>
      <p:ext uri="{BB962C8B-B14F-4D97-AF65-F5344CB8AC3E}">
        <p14:creationId xmlns:p14="http://schemas.microsoft.com/office/powerpoint/2010/main" val="380001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28E7F-6ADE-47A2-BEF9-F9165DE47F2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131" y="0"/>
            <a:ext cx="8673737" cy="6858000"/>
          </a:xfrm>
          <a:prstGeom prst="rect">
            <a:avLst/>
          </a:prstGeom>
        </p:spPr>
      </p:pic>
    </p:spTree>
    <p:extLst>
      <p:ext uri="{BB962C8B-B14F-4D97-AF65-F5344CB8AC3E}">
        <p14:creationId xmlns:p14="http://schemas.microsoft.com/office/powerpoint/2010/main" val="105814981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screen"/>
          <a:stretch>
            <a:fillRect/>
          </a:stretch>
        </p:blipFill>
        <p:spPr>
          <a:xfrm>
            <a:off x="0" y="0"/>
            <a:ext cx="9144000" cy="6858000"/>
          </a:xfrm>
          <a:prstGeom prst="rect">
            <a:avLst/>
          </a:prstGeom>
        </p:spPr>
      </p:pic>
      <p:pic>
        <p:nvPicPr>
          <p:cNvPr id="3" name="Picture 2" descr="EarthSnowBtxt_2.jpg"/>
          <p:cNvPicPr>
            <a:picLocks noChangeAspect="1"/>
          </p:cNvPicPr>
          <p:nvPr/>
        </p:nvPicPr>
        <p:blipFill>
          <a:blip r:embed="rId4" cstate="screen"/>
          <a:stretch>
            <a:fillRect/>
          </a:stretch>
        </p:blipFill>
        <p:spPr>
          <a:xfrm>
            <a:off x="0" y="0"/>
            <a:ext cx="9144000" cy="6858000"/>
          </a:xfrm>
          <a:prstGeom prst="rect">
            <a:avLst/>
          </a:prstGeom>
        </p:spPr>
      </p:pic>
      <p:sp>
        <p:nvSpPr>
          <p:cNvPr id="5" name="TextBox 4"/>
          <p:cNvSpPr txBox="1"/>
          <p:nvPr/>
        </p:nvSpPr>
        <p:spPr>
          <a:xfrm>
            <a:off x="251520" y="6093296"/>
            <a:ext cx="8892480" cy="523220"/>
          </a:xfrm>
          <a:prstGeom prst="rect">
            <a:avLst/>
          </a:prstGeom>
          <a:noFill/>
        </p:spPr>
        <p:txBody>
          <a:bodyPr wrap="square" rtlCol="0">
            <a:spAutoFit/>
          </a:bodyPr>
          <a:lstStyle/>
          <a:p>
            <a:r>
              <a:rPr lang="en-AU" sz="2800" dirty="0">
                <a:solidFill>
                  <a:srgbClr val="FFFFFF"/>
                </a:solidFill>
                <a:latin typeface="Arial Rounded MT Bold" pitchFamily="34" charset="0"/>
              </a:rPr>
              <a:t>About 5</a:t>
            </a:r>
            <a:r>
              <a:rPr lang="en-AU" sz="2800" baseline="30000" dirty="0">
                <a:solidFill>
                  <a:srgbClr val="FFFFFF"/>
                </a:solidFill>
                <a:latin typeface="Arial Rounded MT Bold" pitchFamily="34" charset="0"/>
              </a:rPr>
              <a:t>o</a:t>
            </a:r>
            <a:r>
              <a:rPr lang="en-AU" sz="2800" dirty="0">
                <a:solidFill>
                  <a:srgbClr val="FFFFFF"/>
                </a:solidFill>
                <a:latin typeface="Arial Rounded MT Bold" pitchFamily="34" charset="0"/>
              </a:rPr>
              <a:t>C cooler                 </a:t>
            </a:r>
            <a:r>
              <a:rPr lang="en-AU" sz="2800" dirty="0">
                <a:solidFill>
                  <a:schemeClr val="bg1">
                    <a:lumMod val="20000"/>
                    <a:lumOff val="80000"/>
                  </a:schemeClr>
                </a:solidFill>
                <a:latin typeface="Arial Rounded MT Bold" pitchFamily="34" charset="0"/>
              </a:rPr>
              <a:t>Sea levels 100M LOWER   </a:t>
            </a:r>
          </a:p>
        </p:txBody>
      </p:sp>
      <p:sp>
        <p:nvSpPr>
          <p:cNvPr id="6" name="TextBox 5"/>
          <p:cNvSpPr txBox="1"/>
          <p:nvPr/>
        </p:nvSpPr>
        <p:spPr>
          <a:xfrm>
            <a:off x="3923928" y="44624"/>
            <a:ext cx="2880320" cy="584775"/>
          </a:xfrm>
          <a:prstGeom prst="rect">
            <a:avLst/>
          </a:prstGeom>
          <a:noFill/>
        </p:spPr>
        <p:txBody>
          <a:bodyPr wrap="square" rtlCol="0">
            <a:spAutoFit/>
          </a:bodyPr>
          <a:lstStyle/>
          <a:p>
            <a:r>
              <a:rPr lang="en-AU" sz="3200" dirty="0">
                <a:solidFill>
                  <a:srgbClr val="66CCFF">
                    <a:lumMod val="20000"/>
                    <a:lumOff val="80000"/>
                  </a:srgbClr>
                </a:solidFill>
              </a:rPr>
              <a:t>Last Ice Age</a:t>
            </a:r>
            <a:endParaRPr lang="en-AU" sz="2000" dirty="0">
              <a:solidFill>
                <a:srgbClr val="66CCFF">
                  <a:lumMod val="20000"/>
                  <a:lumOff val="80000"/>
                </a:srgbClr>
              </a:solidFill>
            </a:endParaRPr>
          </a:p>
        </p:txBody>
      </p:sp>
    </p:spTree>
  </p:cSld>
  <p:clrMapOvr>
    <a:masterClrMapping/>
  </p:clrMapOvr>
  <p:transition advTm="147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BBD8C1-08BB-48FD-9AF4-F952EADB62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512" y="-1"/>
            <a:ext cx="5283601" cy="6858000"/>
          </a:xfrm>
          <a:prstGeom prst="rect">
            <a:avLst/>
          </a:prstGeom>
        </p:spPr>
      </p:pic>
      <p:cxnSp>
        <p:nvCxnSpPr>
          <p:cNvPr id="5" name="Straight Arrow Connector 4">
            <a:extLst>
              <a:ext uri="{FF2B5EF4-FFF2-40B4-BE49-F238E27FC236}">
                <a16:creationId xmlns:a16="http://schemas.microsoft.com/office/drawing/2014/main" id="{E0A175B4-662F-45C1-AACF-C177423BF5C4}"/>
              </a:ext>
            </a:extLst>
          </p:cNvPr>
          <p:cNvCxnSpPr/>
          <p:nvPr/>
        </p:nvCxnSpPr>
        <p:spPr bwMode="auto">
          <a:xfrm flipV="1">
            <a:off x="3419872" y="3356992"/>
            <a:ext cx="2016224" cy="864096"/>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F2804440-4F7F-46D1-B6A9-4AB4B741B070}"/>
              </a:ext>
            </a:extLst>
          </p:cNvPr>
          <p:cNvSpPr txBox="1"/>
          <p:nvPr/>
        </p:nvSpPr>
        <p:spPr>
          <a:xfrm>
            <a:off x="5652120" y="1628800"/>
            <a:ext cx="3384376" cy="3170099"/>
          </a:xfrm>
          <a:prstGeom prst="rect">
            <a:avLst/>
          </a:prstGeom>
          <a:noFill/>
        </p:spPr>
        <p:txBody>
          <a:bodyPr wrap="square" rtlCol="0">
            <a:spAutoFit/>
          </a:bodyPr>
          <a:lstStyle/>
          <a:p>
            <a:r>
              <a:rPr lang="en-AU" sz="4000" dirty="0">
                <a:effectLst>
                  <a:outerShdw blurRad="38100" dist="38100" dir="2700000" algn="tl">
                    <a:srgbClr val="000000">
                      <a:alpha val="43137"/>
                    </a:srgbClr>
                  </a:outerShdw>
                </a:effectLst>
              </a:rPr>
              <a:t>“Observed underwater mass loss outpaces predictions” </a:t>
            </a:r>
          </a:p>
        </p:txBody>
      </p:sp>
      <p:pic>
        <p:nvPicPr>
          <p:cNvPr id="7" name="Content Placeholder 6">
            <a:extLst>
              <a:ext uri="{FF2B5EF4-FFF2-40B4-BE49-F238E27FC236}">
                <a16:creationId xmlns:a16="http://schemas.microsoft.com/office/drawing/2014/main" id="{5869C36D-B9F9-4799-8D32-598048BE0B5C}"/>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p:blipFill>
        <p:spPr>
          <a:xfrm>
            <a:off x="3419872" y="60208"/>
            <a:ext cx="5760640" cy="6737581"/>
          </a:xfrm>
        </p:spPr>
      </p:pic>
      <p:sp>
        <p:nvSpPr>
          <p:cNvPr id="2" name="TextBox 1">
            <a:extLst>
              <a:ext uri="{FF2B5EF4-FFF2-40B4-BE49-F238E27FC236}">
                <a16:creationId xmlns:a16="http://schemas.microsoft.com/office/drawing/2014/main" id="{E21921DA-7120-4AEC-9D91-E82FD774CDC8}"/>
              </a:ext>
            </a:extLst>
          </p:cNvPr>
          <p:cNvSpPr txBox="1"/>
          <p:nvPr/>
        </p:nvSpPr>
        <p:spPr>
          <a:xfrm>
            <a:off x="3563888" y="3789040"/>
            <a:ext cx="5472608" cy="1200329"/>
          </a:xfrm>
          <a:prstGeom prst="rect">
            <a:avLst/>
          </a:prstGeom>
          <a:solidFill>
            <a:srgbClr val="FFFF00"/>
          </a:solidFill>
          <a:ln w="19050">
            <a:solidFill>
              <a:srgbClr val="000000"/>
            </a:solidFill>
          </a:ln>
        </p:spPr>
        <p:txBody>
          <a:bodyPr wrap="square" rtlCol="0">
            <a:spAutoFit/>
          </a:bodyPr>
          <a:lstStyle/>
          <a:p>
            <a:r>
              <a:rPr lang="en-AU" sz="3600" dirty="0">
                <a:solidFill>
                  <a:srgbClr val="000000"/>
                </a:solidFill>
              </a:rPr>
              <a:t>..melt rates up to a hundred times larger than predicted</a:t>
            </a:r>
            <a:endParaRPr lang="en-AU" dirty="0">
              <a:solidFill>
                <a:srgbClr val="000000"/>
              </a:solidFill>
            </a:endParaRPr>
          </a:p>
        </p:txBody>
      </p:sp>
    </p:spTree>
    <p:extLst>
      <p:ext uri="{BB962C8B-B14F-4D97-AF65-F5344CB8AC3E}">
        <p14:creationId xmlns:p14="http://schemas.microsoft.com/office/powerpoint/2010/main" val="1455207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rcRect/>
          <a:stretch/>
        </p:blipFill>
        <p:spPr>
          <a:xfrm>
            <a:off x="0" y="1680012"/>
            <a:ext cx="9144000" cy="51333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p:blipFill>
        <p:spPr>
          <a:xfrm>
            <a:off x="0" y="1680777"/>
            <a:ext cx="9144000" cy="5132599"/>
          </a:xfrm>
          <a:prstGeom prst="rect">
            <a:avLst/>
          </a:prstGeom>
        </p:spPr>
      </p:pic>
      <p:sp>
        <p:nvSpPr>
          <p:cNvPr id="4" name="TextBox 3"/>
          <p:cNvSpPr txBox="1"/>
          <p:nvPr/>
        </p:nvSpPr>
        <p:spPr>
          <a:xfrm>
            <a:off x="2843808" y="332656"/>
            <a:ext cx="4248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FFFF"/>
                </a:solidFill>
                <a:effectLst/>
                <a:uLnTx/>
                <a:uFillTx/>
                <a:latin typeface="Arial Rounded MT Bold" pitchFamily="34" charset="0"/>
                <a:ea typeface="+mn-ea"/>
                <a:cs typeface="+mn-cs"/>
              </a:rPr>
              <a:t>Arctic summer sea ice</a:t>
            </a:r>
          </a:p>
        </p:txBody>
      </p:sp>
      <p:sp>
        <p:nvSpPr>
          <p:cNvPr id="5" name="TextBox 4">
            <a:extLst>
              <a:ext uri="{FF2B5EF4-FFF2-40B4-BE49-F238E27FC236}">
                <a16:creationId xmlns:a16="http://schemas.microsoft.com/office/drawing/2014/main" id="{9FD2E629-53D7-4F9D-BDD8-78ACC44A32E1}"/>
              </a:ext>
            </a:extLst>
          </p:cNvPr>
          <p:cNvSpPr txBox="1"/>
          <p:nvPr/>
        </p:nvSpPr>
        <p:spPr>
          <a:xfrm>
            <a:off x="539552" y="1124744"/>
            <a:ext cx="17281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1984 - 2016</a:t>
            </a:r>
            <a:endParaRPr kumimoji="0" lang="en-AU" sz="1800" b="0"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endParaRPr>
          </a:p>
        </p:txBody>
      </p:sp>
      <p:sp>
        <p:nvSpPr>
          <p:cNvPr id="6" name="TextBox 5">
            <a:extLst>
              <a:ext uri="{FF2B5EF4-FFF2-40B4-BE49-F238E27FC236}">
                <a16:creationId xmlns:a16="http://schemas.microsoft.com/office/drawing/2014/main" id="{AF5FAA86-45BC-46C4-A6F6-DB9C015F6620}"/>
              </a:ext>
            </a:extLst>
          </p:cNvPr>
          <p:cNvSpPr txBox="1"/>
          <p:nvPr/>
        </p:nvSpPr>
        <p:spPr>
          <a:xfrm>
            <a:off x="6012159" y="1263244"/>
            <a:ext cx="27843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Arial Rounded MT Bold" pitchFamily="34" charset="0"/>
                <a:ea typeface="+mn-ea"/>
                <a:cs typeface="+mn-cs"/>
              </a:rPr>
              <a:t>Less and Younger (thinner)</a:t>
            </a:r>
            <a:endParaRPr kumimoji="0" lang="en-AU" sz="2800" b="0" i="0" u="none" strike="noStrike" kern="1200" cap="none" spc="0" normalizeH="0" baseline="0" noProof="0" dirty="0">
              <a:ln>
                <a:noFill/>
              </a:ln>
              <a:solidFill>
                <a:srgbClr val="FFFFFF"/>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1966525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arthWarmB4M.jpg"/>
          <p:cNvPicPr>
            <a:picLocks noChangeAspect="1"/>
          </p:cNvPicPr>
          <p:nvPr/>
        </p:nvPicPr>
        <p:blipFill>
          <a:blip r:embed="rId3" cstate="screen"/>
          <a:stretch>
            <a:fillRect/>
          </a:stretch>
        </p:blipFill>
        <p:spPr>
          <a:xfrm>
            <a:off x="0" y="4288"/>
            <a:ext cx="9144000" cy="6853712"/>
          </a:xfrm>
          <a:prstGeom prst="rect">
            <a:avLst/>
          </a:prstGeom>
          <a:solidFill>
            <a:srgbClr val="FF0000"/>
          </a:solidFill>
        </p:spPr>
      </p:pic>
      <p:sp>
        <p:nvSpPr>
          <p:cNvPr id="4" name="Right Arrow 3"/>
          <p:cNvSpPr/>
          <p:nvPr/>
        </p:nvSpPr>
        <p:spPr>
          <a:xfrm rot="2726675">
            <a:off x="766359" y="1288701"/>
            <a:ext cx="3888432" cy="648072"/>
          </a:xfrm>
          <a:prstGeom prst="rightArrow">
            <a:avLst>
              <a:gd name="adj1" fmla="val 50000"/>
              <a:gd name="adj2" fmla="val 10271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ight Arrow 4"/>
          <p:cNvSpPr/>
          <p:nvPr/>
        </p:nvSpPr>
        <p:spPr>
          <a:xfrm rot="18979244">
            <a:off x="3785462" y="1332515"/>
            <a:ext cx="3658241" cy="648072"/>
          </a:xfrm>
          <a:prstGeom prst="rightArrow">
            <a:avLst>
              <a:gd name="adj1" fmla="val 50000"/>
              <a:gd name="adj2" fmla="val 10271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ight Arrow 5"/>
          <p:cNvSpPr/>
          <p:nvPr/>
        </p:nvSpPr>
        <p:spPr>
          <a:xfrm rot="2726675">
            <a:off x="766360" y="2845494"/>
            <a:ext cx="3888432" cy="648072"/>
          </a:xfrm>
          <a:prstGeom prst="rightArrow">
            <a:avLst>
              <a:gd name="adj1" fmla="val 50000"/>
              <a:gd name="adj2" fmla="val 10271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ight Arrow 6"/>
          <p:cNvSpPr/>
          <p:nvPr/>
        </p:nvSpPr>
        <p:spPr>
          <a:xfrm rot="18979244">
            <a:off x="4141302" y="3916368"/>
            <a:ext cx="789159" cy="528714"/>
          </a:xfrm>
          <a:prstGeom prst="rightArrow">
            <a:avLst>
              <a:gd name="adj1" fmla="val 50000"/>
              <a:gd name="adj2" fmla="val 8013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ight Arrow 7"/>
          <p:cNvSpPr/>
          <p:nvPr/>
        </p:nvSpPr>
        <p:spPr>
          <a:xfrm rot="5400000">
            <a:off x="3176189" y="5112843"/>
            <a:ext cx="1999534" cy="1080120"/>
          </a:xfrm>
          <a:prstGeom prst="rightArrow">
            <a:avLst>
              <a:gd name="adj1" fmla="val 50000"/>
              <a:gd name="adj2" fmla="val 79460"/>
            </a:avLst>
          </a:prstGeom>
          <a:gradFill flip="none" rotWithShape="1">
            <a:gsLst>
              <a:gs pos="0">
                <a:srgbClr val="800000"/>
              </a:gs>
              <a:gs pos="100000">
                <a:srgbClr val="460000"/>
              </a:gs>
            </a:gsLst>
            <a:lin ang="0" scaled="0"/>
            <a:tileRect/>
          </a:gra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5686999" y="3098661"/>
            <a:ext cx="3328475" cy="646331"/>
          </a:xfrm>
          <a:prstGeom prst="rect">
            <a:avLst/>
          </a:prstGeom>
          <a:noFill/>
          <a:effectLst>
            <a:outerShdw blurRad="25400" dist="38100" dir="2700000" algn="tl" rotWithShape="0">
              <a:prstClr val="black">
                <a:alpha val="76000"/>
              </a:prstClr>
            </a:outerShdw>
          </a:effectLst>
        </p:spPr>
        <p:txBody>
          <a:bodyPr wrap="none" rtlCol="0">
            <a:spAutoFit/>
          </a:bodyPr>
          <a:lstStyle/>
          <a:p>
            <a:r>
              <a:rPr lang="en-AU" sz="3600" dirty="0">
                <a:effectLst>
                  <a:outerShdw blurRad="38100" dist="38100" dir="2700000" algn="tl">
                    <a:srgbClr val="000000">
                      <a:alpha val="43137"/>
                    </a:srgbClr>
                  </a:outerShdw>
                </a:effectLst>
              </a:rPr>
              <a:t>More dark water</a:t>
            </a:r>
          </a:p>
        </p:txBody>
      </p:sp>
      <p:sp>
        <p:nvSpPr>
          <p:cNvPr id="10" name="TextBox 9"/>
          <p:cNvSpPr txBox="1"/>
          <p:nvPr/>
        </p:nvSpPr>
        <p:spPr>
          <a:xfrm>
            <a:off x="5727593" y="4874662"/>
            <a:ext cx="2903359" cy="646331"/>
          </a:xfrm>
          <a:prstGeom prst="rect">
            <a:avLst/>
          </a:prstGeom>
          <a:noFill/>
          <a:effectLst>
            <a:outerShdw blurRad="63500" dist="50800" dir="2700000" algn="ctr" rotWithShape="0">
              <a:srgbClr val="000000">
                <a:alpha val="78000"/>
              </a:srgbClr>
            </a:outerShdw>
          </a:effectLst>
        </p:spPr>
        <p:txBody>
          <a:bodyPr wrap="none" rtlCol="0">
            <a:spAutoFit/>
          </a:bodyPr>
          <a:lstStyle/>
          <a:p>
            <a:r>
              <a:rPr lang="en-AU" sz="3600" dirty="0">
                <a:effectLst>
                  <a:outerShdw blurRad="38100" dist="38100" dir="2700000" algn="tl">
                    <a:srgbClr val="000000">
                      <a:alpha val="43137"/>
                    </a:srgbClr>
                  </a:outerShdw>
                </a:effectLst>
              </a:rPr>
              <a:t>Warmer water</a:t>
            </a:r>
          </a:p>
        </p:txBody>
      </p:sp>
      <p:sp>
        <p:nvSpPr>
          <p:cNvPr id="13" name="TextBox 12"/>
          <p:cNvSpPr txBox="1"/>
          <p:nvPr/>
        </p:nvSpPr>
        <p:spPr>
          <a:xfrm>
            <a:off x="4703542" y="4078077"/>
            <a:ext cx="1604927" cy="646331"/>
          </a:xfrm>
          <a:prstGeom prst="rect">
            <a:avLst/>
          </a:prstGeom>
          <a:noFill/>
          <a:effectLst>
            <a:outerShdw blurRad="25400" dist="38100" dir="2700000" algn="tl" rotWithShape="0">
              <a:prstClr val="black">
                <a:alpha val="76000"/>
              </a:prstClr>
            </a:outerShdw>
          </a:effectLst>
        </p:spPr>
        <p:txBody>
          <a:bodyPr wrap="none" rtlCol="0">
            <a:spAutoFit/>
          </a:bodyPr>
          <a:lstStyle/>
          <a:p>
            <a:r>
              <a:rPr lang="en-AU" sz="3600" dirty="0">
                <a:effectLst>
                  <a:outerShdw blurRad="38100" dist="38100" dir="2700000" algn="tl">
                    <a:srgbClr val="000000">
                      <a:alpha val="43137"/>
                    </a:srgbClr>
                  </a:outerShdw>
                </a:effectLst>
              </a:rPr>
              <a:t>Less ice</a:t>
            </a:r>
          </a:p>
        </p:txBody>
      </p:sp>
      <p:sp>
        <p:nvSpPr>
          <p:cNvPr id="18" name="Circular Arrow 17"/>
          <p:cNvSpPr/>
          <p:nvPr/>
        </p:nvSpPr>
        <p:spPr>
          <a:xfrm rot="18882966">
            <a:off x="4841085" y="3403882"/>
            <a:ext cx="1160129" cy="1012803"/>
          </a:xfrm>
          <a:prstGeom prst="circularArrow">
            <a:avLst>
              <a:gd name="adj1" fmla="val 12500"/>
              <a:gd name="adj2" fmla="val 1142319"/>
              <a:gd name="adj3" fmla="val 20457681"/>
              <a:gd name="adj4" fmla="val 12193831"/>
              <a:gd name="adj5" fmla="val 125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9" name="Circular Arrow 18"/>
          <p:cNvSpPr/>
          <p:nvPr/>
        </p:nvSpPr>
        <p:spPr>
          <a:xfrm rot="12319536">
            <a:off x="4927258" y="4358516"/>
            <a:ext cx="1160129" cy="1012803"/>
          </a:xfrm>
          <a:prstGeom prst="circularArrow">
            <a:avLst>
              <a:gd name="adj1" fmla="val 12500"/>
              <a:gd name="adj2" fmla="val 1142319"/>
              <a:gd name="adj3" fmla="val 20457681"/>
              <a:gd name="adj4" fmla="val 13639693"/>
              <a:gd name="adj5" fmla="val 125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0" name="Circular Arrow 19"/>
          <p:cNvSpPr/>
          <p:nvPr/>
        </p:nvSpPr>
        <p:spPr>
          <a:xfrm rot="4725465">
            <a:off x="7607891" y="3686083"/>
            <a:ext cx="1552069" cy="1012803"/>
          </a:xfrm>
          <a:prstGeom prst="circularArrow">
            <a:avLst>
              <a:gd name="adj1" fmla="val 12500"/>
              <a:gd name="adj2" fmla="val 1142319"/>
              <a:gd name="adj3" fmla="val 20457681"/>
              <a:gd name="adj4" fmla="val 13593448"/>
              <a:gd name="adj5" fmla="val 125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1" name="TextBox 20"/>
          <p:cNvSpPr txBox="1"/>
          <p:nvPr/>
        </p:nvSpPr>
        <p:spPr>
          <a:xfrm>
            <a:off x="1907704" y="5949280"/>
            <a:ext cx="7236296" cy="646331"/>
          </a:xfrm>
          <a:prstGeom prst="rect">
            <a:avLst/>
          </a:prstGeom>
          <a:noFill/>
          <a:effectLst>
            <a:outerShdw blurRad="63500" dist="50800" dir="2700000" algn="ctr" rotWithShape="0">
              <a:srgbClr val="000000">
                <a:alpha val="78000"/>
              </a:srgbClr>
            </a:outerShdw>
          </a:effectLst>
        </p:spPr>
        <p:txBody>
          <a:bodyPr wrap="square" rtlCol="0">
            <a:spAutoFit/>
          </a:bodyPr>
          <a:lstStyle/>
          <a:p>
            <a:r>
              <a:rPr lang="en-AU" sz="3600" dirty="0">
                <a:effectLst>
                  <a:outerShdw blurRad="38100" dist="38100" dir="2700000" algn="tl">
                    <a:srgbClr val="000000">
                      <a:alpha val="43137"/>
                    </a:srgbClr>
                  </a:outerShdw>
                </a:effectLst>
              </a:rPr>
              <a:t>Another “positive feedback loop”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par>
                          <p:cTn id="31" fill="hold">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par>
                          <p:cTn id="35" fill="hold">
                            <p:stCondLst>
                              <p:cond delay="4000"/>
                            </p:stCondLst>
                            <p:childTnLst>
                              <p:par>
                                <p:cTn id="36" presetID="22" presetClass="entr" presetSubtype="8"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5000"/>
                            </p:stCondLst>
                            <p:childTnLst>
                              <p:par>
                                <p:cTn id="44" presetID="22" presetClass="entr" presetSubtype="1"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up)">
                                      <p:cBhvr>
                                        <p:cTn id="46" dur="500"/>
                                        <p:tgtEl>
                                          <p:spTgt spid="20"/>
                                        </p:tgtEl>
                                      </p:cBhvr>
                                    </p:animEffect>
                                  </p:childTnLst>
                                </p:cTn>
                              </p:par>
                            </p:childTnLst>
                          </p:cTn>
                        </p:par>
                        <p:par>
                          <p:cTn id="47" fill="hold">
                            <p:stCondLst>
                              <p:cond delay="5500"/>
                            </p:stCondLst>
                            <p:childTnLst>
                              <p:par>
                                <p:cTn id="48" presetID="22" presetClass="entr" presetSubtype="8"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3" grpId="0"/>
      <p:bldP spid="18" grpId="0" animBg="1"/>
      <p:bldP spid="19" grpId="0" animBg="1"/>
      <p:bldP spid="20" grpId="0" animBg="1"/>
      <p:bldP spid="2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arc-cryostill_v56.0900.JPG"/>
          <p:cNvPicPr>
            <a:picLocks noChangeAspect="1"/>
          </p:cNvPicPr>
          <p:nvPr/>
        </p:nvPicPr>
        <p:blipFill>
          <a:blip r:embed="rId3" cstate="screen"/>
          <a:stretch>
            <a:fillRect/>
          </a:stretch>
        </p:blipFill>
        <p:spPr>
          <a:xfrm>
            <a:off x="0" y="0"/>
            <a:ext cx="9144000" cy="6858000"/>
          </a:xfrm>
          <a:prstGeom prst="rect">
            <a:avLst/>
          </a:prstGeom>
        </p:spPr>
      </p:pic>
      <p:sp>
        <p:nvSpPr>
          <p:cNvPr id="10" name="TextBox 9"/>
          <p:cNvSpPr txBox="1"/>
          <p:nvPr/>
        </p:nvSpPr>
        <p:spPr>
          <a:xfrm>
            <a:off x="1115616" y="4293096"/>
            <a:ext cx="11521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Thwaites</a:t>
            </a:r>
            <a:endPar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11" name="TextBox 10"/>
          <p:cNvSpPr txBox="1"/>
          <p:nvPr/>
        </p:nvSpPr>
        <p:spPr>
          <a:xfrm>
            <a:off x="1619672" y="3212976"/>
            <a:ext cx="12961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Larsen</a:t>
            </a:r>
          </a:p>
        </p:txBody>
      </p:sp>
      <p:sp>
        <p:nvSpPr>
          <p:cNvPr id="8" name="TextBox 7"/>
          <p:cNvSpPr txBox="1"/>
          <p:nvPr/>
        </p:nvSpPr>
        <p:spPr>
          <a:xfrm>
            <a:off x="3419872" y="4005064"/>
            <a:ext cx="864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West</a:t>
            </a:r>
          </a:p>
        </p:txBody>
      </p:sp>
      <p:sp>
        <p:nvSpPr>
          <p:cNvPr id="9" name="TextBox 8"/>
          <p:cNvSpPr txBox="1"/>
          <p:nvPr/>
        </p:nvSpPr>
        <p:spPr>
          <a:xfrm>
            <a:off x="4932040" y="5157192"/>
            <a:ext cx="7920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Ross</a:t>
            </a:r>
          </a:p>
        </p:txBody>
      </p:sp>
      <p:sp>
        <p:nvSpPr>
          <p:cNvPr id="5" name="TextBox 4"/>
          <p:cNvSpPr txBox="1"/>
          <p:nvPr/>
        </p:nvSpPr>
        <p:spPr>
          <a:xfrm>
            <a:off x="5364088" y="3068960"/>
            <a:ext cx="10081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East</a:t>
            </a:r>
          </a:p>
        </p:txBody>
      </p:sp>
      <p:sp>
        <p:nvSpPr>
          <p:cNvPr id="12" name="TextBox 11"/>
          <p:cNvSpPr txBox="1"/>
          <p:nvPr/>
        </p:nvSpPr>
        <p:spPr>
          <a:xfrm>
            <a:off x="6804248" y="4293096"/>
            <a:ext cx="15121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Totten</a:t>
            </a:r>
          </a:p>
        </p:txBody>
      </p:sp>
      <p:sp>
        <p:nvSpPr>
          <p:cNvPr id="13" name="TextBox 12"/>
          <p:cNvSpPr txBox="1"/>
          <p:nvPr/>
        </p:nvSpPr>
        <p:spPr>
          <a:xfrm>
            <a:off x="611560" y="188640"/>
            <a:ext cx="62646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prstClr val="white"/>
                </a:solidFill>
                <a:effectLst/>
                <a:uLnTx/>
                <a:uFillTx/>
                <a:latin typeface="Calibri"/>
                <a:ea typeface="+mn-ea"/>
                <a:cs typeface="+mn-cs"/>
              </a:rPr>
              <a:t>And at the other end of the Earth... </a:t>
            </a:r>
          </a:p>
        </p:txBody>
      </p:sp>
    </p:spTree>
    <p:extLst>
      <p:ext uri="{BB962C8B-B14F-4D97-AF65-F5344CB8AC3E}">
        <p14:creationId xmlns:p14="http://schemas.microsoft.com/office/powerpoint/2010/main" val="2347405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50"/>
                                        <p:tgtEl>
                                          <p:spTgt spid="10"/>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5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250"/>
                                        <p:tgtEl>
                                          <p:spTgt spid="8"/>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250"/>
                                        <p:tgtEl>
                                          <p:spTgt spid="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250"/>
                                        <p:tgtEl>
                                          <p:spTgt spid="5"/>
                                        </p:tgtEl>
                                      </p:cBhvr>
                                    </p:animEffect>
                                  </p:childTnLst>
                                </p:cTn>
                              </p:par>
                            </p:childTnLst>
                          </p:cTn>
                        </p:par>
                        <p:par>
                          <p:cTn id="24" fill="hold">
                            <p:stCondLst>
                              <p:cond delay="175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P spid="9" grpId="0"/>
      <p:bldP spid="5" grpId="0"/>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BBD8C1-08BB-48FD-9AF4-F952EADB62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567" y="0"/>
            <a:ext cx="5125497" cy="6858000"/>
          </a:xfrm>
          <a:prstGeom prst="rect">
            <a:avLst/>
          </a:prstGeom>
        </p:spPr>
      </p:pic>
      <p:pic>
        <p:nvPicPr>
          <p:cNvPr id="8" name="Picture 7">
            <a:extLst>
              <a:ext uri="{FF2B5EF4-FFF2-40B4-BE49-F238E27FC236}">
                <a16:creationId xmlns:a16="http://schemas.microsoft.com/office/drawing/2014/main" id="{8B26B982-CB89-4DA7-ACF1-25CE0AFC5A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6151" y="0"/>
            <a:ext cx="6442353" cy="6851272"/>
          </a:xfrm>
          <a:prstGeom prst="rect">
            <a:avLst/>
          </a:prstGeom>
        </p:spPr>
      </p:pic>
      <p:pic>
        <p:nvPicPr>
          <p:cNvPr id="11" name="Picture 10">
            <a:extLst>
              <a:ext uri="{FF2B5EF4-FFF2-40B4-BE49-F238E27FC236}">
                <a16:creationId xmlns:a16="http://schemas.microsoft.com/office/drawing/2014/main" id="{73B4553A-0B03-4BFD-9090-33333CFC31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5821" y="39717"/>
            <a:ext cx="5146299" cy="6800433"/>
          </a:xfrm>
          <a:prstGeom prst="rect">
            <a:avLst/>
          </a:prstGeom>
        </p:spPr>
      </p:pic>
      <p:pic>
        <p:nvPicPr>
          <p:cNvPr id="25" name="Picture 24">
            <a:extLst>
              <a:ext uri="{FF2B5EF4-FFF2-40B4-BE49-F238E27FC236}">
                <a16:creationId xmlns:a16="http://schemas.microsoft.com/office/drawing/2014/main" id="{D76B4FC9-3D0F-4E8B-8EED-800C73D3655D}"/>
              </a:ext>
            </a:extLst>
          </p:cNvPr>
          <p:cNvPicPr>
            <a:picLocks noChangeAspect="1"/>
          </p:cNvPicPr>
          <p:nvPr/>
        </p:nvPicPr>
        <p:blipFill>
          <a:blip r:embed="rId6"/>
          <a:stretch>
            <a:fillRect/>
          </a:stretch>
        </p:blipFill>
        <p:spPr>
          <a:xfrm>
            <a:off x="0" y="0"/>
            <a:ext cx="6659333" cy="6858000"/>
          </a:xfrm>
          <a:prstGeom prst="rect">
            <a:avLst/>
          </a:prstGeom>
        </p:spPr>
      </p:pic>
      <p:pic>
        <p:nvPicPr>
          <p:cNvPr id="15" name="Picture 14">
            <a:extLst>
              <a:ext uri="{FF2B5EF4-FFF2-40B4-BE49-F238E27FC236}">
                <a16:creationId xmlns:a16="http://schemas.microsoft.com/office/drawing/2014/main" id="{66C7AD8D-FFD5-4ED3-ACDB-C51CAC41A24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9512" y="167696"/>
            <a:ext cx="8322876" cy="6240304"/>
          </a:xfrm>
          <a:prstGeom prst="rect">
            <a:avLst/>
          </a:prstGeom>
        </p:spPr>
      </p:pic>
      <p:pic>
        <p:nvPicPr>
          <p:cNvPr id="13" name="Picture 12">
            <a:extLst>
              <a:ext uri="{FF2B5EF4-FFF2-40B4-BE49-F238E27FC236}">
                <a16:creationId xmlns:a16="http://schemas.microsoft.com/office/drawing/2014/main" id="{D11CE2BF-F624-462D-A967-F5BC05D3A4F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02266" y="135801"/>
            <a:ext cx="5929313" cy="6682482"/>
          </a:xfrm>
          <a:prstGeom prst="rect">
            <a:avLst/>
          </a:prstGeom>
        </p:spPr>
      </p:pic>
      <p:pic>
        <p:nvPicPr>
          <p:cNvPr id="23" name="Picture 22">
            <a:extLst>
              <a:ext uri="{FF2B5EF4-FFF2-40B4-BE49-F238E27FC236}">
                <a16:creationId xmlns:a16="http://schemas.microsoft.com/office/drawing/2014/main" id="{FE3440AF-0B97-452C-A3AD-A3E3AB58B1D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1520" y="750000"/>
            <a:ext cx="8048625" cy="6038850"/>
          </a:xfrm>
          <a:prstGeom prst="rect">
            <a:avLst/>
          </a:prstGeom>
        </p:spPr>
      </p:pic>
      <p:pic>
        <p:nvPicPr>
          <p:cNvPr id="5" name="Picture 4">
            <a:extLst>
              <a:ext uri="{FF2B5EF4-FFF2-40B4-BE49-F238E27FC236}">
                <a16:creationId xmlns:a16="http://schemas.microsoft.com/office/drawing/2014/main" id="{3D23108A-27D2-42E2-A499-49F9AF353ED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74709" y="0"/>
            <a:ext cx="6119467" cy="6858000"/>
          </a:xfrm>
          <a:prstGeom prst="rect">
            <a:avLst/>
          </a:prstGeom>
        </p:spPr>
      </p:pic>
      <p:pic>
        <p:nvPicPr>
          <p:cNvPr id="21" name="Picture 20">
            <a:extLst>
              <a:ext uri="{FF2B5EF4-FFF2-40B4-BE49-F238E27FC236}">
                <a16:creationId xmlns:a16="http://schemas.microsoft.com/office/drawing/2014/main" id="{624FDC96-E170-45CB-A1D4-7493EE195E29}"/>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1187624" y="2276872"/>
            <a:ext cx="6226065" cy="4436071"/>
          </a:xfrm>
          <a:prstGeom prst="rect">
            <a:avLst/>
          </a:prstGeom>
        </p:spPr>
      </p:pic>
      <p:cxnSp>
        <p:nvCxnSpPr>
          <p:cNvPr id="3" name="Straight Arrow Connector 2">
            <a:extLst>
              <a:ext uri="{FF2B5EF4-FFF2-40B4-BE49-F238E27FC236}">
                <a16:creationId xmlns:a16="http://schemas.microsoft.com/office/drawing/2014/main" id="{1364BFC7-0084-4E57-AC31-11BB82EEDF7E}"/>
              </a:ext>
            </a:extLst>
          </p:cNvPr>
          <p:cNvCxnSpPr/>
          <p:nvPr/>
        </p:nvCxnSpPr>
        <p:spPr bwMode="auto">
          <a:xfrm flipH="1">
            <a:off x="641612" y="6408000"/>
            <a:ext cx="834044" cy="0"/>
          </a:xfrm>
          <a:prstGeom prst="straightConnector1">
            <a:avLst/>
          </a:prstGeom>
          <a:solidFill>
            <a:schemeClr val="accent1"/>
          </a:solidFill>
          <a:ln w="57150" cap="flat" cmpd="sng" algn="ctr">
            <a:solidFill>
              <a:srgbClr val="000000"/>
            </a:solidFill>
            <a:prstDash val="solid"/>
            <a:round/>
            <a:headEnd type="none" w="med" len="med"/>
            <a:tailEnd type="triangle"/>
          </a:ln>
          <a:effectLst/>
        </p:spPr>
      </p:cxnSp>
      <p:sp>
        <p:nvSpPr>
          <p:cNvPr id="4" name="TextBox 3">
            <a:extLst>
              <a:ext uri="{FF2B5EF4-FFF2-40B4-BE49-F238E27FC236}">
                <a16:creationId xmlns:a16="http://schemas.microsoft.com/office/drawing/2014/main" id="{87C47145-7C7E-44AD-85AD-070F3A53925C}"/>
              </a:ext>
            </a:extLst>
          </p:cNvPr>
          <p:cNvSpPr txBox="1"/>
          <p:nvPr/>
        </p:nvSpPr>
        <p:spPr>
          <a:xfrm>
            <a:off x="2591" y="5092082"/>
            <a:ext cx="1245518" cy="1200329"/>
          </a:xfrm>
          <a:prstGeom prst="rect">
            <a:avLst/>
          </a:prstGeom>
          <a:noFill/>
        </p:spPr>
        <p:txBody>
          <a:bodyPr wrap="square" rtlCol="0">
            <a:spAutoFit/>
          </a:bodyPr>
          <a:lstStyle/>
          <a:p>
            <a:r>
              <a:rPr lang="en-AU" dirty="0">
                <a:solidFill>
                  <a:srgbClr val="000000"/>
                </a:solidFill>
                <a:effectLst>
                  <a:outerShdw blurRad="38100" dist="38100" dir="2700000" algn="tl">
                    <a:srgbClr val="000000">
                      <a:alpha val="43137"/>
                    </a:srgbClr>
                  </a:outerShdw>
                </a:effectLst>
              </a:rPr>
              <a:t>Grounding line moving backwards</a:t>
            </a:r>
          </a:p>
        </p:txBody>
      </p:sp>
    </p:spTree>
    <p:extLst>
      <p:ext uri="{BB962C8B-B14F-4D97-AF65-F5344CB8AC3E}">
        <p14:creationId xmlns:p14="http://schemas.microsoft.com/office/powerpoint/2010/main" val="457654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2" presetClass="entr" presetSubtype="4" fill="hold" nodeType="afterEffect">
                                  <p:stCondLst>
                                    <p:cond delay="200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7500"/>
                            </p:stCondLst>
                            <p:childTnLst>
                              <p:par>
                                <p:cTn id="20" presetID="2" presetClass="entr" presetSubtype="4" fill="hold" nodeType="afterEffect">
                                  <p:stCondLst>
                                    <p:cond delay="20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10000"/>
                            </p:stCondLst>
                            <p:childTnLst>
                              <p:par>
                                <p:cTn id="25" presetID="2" presetClass="entr" presetSubtype="4" fill="hold" nodeType="afterEffect">
                                  <p:stCondLst>
                                    <p:cond delay="20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12500"/>
                            </p:stCondLst>
                            <p:childTnLst>
                              <p:par>
                                <p:cTn id="30" presetID="2" presetClass="entr" presetSubtype="4" fill="hold" nodeType="afterEffect">
                                  <p:stCondLst>
                                    <p:cond delay="200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15000"/>
                            </p:stCondLst>
                            <p:childTnLst>
                              <p:par>
                                <p:cTn id="35" presetID="2" presetClass="entr" presetSubtype="4" fill="hold" nodeType="afterEffect">
                                  <p:stCondLst>
                                    <p:cond delay="200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par>
                          <p:cTn id="39" fill="hold">
                            <p:stCondLst>
                              <p:cond delay="17500"/>
                            </p:stCondLst>
                            <p:childTnLst>
                              <p:par>
                                <p:cTn id="40" presetID="2" presetClass="entr" presetSubtype="4" fill="hold" nodeType="afterEffect">
                                  <p:stCondLst>
                                    <p:cond delay="20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par>
                          <p:cTn id="44" fill="hold">
                            <p:stCondLst>
                              <p:cond delay="20000"/>
                            </p:stCondLst>
                            <p:childTnLst>
                              <p:par>
                                <p:cTn id="45" presetID="22" presetClass="entr" presetSubtype="2"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right)">
                                      <p:cBhvr>
                                        <p:cTn id="47" dur="1000"/>
                                        <p:tgtEl>
                                          <p:spTgt spid="3"/>
                                        </p:tgtEl>
                                      </p:cBhvr>
                                    </p:animEffect>
                                  </p:childTnLst>
                                </p:cTn>
                              </p:par>
                            </p:childTnLst>
                          </p:cTn>
                        </p:par>
                        <p:par>
                          <p:cTn id="48" fill="hold">
                            <p:stCondLst>
                              <p:cond delay="21000"/>
                            </p:stCondLst>
                            <p:childTnLst>
                              <p:par>
                                <p:cTn id="49" presetID="22" presetClass="entr" presetSubtype="2"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7AAE80-4C5F-4ACB-A828-012E0EA740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83" y="0"/>
            <a:ext cx="9126804" cy="6858000"/>
          </a:xfrm>
          <a:prstGeom prst="rect">
            <a:avLst/>
          </a:prstGeom>
        </p:spPr>
      </p:pic>
      <p:sp>
        <p:nvSpPr>
          <p:cNvPr id="4" name="Oval 3"/>
          <p:cNvSpPr/>
          <p:nvPr/>
        </p:nvSpPr>
        <p:spPr>
          <a:xfrm>
            <a:off x="3347864" y="35331"/>
            <a:ext cx="648072" cy="297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7CE67B07-B7B1-48C9-BABC-3DD985228AAF}"/>
              </a:ext>
            </a:extLst>
          </p:cNvPr>
          <p:cNvSpPr txBox="1"/>
          <p:nvPr/>
        </p:nvSpPr>
        <p:spPr>
          <a:xfrm>
            <a:off x="251520" y="6093296"/>
            <a:ext cx="4752528" cy="369332"/>
          </a:xfrm>
          <a:prstGeom prst="rect">
            <a:avLst/>
          </a:prstGeom>
          <a:noFill/>
        </p:spPr>
        <p:txBody>
          <a:bodyPr wrap="square" rtlCol="0">
            <a:spAutoFit/>
          </a:bodyPr>
          <a:lstStyle/>
          <a:p>
            <a:r>
              <a:rPr lang="en-AU" dirty="0">
                <a:solidFill>
                  <a:schemeClr val="tx1">
                    <a:lumMod val="50000"/>
                  </a:schemeClr>
                </a:solidFill>
              </a:rPr>
              <a:t>Source:  climate.nasa.gov  2018/2021</a:t>
            </a:r>
          </a:p>
        </p:txBody>
      </p:sp>
      <p:pic>
        <p:nvPicPr>
          <p:cNvPr id="8" name="Picture 7">
            <a:extLst>
              <a:ext uri="{FF2B5EF4-FFF2-40B4-BE49-F238E27FC236}">
                <a16:creationId xmlns:a16="http://schemas.microsoft.com/office/drawing/2014/main" id="{E0393BC2-0A90-488B-A247-308D883C38B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184" y="9261"/>
            <a:ext cx="9117633" cy="6839476"/>
          </a:xfrm>
          <a:prstGeom prst="rect">
            <a:avLst/>
          </a:prstGeom>
        </p:spPr>
      </p:pic>
      <p:sp>
        <p:nvSpPr>
          <p:cNvPr id="9" name="TextBox 8">
            <a:extLst>
              <a:ext uri="{FF2B5EF4-FFF2-40B4-BE49-F238E27FC236}">
                <a16:creationId xmlns:a16="http://schemas.microsoft.com/office/drawing/2014/main" id="{E8A990ED-B5AD-41FA-946B-2ECD32FEA0A0}"/>
              </a:ext>
            </a:extLst>
          </p:cNvPr>
          <p:cNvSpPr txBox="1"/>
          <p:nvPr/>
        </p:nvSpPr>
        <p:spPr>
          <a:xfrm>
            <a:off x="251520" y="332656"/>
            <a:ext cx="8064896" cy="369332"/>
          </a:xfrm>
          <a:prstGeom prst="rect">
            <a:avLst/>
          </a:prstGeom>
          <a:noFill/>
        </p:spPr>
        <p:txBody>
          <a:bodyPr wrap="square" rtlCol="0">
            <a:spAutoFit/>
          </a:bodyPr>
          <a:lstStyle/>
          <a:p>
            <a:r>
              <a:rPr lang="en-AU" dirty="0"/>
              <a:t>Huge rifts on the Amery ice shelf in Eastern Antarctica</a:t>
            </a:r>
          </a:p>
        </p:txBody>
      </p:sp>
    </p:spTree>
    <p:extLst>
      <p:ext uri="{BB962C8B-B14F-4D97-AF65-F5344CB8AC3E}">
        <p14:creationId xmlns:p14="http://schemas.microsoft.com/office/powerpoint/2010/main" val="2798842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
                                        <p:tgtEl>
                                          <p:spTgt spid="9"/>
                                        </p:tgtEl>
                                      </p:cBhvr>
                                    </p:animEffect>
                                    <p:set>
                                      <p:cBhvr>
                                        <p:cTn id="10" dur="1" fill="hold">
                                          <p:stCondLst>
                                            <p:cond delay="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04F012-39E7-467F-B5C2-DA7B71E783D8}"/>
              </a:ext>
            </a:extLst>
          </p:cNvPr>
          <p:cNvSpPr txBox="1"/>
          <p:nvPr/>
        </p:nvSpPr>
        <p:spPr>
          <a:xfrm>
            <a:off x="7452320" y="332656"/>
            <a:ext cx="1635482" cy="5632311"/>
          </a:xfrm>
          <a:prstGeom prst="rect">
            <a:avLst/>
          </a:prstGeom>
          <a:noFill/>
        </p:spPr>
        <p:txBody>
          <a:bodyPr wrap="square" rtlCol="0">
            <a:spAutoFit/>
          </a:bodyPr>
          <a:lstStyle/>
          <a:p>
            <a:r>
              <a:rPr lang="en-AU" sz="3600" dirty="0">
                <a:effectLst>
                  <a:outerShdw blurRad="38100" dist="38100" dir="2700000" algn="tl">
                    <a:srgbClr val="000000">
                      <a:alpha val="43137"/>
                    </a:srgbClr>
                  </a:outerShdw>
                </a:effectLst>
              </a:rPr>
              <a:t>But some say we can’t rule out rises </a:t>
            </a:r>
          </a:p>
          <a:p>
            <a:r>
              <a:rPr lang="en-AU" sz="3600" dirty="0">
                <a:effectLst>
                  <a:outerShdw blurRad="38100" dist="38100" dir="2700000" algn="tl">
                    <a:srgbClr val="000000">
                      <a:alpha val="43137"/>
                    </a:srgbClr>
                  </a:outerShdw>
                </a:effectLst>
              </a:rPr>
              <a:t>of</a:t>
            </a:r>
          </a:p>
          <a:p>
            <a:r>
              <a:rPr lang="en-AU" sz="3600" b="1" dirty="0">
                <a:effectLst>
                  <a:outerShdw blurRad="38100" dist="38100" dir="2700000" algn="tl">
                    <a:srgbClr val="000000">
                      <a:alpha val="43137"/>
                    </a:srgbClr>
                  </a:outerShdw>
                </a:effectLst>
              </a:rPr>
              <a:t> 2 to 5 metres</a:t>
            </a:r>
          </a:p>
        </p:txBody>
      </p:sp>
      <p:pic>
        <p:nvPicPr>
          <p:cNvPr id="7" name="Picture 6">
            <a:extLst>
              <a:ext uri="{FF2B5EF4-FFF2-40B4-BE49-F238E27FC236}">
                <a16:creationId xmlns:a16="http://schemas.microsoft.com/office/drawing/2014/main" id="{7E24002D-3876-4560-89F2-5069CC2BB1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0"/>
            <a:ext cx="7274442" cy="6858000"/>
          </a:xfrm>
          <a:prstGeom prst="rect">
            <a:avLst/>
          </a:prstGeom>
        </p:spPr>
      </p:pic>
      <p:pic>
        <p:nvPicPr>
          <p:cNvPr id="11" name="Picture 10">
            <a:extLst>
              <a:ext uri="{FF2B5EF4-FFF2-40B4-BE49-F238E27FC236}">
                <a16:creationId xmlns:a16="http://schemas.microsoft.com/office/drawing/2014/main" id="{683F814D-67FC-4D3D-A3BE-5191A370AFC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227" y="2276872"/>
            <a:ext cx="6496050" cy="2571750"/>
          </a:xfrm>
          <a:prstGeom prst="rect">
            <a:avLst/>
          </a:prstGeom>
        </p:spPr>
      </p:pic>
      <p:pic>
        <p:nvPicPr>
          <p:cNvPr id="17" name="Picture 16">
            <a:extLst>
              <a:ext uri="{FF2B5EF4-FFF2-40B4-BE49-F238E27FC236}">
                <a16:creationId xmlns:a16="http://schemas.microsoft.com/office/drawing/2014/main" id="{B7ED1156-DCE2-4EB6-9AEC-844BF33121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356" y="5002086"/>
            <a:ext cx="6943725" cy="1190625"/>
          </a:xfrm>
          <a:prstGeom prst="rect">
            <a:avLst/>
          </a:prstGeom>
        </p:spPr>
      </p:pic>
      <p:pic>
        <p:nvPicPr>
          <p:cNvPr id="13" name="Picture 12">
            <a:extLst>
              <a:ext uri="{FF2B5EF4-FFF2-40B4-BE49-F238E27FC236}">
                <a16:creationId xmlns:a16="http://schemas.microsoft.com/office/drawing/2014/main" id="{B8682E83-9783-4FA5-93A8-6E62EB40872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48816" y="86122"/>
            <a:ext cx="6648450" cy="4762500"/>
          </a:xfrm>
          <a:prstGeom prst="rect">
            <a:avLst/>
          </a:prstGeom>
        </p:spPr>
      </p:pic>
      <p:pic>
        <p:nvPicPr>
          <p:cNvPr id="19" name="Picture 18">
            <a:extLst>
              <a:ext uri="{FF2B5EF4-FFF2-40B4-BE49-F238E27FC236}">
                <a16:creationId xmlns:a16="http://schemas.microsoft.com/office/drawing/2014/main" id="{54520B67-ADCB-4F96-91CC-A27BCED82FA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74269" y="3083320"/>
            <a:ext cx="7277100" cy="1562100"/>
          </a:xfrm>
          <a:prstGeom prst="rect">
            <a:avLst/>
          </a:prstGeom>
        </p:spPr>
      </p:pic>
      <p:pic>
        <p:nvPicPr>
          <p:cNvPr id="21" name="Picture 20">
            <a:extLst>
              <a:ext uri="{FF2B5EF4-FFF2-40B4-BE49-F238E27FC236}">
                <a16:creationId xmlns:a16="http://schemas.microsoft.com/office/drawing/2014/main" id="{D775659B-6998-4A9A-B080-64DFD6C5729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356" y="2026370"/>
            <a:ext cx="7562850" cy="1543050"/>
          </a:xfrm>
          <a:prstGeom prst="rect">
            <a:avLst/>
          </a:prstGeom>
        </p:spPr>
      </p:pic>
      <p:pic>
        <p:nvPicPr>
          <p:cNvPr id="23" name="Picture 22">
            <a:extLst>
              <a:ext uri="{FF2B5EF4-FFF2-40B4-BE49-F238E27FC236}">
                <a16:creationId xmlns:a16="http://schemas.microsoft.com/office/drawing/2014/main" id="{1D2551CD-9FDD-4DB1-B722-F74EF2A1028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8938" y="2134008"/>
            <a:ext cx="7581900" cy="4150026"/>
          </a:xfrm>
          <a:prstGeom prst="rect">
            <a:avLst/>
          </a:prstGeom>
        </p:spPr>
      </p:pic>
      <p:pic>
        <p:nvPicPr>
          <p:cNvPr id="27" name="Picture 26">
            <a:extLst>
              <a:ext uri="{FF2B5EF4-FFF2-40B4-BE49-F238E27FC236}">
                <a16:creationId xmlns:a16="http://schemas.microsoft.com/office/drawing/2014/main" id="{C11117B8-5629-4EA3-A5B3-1E699318E35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66800" y="0"/>
            <a:ext cx="8077200" cy="5210175"/>
          </a:xfrm>
          <a:prstGeom prst="rect">
            <a:avLst/>
          </a:prstGeom>
        </p:spPr>
      </p:pic>
      <p:pic>
        <p:nvPicPr>
          <p:cNvPr id="3" name="Picture 2">
            <a:extLst>
              <a:ext uri="{FF2B5EF4-FFF2-40B4-BE49-F238E27FC236}">
                <a16:creationId xmlns:a16="http://schemas.microsoft.com/office/drawing/2014/main" id="{F032FFCE-537B-428C-85CF-7DAEF31D7EEB}"/>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0" y="2330016"/>
            <a:ext cx="9144000" cy="4516016"/>
          </a:xfrm>
          <a:prstGeom prst="rect">
            <a:avLst/>
          </a:prstGeom>
        </p:spPr>
      </p:pic>
      <p:pic>
        <p:nvPicPr>
          <p:cNvPr id="25" name="Picture 24">
            <a:extLst>
              <a:ext uri="{FF2B5EF4-FFF2-40B4-BE49-F238E27FC236}">
                <a16:creationId xmlns:a16="http://schemas.microsoft.com/office/drawing/2014/main" id="{83D436FB-35E3-480A-A566-F1CC15A4B43F}"/>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2631" y="11968"/>
            <a:ext cx="8010525" cy="5038725"/>
          </a:xfrm>
          <a:prstGeom prst="rect">
            <a:avLst/>
          </a:prstGeom>
        </p:spPr>
      </p:pic>
      <p:pic>
        <p:nvPicPr>
          <p:cNvPr id="15" name="Picture 14">
            <a:extLst>
              <a:ext uri="{FF2B5EF4-FFF2-40B4-BE49-F238E27FC236}">
                <a16:creationId xmlns:a16="http://schemas.microsoft.com/office/drawing/2014/main" id="{FE2BF712-2007-4A2B-84AE-3E726B574269}"/>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584763" y="1400175"/>
            <a:ext cx="7562850" cy="5457825"/>
          </a:xfrm>
          <a:prstGeom prst="rect">
            <a:avLst/>
          </a:prstGeom>
        </p:spPr>
      </p:pic>
    </p:spTree>
    <p:extLst>
      <p:ext uri="{BB962C8B-B14F-4D97-AF65-F5344CB8AC3E}">
        <p14:creationId xmlns:p14="http://schemas.microsoft.com/office/powerpoint/2010/main" val="3477198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500"/>
                            </p:stCondLst>
                            <p:childTnLst>
                              <p:par>
                                <p:cTn id="17" presetID="10" presetClass="entr" presetSubtype="0" fill="hold" nodeType="afterEffect">
                                  <p:stCondLst>
                                    <p:cond delay="2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8000"/>
                            </p:stCondLst>
                            <p:childTnLst>
                              <p:par>
                                <p:cTn id="21" presetID="10" presetClass="entr" presetSubtype="0" fill="hold" nodeType="afterEffect">
                                  <p:stCondLst>
                                    <p:cond delay="20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0500"/>
                            </p:stCondLst>
                            <p:childTnLst>
                              <p:par>
                                <p:cTn id="25" presetID="10" presetClass="entr" presetSubtype="0" fill="hold" nodeType="after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13000"/>
                            </p:stCondLst>
                            <p:childTnLst>
                              <p:par>
                                <p:cTn id="29" presetID="10" presetClass="entr" presetSubtype="0" fill="hold" nodeType="afterEffect">
                                  <p:stCondLst>
                                    <p:cond delay="20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15500"/>
                            </p:stCondLst>
                            <p:childTnLst>
                              <p:par>
                                <p:cTn id="33" presetID="10" presetClass="entr" presetSubtype="0" fill="hold" nodeType="afterEffect">
                                  <p:stCondLst>
                                    <p:cond delay="20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par>
                          <p:cTn id="36" fill="hold">
                            <p:stCondLst>
                              <p:cond delay="18000"/>
                            </p:stCondLst>
                            <p:childTnLst>
                              <p:par>
                                <p:cTn id="37" presetID="10" presetClass="entr" presetSubtype="0" fill="hold" nodeType="afterEffect">
                                  <p:stCondLst>
                                    <p:cond delay="300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par>
                          <p:cTn id="40" fill="hold">
                            <p:stCondLst>
                              <p:cond delay="21500"/>
                            </p:stCondLst>
                            <p:childTnLst>
                              <p:par>
                                <p:cTn id="41" presetID="10" presetClass="entr" presetSubtype="0" fill="hold" nodeType="afterEffect">
                                  <p:stCondLst>
                                    <p:cond delay="30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ECE3B-2FEA-4B2D-ABD5-CCA2BDC410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426"/>
            <a:ext cx="5125497" cy="6858000"/>
          </a:xfrm>
          <a:prstGeom prst="rect">
            <a:avLst/>
          </a:prstGeom>
        </p:spPr>
      </p:pic>
      <p:sp>
        <p:nvSpPr>
          <p:cNvPr id="6" name="TextBox 5">
            <a:extLst>
              <a:ext uri="{FF2B5EF4-FFF2-40B4-BE49-F238E27FC236}">
                <a16:creationId xmlns:a16="http://schemas.microsoft.com/office/drawing/2014/main" id="{37E4BC79-67ED-4E8A-8C25-3E2C6A8E6784}"/>
              </a:ext>
            </a:extLst>
          </p:cNvPr>
          <p:cNvSpPr txBox="1"/>
          <p:nvPr/>
        </p:nvSpPr>
        <p:spPr>
          <a:xfrm>
            <a:off x="5364088" y="188640"/>
            <a:ext cx="3600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a:ea typeface="+mn-ea"/>
                <a:cs typeface="+mn-cs"/>
              </a:rPr>
              <a:t>Nature, 24 September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81C1806-7B86-4618-BC0B-4F8393D5F9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678" y="1313688"/>
            <a:ext cx="9136019" cy="5283664"/>
          </a:xfrm>
          <a:prstGeom prst="rect">
            <a:avLst/>
          </a:prstGeom>
        </p:spPr>
      </p:pic>
      <p:pic>
        <p:nvPicPr>
          <p:cNvPr id="9" name="Picture 8">
            <a:extLst>
              <a:ext uri="{FF2B5EF4-FFF2-40B4-BE49-F238E27FC236}">
                <a16:creationId xmlns:a16="http://schemas.microsoft.com/office/drawing/2014/main" id="{92BE60BE-B911-442C-A090-4524C86372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1475" y="1772816"/>
            <a:ext cx="5131975" cy="4653136"/>
          </a:xfrm>
          <a:prstGeom prst="rect">
            <a:avLst/>
          </a:prstGeom>
        </p:spPr>
      </p:pic>
    </p:spTree>
    <p:extLst>
      <p:ext uri="{BB962C8B-B14F-4D97-AF65-F5344CB8AC3E}">
        <p14:creationId xmlns:p14="http://schemas.microsoft.com/office/powerpoint/2010/main" val="1453165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1500"/>
                            </p:stCondLst>
                            <p:childTnLst>
                              <p:par>
                                <p:cTn id="11" presetID="53" presetClass="entr" presetSubtype="16" fill="hold" nodeType="afterEffect">
                                  <p:stCondLst>
                                    <p:cond delay="100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610_sea_rise_high_temps_graphs.jpg"/>
          <p:cNvPicPr>
            <a:picLocks noChangeAspect="1"/>
          </p:cNvPicPr>
          <p:nvPr/>
        </p:nvPicPr>
        <p:blipFill>
          <a:blip r:embed="rId3" cstate="screen"/>
          <a:stretch>
            <a:fillRect/>
          </a:stretch>
        </p:blipFill>
        <p:spPr>
          <a:xfrm>
            <a:off x="179512" y="188640"/>
            <a:ext cx="8713976" cy="5976664"/>
          </a:xfrm>
          <a:prstGeom prst="rect">
            <a:avLst/>
          </a:prstGeom>
        </p:spPr>
      </p:pic>
      <p:sp>
        <p:nvSpPr>
          <p:cNvPr id="7" name="TextBox 6"/>
          <p:cNvSpPr txBox="1"/>
          <p:nvPr/>
        </p:nvSpPr>
        <p:spPr>
          <a:xfrm>
            <a:off x="0" y="6309320"/>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Calibri"/>
                <a:ea typeface="+mn-ea"/>
                <a:cs typeface="+mn-cs"/>
              </a:rPr>
              <a:t>Problem is, every new discovery INCREASES the expected sea level rise!</a:t>
            </a:r>
          </a:p>
        </p:txBody>
      </p:sp>
      <p:sp>
        <p:nvSpPr>
          <p:cNvPr id="2" name="Arrow: Down 1">
            <a:extLst>
              <a:ext uri="{FF2B5EF4-FFF2-40B4-BE49-F238E27FC236}">
                <a16:creationId xmlns:a16="http://schemas.microsoft.com/office/drawing/2014/main" id="{6BE0593C-A910-4D1D-84F5-7EFB6326B42A}"/>
              </a:ext>
            </a:extLst>
          </p:cNvPr>
          <p:cNvSpPr/>
          <p:nvPr/>
        </p:nvSpPr>
        <p:spPr>
          <a:xfrm flipV="1">
            <a:off x="8388424" y="87015"/>
            <a:ext cx="360040" cy="348600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072825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1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860"/>
            <a:ext cx="9143999" cy="6840140"/>
          </a:xfrm>
          <a:prstGeom prst="rect">
            <a:avLst/>
          </a:prstGeom>
        </p:spPr>
      </p:pic>
      <p:sp>
        <p:nvSpPr>
          <p:cNvPr id="4" name="TextBox 3">
            <a:extLst>
              <a:ext uri="{FF2B5EF4-FFF2-40B4-BE49-F238E27FC236}">
                <a16:creationId xmlns:a16="http://schemas.microsoft.com/office/drawing/2014/main" id="{F0DAEE65-960B-42FF-94A3-E95D0A901FB7}"/>
              </a:ext>
            </a:extLst>
          </p:cNvPr>
          <p:cNvSpPr txBox="1"/>
          <p:nvPr/>
        </p:nvSpPr>
        <p:spPr>
          <a:xfrm>
            <a:off x="1187624" y="83820"/>
            <a:ext cx="69847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Bangladesh - Ganges delta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Croplands only 1 or 2 metres above SL</a:t>
            </a:r>
          </a:p>
        </p:txBody>
      </p:sp>
      <p:sp>
        <p:nvSpPr>
          <p:cNvPr id="5" name="TextBox 4">
            <a:extLst>
              <a:ext uri="{FF2B5EF4-FFF2-40B4-BE49-F238E27FC236}">
                <a16:creationId xmlns:a16="http://schemas.microsoft.com/office/drawing/2014/main" id="{331940D5-F277-4664-98BB-011C24898A83}"/>
              </a:ext>
            </a:extLst>
          </p:cNvPr>
          <p:cNvSpPr txBox="1"/>
          <p:nvPr/>
        </p:nvSpPr>
        <p:spPr>
          <a:xfrm>
            <a:off x="1691680" y="4815244"/>
            <a:ext cx="75963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1 Billion people live below 10 m above sea level</a:t>
            </a:r>
          </a:p>
        </p:txBody>
      </p:sp>
      <p:sp>
        <p:nvSpPr>
          <p:cNvPr id="7" name="TextBox 6">
            <a:extLst>
              <a:ext uri="{FF2B5EF4-FFF2-40B4-BE49-F238E27FC236}">
                <a16:creationId xmlns:a16="http://schemas.microsoft.com/office/drawing/2014/main" id="{B958C0F5-E198-40C2-B89D-604C3875B952}"/>
              </a:ext>
            </a:extLst>
          </p:cNvPr>
          <p:cNvSpPr txBox="1"/>
          <p:nvPr/>
        </p:nvSpPr>
        <p:spPr>
          <a:xfrm>
            <a:off x="1691680" y="5233600"/>
            <a:ext cx="75963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250 Million people live only 1 or 2 metres above the sea!</a:t>
            </a:r>
          </a:p>
        </p:txBody>
      </p:sp>
    </p:spTree>
    <p:custDataLst>
      <p:tags r:id="rId1"/>
    </p:custDataLst>
    <p:extLst>
      <p:ext uri="{BB962C8B-B14F-4D97-AF65-F5344CB8AC3E}">
        <p14:creationId xmlns:p14="http://schemas.microsoft.com/office/powerpoint/2010/main" val="1936309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HotB50Mtxt.jpg"/>
          <p:cNvPicPr>
            <a:picLocks noChangeAspect="1"/>
          </p:cNvPicPr>
          <p:nvPr/>
        </p:nvPicPr>
        <p:blipFill>
          <a:blip r:embed="rId3" cstate="screen"/>
          <a:stretch>
            <a:fillRect/>
          </a:stretch>
        </p:blipFill>
        <p:spPr>
          <a:xfrm>
            <a:off x="0" y="0"/>
            <a:ext cx="9143999" cy="6858000"/>
          </a:xfrm>
          <a:prstGeom prst="rect">
            <a:avLst/>
          </a:prstGeom>
        </p:spPr>
      </p:pic>
      <p:sp>
        <p:nvSpPr>
          <p:cNvPr id="5" name="TextBox 4"/>
          <p:cNvSpPr txBox="1"/>
          <p:nvPr/>
        </p:nvSpPr>
        <p:spPr>
          <a:xfrm>
            <a:off x="251520" y="6093296"/>
            <a:ext cx="8892480" cy="523220"/>
          </a:xfrm>
          <a:prstGeom prst="rect">
            <a:avLst/>
          </a:prstGeom>
          <a:noFill/>
        </p:spPr>
        <p:txBody>
          <a:bodyPr wrap="square" rtlCol="0">
            <a:spAutoFit/>
          </a:bodyPr>
          <a:lstStyle/>
          <a:p>
            <a:r>
              <a:rPr lang="en-AU" sz="2800" dirty="0">
                <a:solidFill>
                  <a:srgbClr val="FFC000"/>
                </a:solidFill>
                <a:latin typeface="Arial Rounded MT Bold" pitchFamily="34" charset="0"/>
              </a:rPr>
              <a:t>About 5</a:t>
            </a:r>
            <a:r>
              <a:rPr lang="en-AU" sz="2800" baseline="30000" dirty="0">
                <a:solidFill>
                  <a:srgbClr val="FFC000"/>
                </a:solidFill>
                <a:latin typeface="Arial Rounded MT Bold" pitchFamily="34" charset="0"/>
              </a:rPr>
              <a:t>o</a:t>
            </a:r>
            <a:r>
              <a:rPr lang="en-AU" sz="2800" dirty="0">
                <a:solidFill>
                  <a:srgbClr val="FFC000"/>
                </a:solidFill>
                <a:latin typeface="Arial Rounded MT Bold" pitchFamily="34" charset="0"/>
              </a:rPr>
              <a:t>C warmer            </a:t>
            </a:r>
            <a:r>
              <a:rPr lang="en-AU" sz="2800" dirty="0">
                <a:solidFill>
                  <a:schemeClr val="accent6">
                    <a:lumMod val="40000"/>
                    <a:lumOff val="60000"/>
                  </a:schemeClr>
                </a:solidFill>
                <a:latin typeface="Arial Rounded MT Bold" pitchFamily="34" charset="0"/>
              </a:rPr>
              <a:t>Sea levels 100M HIGHER</a:t>
            </a:r>
          </a:p>
        </p:txBody>
      </p:sp>
      <p:cxnSp>
        <p:nvCxnSpPr>
          <p:cNvPr id="7" name="Straight Connector 6"/>
          <p:cNvCxnSpPr/>
          <p:nvPr/>
        </p:nvCxnSpPr>
        <p:spPr>
          <a:xfrm>
            <a:off x="7843533" y="445499"/>
            <a:ext cx="100811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23928" y="44624"/>
            <a:ext cx="2880320" cy="584775"/>
          </a:xfrm>
          <a:prstGeom prst="rect">
            <a:avLst/>
          </a:prstGeom>
          <a:noFill/>
        </p:spPr>
        <p:txBody>
          <a:bodyPr wrap="square" rtlCol="0">
            <a:spAutoFit/>
          </a:bodyPr>
          <a:lstStyle/>
          <a:p>
            <a:r>
              <a:rPr lang="en-AU" sz="3200" b="1" dirty="0">
                <a:solidFill>
                  <a:srgbClr val="FFC000"/>
                </a:solidFill>
                <a:effectLst>
                  <a:outerShdw blurRad="38100" dist="38100" dir="2700000" algn="tl">
                    <a:srgbClr val="000000">
                      <a:alpha val="43137"/>
                    </a:srgbClr>
                  </a:outerShdw>
                </a:effectLst>
              </a:rPr>
              <a:t>Eocene</a:t>
            </a:r>
            <a:endParaRPr lang="en-AU" sz="2000" b="1" dirty="0">
              <a:solidFill>
                <a:srgbClr val="FFC000"/>
              </a:solidFill>
              <a:effectLst>
                <a:outerShdw blurRad="38100" dist="38100" dir="2700000" algn="tl">
                  <a:srgbClr val="000000">
                    <a:alpha val="43137"/>
                  </a:srgbClr>
                </a:outerShdw>
              </a:effectLst>
            </a:endParaRPr>
          </a:p>
        </p:txBody>
      </p:sp>
    </p:spTree>
  </p:cSld>
  <p:clrMapOvr>
    <a:masterClrMapping/>
  </p:clrMapOvr>
  <p:transition advTm="189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vTemps2.jpg"/>
          <p:cNvPicPr>
            <a:picLocks noChangeAspect="1"/>
          </p:cNvPicPr>
          <p:nvPr/>
        </p:nvPicPr>
        <p:blipFill>
          <a:blip r:embed="rId3" cstate="screen"/>
          <a:stretch>
            <a:fillRect/>
          </a:stretch>
        </p:blipFill>
        <p:spPr>
          <a:xfrm>
            <a:off x="1" y="760365"/>
            <a:ext cx="9143998" cy="5337270"/>
          </a:xfrm>
          <a:prstGeom prst="rect">
            <a:avLst/>
          </a:prstGeom>
        </p:spPr>
      </p:pic>
      <p:pic>
        <p:nvPicPr>
          <p:cNvPr id="9" name="Picture 8" descr="AvTemps-3.jpg"/>
          <p:cNvPicPr>
            <a:picLocks noChangeAspect="1"/>
          </p:cNvPicPr>
          <p:nvPr/>
        </p:nvPicPr>
        <p:blipFill>
          <a:blip r:embed="rId4" cstate="screen"/>
          <a:stretch>
            <a:fillRect/>
          </a:stretch>
        </p:blipFill>
        <p:spPr>
          <a:xfrm>
            <a:off x="0" y="760365"/>
            <a:ext cx="9144000" cy="5337270"/>
          </a:xfrm>
          <a:prstGeom prst="rect">
            <a:avLst/>
          </a:prstGeom>
        </p:spPr>
      </p:pic>
      <p:pic>
        <p:nvPicPr>
          <p:cNvPr id="11" name="Picture 10" descr="AvTemps-5.jpg"/>
          <p:cNvPicPr>
            <a:picLocks noChangeAspect="1"/>
          </p:cNvPicPr>
          <p:nvPr/>
        </p:nvPicPr>
        <p:blipFill>
          <a:blip r:embed="rId5" cstate="screen"/>
          <a:srcRect/>
          <a:stretch>
            <a:fillRect/>
          </a:stretch>
        </p:blipFill>
        <p:spPr>
          <a:xfrm>
            <a:off x="5940152" y="760365"/>
            <a:ext cx="3203848" cy="5337270"/>
          </a:xfrm>
          <a:prstGeom prst="rect">
            <a:avLst/>
          </a:prstGeom>
        </p:spPr>
      </p:pic>
      <p:grpSp>
        <p:nvGrpSpPr>
          <p:cNvPr id="22" name="Group 21"/>
          <p:cNvGrpSpPr/>
          <p:nvPr/>
        </p:nvGrpSpPr>
        <p:grpSpPr>
          <a:xfrm>
            <a:off x="6617560" y="1952802"/>
            <a:ext cx="1728192" cy="2689191"/>
            <a:chOff x="6617560" y="1952802"/>
            <a:chExt cx="1728192" cy="2689191"/>
          </a:xfrm>
        </p:grpSpPr>
        <p:sp>
          <p:nvSpPr>
            <p:cNvPr id="12" name="TextBox 11"/>
            <p:cNvSpPr txBox="1"/>
            <p:nvPr/>
          </p:nvSpPr>
          <p:spPr>
            <a:xfrm>
              <a:off x="6617560" y="1952802"/>
              <a:ext cx="17281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MORE HOT DAYS</a:t>
              </a:r>
              <a:endParaRPr kumimoji="0" lang="en-A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cxnSp>
          <p:nvCxnSpPr>
            <p:cNvPr id="15" name="Straight Arrow Connector 14"/>
            <p:cNvCxnSpPr/>
            <p:nvPr/>
          </p:nvCxnSpPr>
          <p:spPr>
            <a:xfrm flipH="1">
              <a:off x="6798309" y="3273841"/>
              <a:ext cx="72008" cy="1368152"/>
            </a:xfrm>
            <a:prstGeom prst="straightConnector1">
              <a:avLst/>
            </a:prstGeom>
            <a:ln w="5715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3992996" y="957281"/>
            <a:ext cx="3549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Arial"/>
                <a:ea typeface="+mn-ea"/>
                <a:cs typeface="+mn-cs"/>
              </a:rPr>
              <a:t>GREATER SPREAD</a:t>
            </a:r>
          </a:p>
        </p:txBody>
      </p:sp>
      <p:grpSp>
        <p:nvGrpSpPr>
          <p:cNvPr id="20" name="Group 19"/>
          <p:cNvGrpSpPr/>
          <p:nvPr/>
        </p:nvGrpSpPr>
        <p:grpSpPr>
          <a:xfrm>
            <a:off x="7210388" y="3412157"/>
            <a:ext cx="2011648" cy="1899677"/>
            <a:chOff x="7493844" y="3412157"/>
            <a:chExt cx="1728192" cy="1899677"/>
          </a:xfrm>
        </p:grpSpPr>
        <p:sp>
          <p:nvSpPr>
            <p:cNvPr id="13" name="TextBox 12"/>
            <p:cNvSpPr txBox="1"/>
            <p:nvPr/>
          </p:nvSpPr>
          <p:spPr>
            <a:xfrm>
              <a:off x="7493844" y="3412157"/>
              <a:ext cx="17281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HOTTER EXTREME DAYS</a:t>
              </a:r>
              <a:endParaRPr kumimoji="0" lang="en-AU"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endParaRPr>
            </a:p>
          </p:txBody>
        </p:sp>
        <p:cxnSp>
          <p:nvCxnSpPr>
            <p:cNvPr id="17" name="Straight Arrow Connector 16"/>
            <p:cNvCxnSpPr/>
            <p:nvPr/>
          </p:nvCxnSpPr>
          <p:spPr>
            <a:xfrm flipH="1">
              <a:off x="8141189" y="4735770"/>
              <a:ext cx="72008" cy="576064"/>
            </a:xfrm>
            <a:prstGeom prst="straightConnector1">
              <a:avLst/>
            </a:prstGeom>
            <a:ln w="57150">
              <a:solidFill>
                <a:srgbClr val="C0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72000" y="4797152"/>
            <a:ext cx="1368150" cy="523220"/>
            <a:chOff x="4572000" y="4797152"/>
            <a:chExt cx="1368150" cy="523220"/>
          </a:xfrm>
        </p:grpSpPr>
        <p:sp>
          <p:nvSpPr>
            <p:cNvPr id="24" name="Right Arrow 23"/>
            <p:cNvSpPr/>
            <p:nvPr/>
          </p:nvSpPr>
          <p:spPr>
            <a:xfrm>
              <a:off x="4572000" y="5085184"/>
              <a:ext cx="216024" cy="72008"/>
            </a:xfrm>
            <a:prstGeom prst="right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extBox 24"/>
            <p:cNvSpPr txBox="1"/>
            <p:nvPr/>
          </p:nvSpPr>
          <p:spPr>
            <a:xfrm>
              <a:off x="4860031" y="4797152"/>
              <a:ext cx="10801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+1</a:t>
              </a:r>
              <a:r>
                <a:rPr kumimoji="0" lang="en-AU" sz="2800" b="1" i="0" u="none" strike="noStrike" kern="1200" cap="none" spc="0" normalizeH="0" baseline="3000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o</a:t>
              </a: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C</a:t>
              </a:r>
            </a:p>
          </p:txBody>
        </p:sp>
      </p:grpSp>
      <p:sp>
        <p:nvSpPr>
          <p:cNvPr id="3" name="TextBox 2">
            <a:extLst>
              <a:ext uri="{FF2B5EF4-FFF2-40B4-BE49-F238E27FC236}">
                <a16:creationId xmlns:a16="http://schemas.microsoft.com/office/drawing/2014/main" id="{17F0B79F-F622-42A3-B987-B1CF3A32DA81}"/>
              </a:ext>
            </a:extLst>
          </p:cNvPr>
          <p:cNvSpPr txBox="1"/>
          <p:nvPr/>
        </p:nvSpPr>
        <p:spPr>
          <a:xfrm>
            <a:off x="4067944" y="3273841"/>
            <a:ext cx="19442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rPr>
              <a:t>HIGHER AVERAGE</a:t>
            </a:r>
            <a:endParaRPr kumimoji="0" lang="en-AU"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a:ea typeface="+mn-ea"/>
              <a:cs typeface="+mn-cs"/>
            </a:endParaRPr>
          </a:p>
        </p:txBody>
      </p:sp>
      <p:sp>
        <p:nvSpPr>
          <p:cNvPr id="18" name="Title 1">
            <a:extLst>
              <a:ext uri="{FF2B5EF4-FFF2-40B4-BE49-F238E27FC236}">
                <a16:creationId xmlns:a16="http://schemas.microsoft.com/office/drawing/2014/main" id="{29B2E21C-5C9F-4FDE-BA14-EDA208344774}"/>
              </a:ext>
            </a:extLst>
          </p:cNvPr>
          <p:cNvSpPr txBox="1">
            <a:spLocks/>
          </p:cNvSpPr>
          <p:nvPr/>
        </p:nvSpPr>
        <p:spPr bwMode="auto">
          <a:xfrm>
            <a:off x="251520" y="46864"/>
            <a:ext cx="8510588" cy="6081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82500" lnSpcReduction="10000"/>
          </a:bodyPr>
          <a:lst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r>
              <a:rPr lang="en-AU" sz="4000" kern="0" dirty="0"/>
              <a:t>But it’s not just melting ice that’s the problem!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1000"/>
                                        <p:tgtEl>
                                          <p:spTgt spid="21"/>
                                        </p:tgtEl>
                                      </p:cBhvr>
                                    </p:animEffect>
                                  </p:childTnLst>
                                </p:cTn>
                              </p:par>
                            </p:childTnLst>
                          </p:cTn>
                        </p:par>
                        <p:par>
                          <p:cTn id="16" fill="hold">
                            <p:stCondLst>
                              <p:cond delay="3500"/>
                            </p:stCondLst>
                            <p:childTnLst>
                              <p:par>
                                <p:cTn id="17" presetID="2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2000"/>
                                        <p:tgtEl>
                                          <p:spTgt spid="26"/>
                                        </p:tgtEl>
                                      </p:cBhvr>
                                    </p:animEffect>
                                  </p:childTnLst>
                                </p:cTn>
                              </p:par>
                            </p:childTnLst>
                          </p:cTn>
                        </p:par>
                        <p:par>
                          <p:cTn id="20" fill="hold">
                            <p:stCondLst>
                              <p:cond delay="55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2000"/>
                                        <p:tgtEl>
                                          <p:spTgt spid="11"/>
                                        </p:tgtEl>
                                      </p:cBhvr>
                                    </p:animEffect>
                                  </p:childTnLst>
                                </p:cTn>
                              </p:par>
                            </p:childTnLst>
                          </p:cTn>
                        </p:par>
                        <p:par>
                          <p:cTn id="24" fill="hold">
                            <p:stCondLst>
                              <p:cond delay="7500"/>
                            </p:stCondLst>
                            <p:childTnLst>
                              <p:par>
                                <p:cTn id="25" presetID="22" presetClass="entr" presetSubtype="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1000"/>
                                        <p:tgtEl>
                                          <p:spTgt spid="22"/>
                                        </p:tgtEl>
                                      </p:cBhvr>
                                    </p:animEffect>
                                  </p:childTnLst>
                                </p:cTn>
                              </p:par>
                            </p:childTnLst>
                          </p:cTn>
                        </p:par>
                        <p:par>
                          <p:cTn id="28" fill="hold">
                            <p:stCondLst>
                              <p:cond delay="8500"/>
                            </p:stCondLst>
                            <p:childTnLst>
                              <p:par>
                                <p:cTn id="29" presetID="22" presetClass="entr" presetSubtype="1"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F4485-E829-42FE-BEE6-633A303250AD}"/>
              </a:ext>
            </a:extLst>
          </p:cNvPr>
          <p:cNvSpPr>
            <a:spLocks noGrp="1"/>
          </p:cNvSpPr>
          <p:nvPr>
            <p:ph type="title"/>
          </p:nvPr>
        </p:nvSpPr>
        <p:spPr>
          <a:xfrm>
            <a:off x="301625" y="228601"/>
            <a:ext cx="8510588" cy="608112"/>
          </a:xfrm>
        </p:spPr>
        <p:txBody>
          <a:bodyPr>
            <a:normAutofit fontScale="90000"/>
          </a:bodyPr>
          <a:lstStyle/>
          <a:p>
            <a:r>
              <a:rPr lang="en-AU" sz="4000" dirty="0"/>
              <a:t>CO</a:t>
            </a:r>
            <a:r>
              <a:rPr lang="en-AU" sz="4000" baseline="-25000" dirty="0"/>
              <a:t>2</a:t>
            </a:r>
            <a:r>
              <a:rPr lang="en-AU" sz="4000" dirty="0"/>
              <a:t> is warming the world!</a:t>
            </a:r>
          </a:p>
        </p:txBody>
      </p:sp>
      <p:pic>
        <p:nvPicPr>
          <p:cNvPr id="5" name="Picture 4">
            <a:extLst>
              <a:ext uri="{FF2B5EF4-FFF2-40B4-BE49-F238E27FC236}">
                <a16:creationId xmlns:a16="http://schemas.microsoft.com/office/drawing/2014/main" id="{AF202524-BD55-40CF-BCBE-2C94CB96AF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9324"/>
            <a:ext cx="6528790" cy="4352526"/>
          </a:xfrm>
          <a:prstGeom prst="rect">
            <a:avLst/>
          </a:prstGeom>
        </p:spPr>
      </p:pic>
      <p:sp>
        <p:nvSpPr>
          <p:cNvPr id="6" name="TextBox 5">
            <a:extLst>
              <a:ext uri="{FF2B5EF4-FFF2-40B4-BE49-F238E27FC236}">
                <a16:creationId xmlns:a16="http://schemas.microsoft.com/office/drawing/2014/main" id="{A3B0CA77-A66C-4582-B1C0-5C598A5C42C3}"/>
              </a:ext>
            </a:extLst>
          </p:cNvPr>
          <p:cNvSpPr txBox="1"/>
          <p:nvPr/>
        </p:nvSpPr>
        <p:spPr>
          <a:xfrm>
            <a:off x="107504" y="6148285"/>
            <a:ext cx="90364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srgbClr val="FFFFFF">
                    <a:lumMod val="75000"/>
                  </a:srgbClr>
                </a:solidFill>
                <a:effectLst/>
                <a:uLnTx/>
                <a:uFillTx/>
                <a:latin typeface="Arial"/>
                <a:ea typeface="+mn-ea"/>
                <a:cs typeface="+mn-cs"/>
              </a:rPr>
              <a:t>Increased dry-season length over southern Amazonia in recent decades and its implication for future climate projection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FFFFFF">
                    <a:lumMod val="75000"/>
                  </a:srgbClr>
                </a:solidFill>
                <a:effectLst/>
                <a:uLnTx/>
                <a:uFillTx/>
                <a:latin typeface="Arial"/>
                <a:ea typeface="+mn-ea"/>
                <a:cs typeface="+mn-cs"/>
              </a:rPr>
              <a:t>Rong Fu et.al. </a:t>
            </a:r>
            <a:r>
              <a:rPr kumimoji="0" lang="en-AU" sz="1200" b="0" i="1" u="none" strike="noStrike" kern="1200" cap="none" spc="0" normalizeH="0" baseline="0" noProof="0" dirty="0">
                <a:ln>
                  <a:noFill/>
                </a:ln>
                <a:solidFill>
                  <a:srgbClr val="FFFFFF">
                    <a:lumMod val="75000"/>
                  </a:srgbClr>
                </a:solidFill>
                <a:effectLst/>
                <a:uLnTx/>
                <a:uFillTx/>
                <a:latin typeface="Arial"/>
                <a:ea typeface="+mn-ea"/>
                <a:cs typeface="+mn-cs"/>
              </a:rPr>
              <a:t>  PNAS 5 Nov 2013</a:t>
            </a:r>
          </a:p>
        </p:txBody>
      </p:sp>
      <p:sp>
        <p:nvSpPr>
          <p:cNvPr id="4" name="TextBox 3">
            <a:extLst>
              <a:ext uri="{FF2B5EF4-FFF2-40B4-BE49-F238E27FC236}">
                <a16:creationId xmlns:a16="http://schemas.microsoft.com/office/drawing/2014/main" id="{5077FC1F-646D-4C81-90B6-FE80F07B1EA3}"/>
              </a:ext>
            </a:extLst>
          </p:cNvPr>
          <p:cNvSpPr txBox="1"/>
          <p:nvPr/>
        </p:nvSpPr>
        <p:spPr>
          <a:xfrm>
            <a:off x="1122323" y="1669993"/>
            <a:ext cx="59766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DADADA">
                    <a:lumMod val="25000"/>
                  </a:srgbClr>
                </a:solidFill>
                <a:effectLst/>
                <a:uLnTx/>
                <a:uFillTx/>
                <a:latin typeface="Arial"/>
                <a:ea typeface="+mn-ea"/>
                <a:cs typeface="+mn-cs"/>
              </a:rPr>
              <a:t>Amazon forest die-back</a:t>
            </a:r>
          </a:p>
        </p:txBody>
      </p:sp>
      <p:sp>
        <p:nvSpPr>
          <p:cNvPr id="7" name="TextBox 6">
            <a:extLst>
              <a:ext uri="{FF2B5EF4-FFF2-40B4-BE49-F238E27FC236}">
                <a16:creationId xmlns:a16="http://schemas.microsoft.com/office/drawing/2014/main" id="{1389BF9A-BA1A-4842-9E2B-47D8056D52E2}"/>
              </a:ext>
            </a:extLst>
          </p:cNvPr>
          <p:cNvSpPr txBox="1"/>
          <p:nvPr/>
        </p:nvSpPr>
        <p:spPr>
          <a:xfrm>
            <a:off x="6660232" y="2193213"/>
            <a:ext cx="218214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Arial"/>
                <a:ea typeface="+mn-ea"/>
                <a:cs typeface="+mn-cs"/>
              </a:rPr>
              <a:t>“dry-season length over southern Amazonia has increased significantly since 1979”</a:t>
            </a:r>
          </a:p>
        </p:txBody>
      </p:sp>
      <p:pic>
        <p:nvPicPr>
          <p:cNvPr id="9" name="Picture 8">
            <a:extLst>
              <a:ext uri="{FF2B5EF4-FFF2-40B4-BE49-F238E27FC236}">
                <a16:creationId xmlns:a16="http://schemas.microsoft.com/office/drawing/2014/main" id="{43F3D46D-9244-4F86-93B5-5183833C5E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114129"/>
            <a:ext cx="6528789" cy="3913063"/>
          </a:xfrm>
          <a:prstGeom prst="rect">
            <a:avLst/>
          </a:prstGeom>
        </p:spPr>
      </p:pic>
    </p:spTree>
    <p:extLst>
      <p:ext uri="{BB962C8B-B14F-4D97-AF65-F5344CB8AC3E}">
        <p14:creationId xmlns:p14="http://schemas.microsoft.com/office/powerpoint/2010/main" val="3843218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FA1DB-EB14-4FE2-AF3B-A1E61A8DC52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201872"/>
            <a:ext cx="9143999" cy="6539496"/>
          </a:xfrm>
          <a:prstGeom prst="rect">
            <a:avLst/>
          </a:prstGeom>
        </p:spPr>
      </p:pic>
      <p:cxnSp>
        <p:nvCxnSpPr>
          <p:cNvPr id="5" name="Straight Connector 4">
            <a:extLst>
              <a:ext uri="{FF2B5EF4-FFF2-40B4-BE49-F238E27FC236}">
                <a16:creationId xmlns:a16="http://schemas.microsoft.com/office/drawing/2014/main" id="{9E7D8B39-FA9B-4B09-B843-A861793E3FED}"/>
              </a:ext>
            </a:extLst>
          </p:cNvPr>
          <p:cNvCxnSpPr/>
          <p:nvPr/>
        </p:nvCxnSpPr>
        <p:spPr bwMode="auto">
          <a:xfrm>
            <a:off x="6156176" y="1916832"/>
            <a:ext cx="2304256"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sp>
        <p:nvSpPr>
          <p:cNvPr id="6" name="TextBox 5">
            <a:extLst>
              <a:ext uri="{FF2B5EF4-FFF2-40B4-BE49-F238E27FC236}">
                <a16:creationId xmlns:a16="http://schemas.microsoft.com/office/drawing/2014/main" id="{48B113C0-78C6-4C2B-88E5-84C367D9EF9A}"/>
              </a:ext>
            </a:extLst>
          </p:cNvPr>
          <p:cNvSpPr txBox="1"/>
          <p:nvPr/>
        </p:nvSpPr>
        <p:spPr>
          <a:xfrm>
            <a:off x="2127083" y="1565681"/>
            <a:ext cx="4608512" cy="369332"/>
          </a:xfrm>
          <a:prstGeom prst="rect">
            <a:avLst/>
          </a:prstGeom>
          <a:noFill/>
        </p:spPr>
        <p:txBody>
          <a:bodyPr wrap="square" rtlCol="0">
            <a:spAutoFit/>
          </a:bodyPr>
          <a:lstStyle/>
          <a:p>
            <a:r>
              <a:rPr lang="en-AU" dirty="0">
                <a:solidFill>
                  <a:srgbClr val="C00000"/>
                </a:solidFill>
              </a:rPr>
              <a:t>12 hottest years all since 2005 except 1998 </a:t>
            </a:r>
          </a:p>
        </p:txBody>
      </p:sp>
      <p:sp>
        <p:nvSpPr>
          <p:cNvPr id="7" name="Arrow: Up 6">
            <a:extLst>
              <a:ext uri="{FF2B5EF4-FFF2-40B4-BE49-F238E27FC236}">
                <a16:creationId xmlns:a16="http://schemas.microsoft.com/office/drawing/2014/main" id="{0BD32364-4AE4-4CE0-9989-7AD7144629DA}"/>
              </a:ext>
            </a:extLst>
          </p:cNvPr>
          <p:cNvSpPr/>
          <p:nvPr/>
        </p:nvSpPr>
        <p:spPr bwMode="auto">
          <a:xfrm>
            <a:off x="1378294" y="980728"/>
            <a:ext cx="360040" cy="3168350"/>
          </a:xfrm>
          <a:prstGeom prst="upArrow">
            <a:avLst/>
          </a:prstGeom>
          <a:solidFill>
            <a:srgbClr val="FF0000"/>
          </a:solidFill>
          <a:ln w="635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pitchFamily="34" charset="0"/>
            </a:endParaRPr>
          </a:p>
        </p:txBody>
      </p:sp>
      <p:sp>
        <p:nvSpPr>
          <p:cNvPr id="8" name="TextBox 7">
            <a:extLst>
              <a:ext uri="{FF2B5EF4-FFF2-40B4-BE49-F238E27FC236}">
                <a16:creationId xmlns:a16="http://schemas.microsoft.com/office/drawing/2014/main" id="{152D31CD-E754-408C-9796-1E88C50AB55D}"/>
              </a:ext>
            </a:extLst>
          </p:cNvPr>
          <p:cNvSpPr txBox="1"/>
          <p:nvPr/>
        </p:nvSpPr>
        <p:spPr>
          <a:xfrm>
            <a:off x="1147633" y="645019"/>
            <a:ext cx="1008112" cy="369332"/>
          </a:xfrm>
          <a:prstGeom prst="rect">
            <a:avLst/>
          </a:prstGeom>
          <a:noFill/>
        </p:spPr>
        <p:txBody>
          <a:bodyPr wrap="square" rtlCol="0">
            <a:spAutoFit/>
          </a:bodyPr>
          <a:lstStyle/>
          <a:p>
            <a:r>
              <a:rPr lang="en-AU" b="1" dirty="0">
                <a:solidFill>
                  <a:srgbClr val="C00000"/>
                </a:solidFill>
              </a:rPr>
              <a:t>+2.0</a:t>
            </a:r>
            <a:r>
              <a:rPr lang="en-AU" b="1" baseline="30000" dirty="0">
                <a:solidFill>
                  <a:srgbClr val="C00000"/>
                </a:solidFill>
              </a:rPr>
              <a:t>o</a:t>
            </a:r>
            <a:r>
              <a:rPr lang="en-AU" b="1" dirty="0">
                <a:solidFill>
                  <a:srgbClr val="C00000"/>
                </a:solidFill>
              </a:rPr>
              <a:t>C</a:t>
            </a:r>
          </a:p>
        </p:txBody>
      </p:sp>
      <p:cxnSp>
        <p:nvCxnSpPr>
          <p:cNvPr id="4" name="Straight Connector 3">
            <a:extLst>
              <a:ext uri="{FF2B5EF4-FFF2-40B4-BE49-F238E27FC236}">
                <a16:creationId xmlns:a16="http://schemas.microsoft.com/office/drawing/2014/main" id="{729787D2-0818-449B-8FBC-F53D220B54D9}"/>
              </a:ext>
            </a:extLst>
          </p:cNvPr>
          <p:cNvCxnSpPr/>
          <p:nvPr/>
        </p:nvCxnSpPr>
        <p:spPr bwMode="auto">
          <a:xfrm flipV="1">
            <a:off x="8438664" y="1432654"/>
            <a:ext cx="0" cy="2016224"/>
          </a:xfrm>
          <a:prstGeom prst="line">
            <a:avLst/>
          </a:prstGeom>
          <a:solidFill>
            <a:schemeClr val="accent1"/>
          </a:solidFill>
          <a:ln w="57150" cap="flat" cmpd="sng" algn="ctr">
            <a:solidFill>
              <a:srgbClr val="FF3300"/>
            </a:solidFill>
            <a:prstDash val="solid"/>
            <a:round/>
            <a:headEnd type="none" w="med" len="med"/>
            <a:tailEnd type="none" w="med" len="med"/>
          </a:ln>
          <a:effectLst/>
        </p:spPr>
      </p:cxnSp>
      <p:sp>
        <p:nvSpPr>
          <p:cNvPr id="9" name="TextBox 8">
            <a:extLst>
              <a:ext uri="{FF2B5EF4-FFF2-40B4-BE49-F238E27FC236}">
                <a16:creationId xmlns:a16="http://schemas.microsoft.com/office/drawing/2014/main" id="{5696215B-7C87-4D60-A462-B9C88DBF00D4}"/>
              </a:ext>
            </a:extLst>
          </p:cNvPr>
          <p:cNvSpPr txBox="1"/>
          <p:nvPr/>
        </p:nvSpPr>
        <p:spPr>
          <a:xfrm>
            <a:off x="8107912" y="5877272"/>
            <a:ext cx="705040" cy="276999"/>
          </a:xfrm>
          <a:prstGeom prst="rect">
            <a:avLst/>
          </a:prstGeom>
          <a:noFill/>
        </p:spPr>
        <p:txBody>
          <a:bodyPr wrap="square" rtlCol="0">
            <a:spAutoFit/>
          </a:bodyPr>
          <a:lstStyle/>
          <a:p>
            <a:r>
              <a:rPr lang="en-AU" sz="1200" dirty="0">
                <a:solidFill>
                  <a:schemeClr val="tx1">
                    <a:lumMod val="50000"/>
                  </a:schemeClr>
                </a:solidFill>
              </a:rPr>
              <a:t>2020</a:t>
            </a:r>
            <a:endParaRPr lang="en-AU" dirty="0">
              <a:solidFill>
                <a:schemeClr val="tx1">
                  <a:lumMod val="50000"/>
                </a:schemeClr>
              </a:solidFill>
            </a:endParaRPr>
          </a:p>
        </p:txBody>
      </p:sp>
    </p:spTree>
    <p:extLst>
      <p:ext uri="{BB962C8B-B14F-4D97-AF65-F5344CB8AC3E}">
        <p14:creationId xmlns:p14="http://schemas.microsoft.com/office/powerpoint/2010/main" val="3700922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2500"/>
                            </p:stCondLst>
                            <p:childTnLst>
                              <p:par>
                                <p:cTn id="13" presetID="22" presetClass="entr" presetSubtype="4" fill="hold" grpId="0" nodeType="after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1000"/>
                                        <p:tgtEl>
                                          <p:spTgt spid="7"/>
                                        </p:tgtEl>
                                      </p:cBhvr>
                                    </p:animEffect>
                                  </p:childTnLst>
                                </p:cTn>
                              </p:par>
                            </p:childTnLst>
                          </p:cTn>
                        </p:par>
                        <p:par>
                          <p:cTn id="16" fill="hold">
                            <p:stCondLst>
                              <p:cond delay="550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888630-953A-44C5-AE23-EAFD7ABD0B0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9143999" cy="6857999"/>
          </a:xfrm>
          <a:prstGeom prst="rect">
            <a:avLst/>
          </a:prstGeom>
        </p:spPr>
      </p:pic>
    </p:spTree>
    <p:extLst>
      <p:ext uri="{BB962C8B-B14F-4D97-AF65-F5344CB8AC3E}">
        <p14:creationId xmlns:p14="http://schemas.microsoft.com/office/powerpoint/2010/main" val="834463338"/>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F45FD-F15D-4CAA-B93E-80EEB20059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1033E6-1278-480B-8A50-F3FBFDA1F9C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1"/>
            <a:ext cx="9144000" cy="6856033"/>
          </a:xfrm>
          <a:prstGeom prst="rect">
            <a:avLst/>
          </a:prstGeom>
        </p:spPr>
      </p:pic>
      <p:pic>
        <p:nvPicPr>
          <p:cNvPr id="5" name="Picture 4">
            <a:extLst>
              <a:ext uri="{FF2B5EF4-FFF2-40B4-BE49-F238E27FC236}">
                <a16:creationId xmlns:a16="http://schemas.microsoft.com/office/drawing/2014/main" id="{82DDEC0D-2863-477F-A02A-8037E5293D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482960"/>
            <a:ext cx="9144000" cy="5373216"/>
          </a:xfrm>
          <a:prstGeom prst="rect">
            <a:avLst/>
          </a:prstGeom>
        </p:spPr>
      </p:pic>
      <p:sp>
        <p:nvSpPr>
          <p:cNvPr id="6" name="TextBox 5">
            <a:extLst>
              <a:ext uri="{FF2B5EF4-FFF2-40B4-BE49-F238E27FC236}">
                <a16:creationId xmlns:a16="http://schemas.microsoft.com/office/drawing/2014/main" id="{3BC73FA7-977C-43DF-8E22-BB764B7D7CAB}"/>
              </a:ext>
            </a:extLst>
          </p:cNvPr>
          <p:cNvSpPr txBox="1"/>
          <p:nvPr/>
        </p:nvSpPr>
        <p:spPr>
          <a:xfrm>
            <a:off x="143507" y="5384980"/>
            <a:ext cx="8856984" cy="830997"/>
          </a:xfrm>
          <a:prstGeom prst="rect">
            <a:avLst/>
          </a:prstGeom>
          <a:solidFill>
            <a:schemeClr val="accent4">
              <a:lumMod val="2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Calibri"/>
                <a:ea typeface="+mn-ea"/>
                <a:cs typeface="+mn-cs"/>
              </a:rPr>
              <a:t>Of the response from the government, he said "in a nutshell it has been difficult and the Prime Minister has seen fit not to meet with us"</a:t>
            </a:r>
          </a:p>
        </p:txBody>
      </p:sp>
    </p:spTree>
    <p:extLst>
      <p:ext uri="{BB962C8B-B14F-4D97-AF65-F5344CB8AC3E}">
        <p14:creationId xmlns:p14="http://schemas.microsoft.com/office/powerpoint/2010/main" val="394321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20B810-C9B6-4AE1-A40B-E8D5D883D8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86" y="0"/>
            <a:ext cx="9098028" cy="6858000"/>
          </a:xfrm>
          <a:prstGeom prst="rect">
            <a:avLst/>
          </a:prstGeom>
        </p:spPr>
      </p:pic>
    </p:spTree>
    <p:extLst>
      <p:ext uri="{BB962C8B-B14F-4D97-AF65-F5344CB8AC3E}">
        <p14:creationId xmlns:p14="http://schemas.microsoft.com/office/powerpoint/2010/main" val="1053100187"/>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121286"/>
            <a:ext cx="84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mn-cs"/>
              </a:rPr>
              <a:t>Unprecedented fires in Greenland and Sweden!</a:t>
            </a:r>
          </a:p>
        </p:txBody>
      </p:sp>
      <p:pic>
        <p:nvPicPr>
          <p:cNvPr id="4" name="Picture 3">
            <a:extLst>
              <a:ext uri="{FF2B5EF4-FFF2-40B4-BE49-F238E27FC236}">
                <a16:creationId xmlns:a16="http://schemas.microsoft.com/office/drawing/2014/main" id="{91AC98D0-797B-4DB5-A063-38E03F8C64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12" y="931056"/>
            <a:ext cx="9127975" cy="5926944"/>
          </a:xfrm>
          <a:prstGeom prst="rect">
            <a:avLst/>
          </a:prstGeom>
        </p:spPr>
      </p:pic>
    </p:spTree>
    <p:extLst>
      <p:ext uri="{BB962C8B-B14F-4D97-AF65-F5344CB8AC3E}">
        <p14:creationId xmlns:p14="http://schemas.microsoft.com/office/powerpoint/2010/main" val="1483368455"/>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121286"/>
            <a:ext cx="84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Unprecedented drought in northern Australia</a:t>
            </a:r>
          </a:p>
        </p:txBody>
      </p:sp>
      <p:pic>
        <p:nvPicPr>
          <p:cNvPr id="6" name="Picture 5">
            <a:extLst>
              <a:ext uri="{FF2B5EF4-FFF2-40B4-BE49-F238E27FC236}">
                <a16:creationId xmlns:a16="http://schemas.microsoft.com/office/drawing/2014/main" id="{F1398D9C-564B-44CF-AC65-58B39D11D2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68760"/>
            <a:ext cx="9147202" cy="5373215"/>
          </a:xfrm>
          <a:prstGeom prst="rect">
            <a:avLst/>
          </a:prstGeom>
        </p:spPr>
      </p:pic>
    </p:spTree>
    <p:extLst>
      <p:ext uri="{BB962C8B-B14F-4D97-AF65-F5344CB8AC3E}">
        <p14:creationId xmlns:p14="http://schemas.microsoft.com/office/powerpoint/2010/main" val="1930575470"/>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AC98D0-797B-4DB5-A063-38E03F8C64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0" y="1"/>
            <a:ext cx="9143999" cy="6858000"/>
          </a:xfrm>
          <a:prstGeom prst="rect">
            <a:avLst/>
          </a:prstGeom>
        </p:spPr>
      </p:pic>
      <p:sp>
        <p:nvSpPr>
          <p:cNvPr id="3" name="TextBox 2"/>
          <p:cNvSpPr txBox="1"/>
          <p:nvPr/>
        </p:nvSpPr>
        <p:spPr>
          <a:xfrm>
            <a:off x="467544" y="121286"/>
            <a:ext cx="84249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Unprecedented drought in northern Australia</a:t>
            </a:r>
          </a:p>
        </p:txBody>
      </p:sp>
      <p:pic>
        <p:nvPicPr>
          <p:cNvPr id="5" name="Picture 4">
            <a:extLst>
              <a:ext uri="{FF2B5EF4-FFF2-40B4-BE49-F238E27FC236}">
                <a16:creationId xmlns:a16="http://schemas.microsoft.com/office/drawing/2014/main" id="{EB2662F3-0D5A-41E1-AC75-1202545F981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484784"/>
            <a:ext cx="9144000" cy="5373215"/>
          </a:xfrm>
          <a:prstGeom prst="rect">
            <a:avLst/>
          </a:prstGeom>
        </p:spPr>
      </p:pic>
      <p:sp>
        <p:nvSpPr>
          <p:cNvPr id="7" name="TextBox 6">
            <a:extLst>
              <a:ext uri="{FF2B5EF4-FFF2-40B4-BE49-F238E27FC236}">
                <a16:creationId xmlns:a16="http://schemas.microsoft.com/office/drawing/2014/main" id="{081F1F89-F82C-4329-9094-6E118420A38E}"/>
              </a:ext>
            </a:extLst>
          </p:cNvPr>
          <p:cNvSpPr txBox="1"/>
          <p:nvPr/>
        </p:nvSpPr>
        <p:spPr>
          <a:xfrm>
            <a:off x="683568" y="534958"/>
            <a:ext cx="77048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&amp; unprecedented floods (Feb 2019)</a:t>
            </a:r>
            <a:endParaRPr kumimoji="0" lang="en-A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793175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3.5|9.2|15.7|9.2"/>
</p:tagLst>
</file>

<file path=ppt/tags/tag3.xml><?xml version="1.0" encoding="utf-8"?>
<p:tagLst xmlns:a="http://schemas.openxmlformats.org/drawingml/2006/main" xmlns:r="http://schemas.openxmlformats.org/officeDocument/2006/relationships" xmlns:p="http://schemas.openxmlformats.org/presentationml/2006/main">
  <p:tag name="TIMING" val="|3.5|9.2|15.7|9.2"/>
</p:tagLst>
</file>

<file path=ppt/tags/tag4.xml><?xml version="1.0" encoding="utf-8"?>
<p:tagLst xmlns:a="http://schemas.openxmlformats.org/drawingml/2006/main" xmlns:r="http://schemas.openxmlformats.org/officeDocument/2006/relationships" xmlns:p="http://schemas.openxmlformats.org/presentationml/2006/main">
  <p:tag name="TIMING" val="|5.1"/>
</p:tagLst>
</file>

<file path=ppt/tags/tag5.xml><?xml version="1.0" encoding="utf-8"?>
<p:tagLst xmlns:a="http://schemas.openxmlformats.org/drawingml/2006/main" xmlns:r="http://schemas.openxmlformats.org/officeDocument/2006/relationships" xmlns:p="http://schemas.openxmlformats.org/presentationml/2006/main">
  <p:tag name="TIMING" val="|17.1|11"/>
</p:tagLst>
</file>

<file path=ppt/tags/tag6.xml><?xml version="1.0" encoding="utf-8"?>
<p:tagLst xmlns:a="http://schemas.openxmlformats.org/drawingml/2006/main" xmlns:r="http://schemas.openxmlformats.org/officeDocument/2006/relationships" xmlns:p="http://schemas.openxmlformats.org/presentationml/2006/main">
  <p:tag name="TIMING" val="|30.3"/>
</p:tagLst>
</file>

<file path=ppt/tags/tag7.xml><?xml version="1.0" encoding="utf-8"?>
<p:tagLst xmlns:a="http://schemas.openxmlformats.org/drawingml/2006/main" xmlns:r="http://schemas.openxmlformats.org/officeDocument/2006/relationships" xmlns:p="http://schemas.openxmlformats.org/presentationml/2006/main">
  <p:tag name="TIMING" val="|30.3"/>
</p:tagLst>
</file>

<file path=ppt/tags/tag8.xml><?xml version="1.0" encoding="utf-8"?>
<p:tagLst xmlns:a="http://schemas.openxmlformats.org/drawingml/2006/main" xmlns:r="http://schemas.openxmlformats.org/officeDocument/2006/relationships" xmlns:p="http://schemas.openxmlformats.org/presentationml/2006/main">
  <p:tag name="TIMING" val="|4.9"/>
</p:tagLst>
</file>

<file path=ppt/theme/theme1.xml><?xml version="1.0" encoding="utf-8"?>
<a:theme xmlns:a="http://schemas.openxmlformats.org/drawingml/2006/main" name="20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msgothic"/>
      </a:majorFont>
      <a:minorFont>
        <a:latin typeface="Times New Roman"/>
        <a:ea typeface=""/>
        <a:cs typeface="msgoth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kumimoji="0" lang="en-GB" altLang="en-US" sz="2400" b="0" i="0" u="none" strike="noStrike" cap="none" normalizeH="0" baseline="0" smtClean="0">
            <a:ln>
              <a:noFill/>
            </a:ln>
            <a:effectLst/>
            <a:latin typeface="Times New Roman" panose="02020603050405020304" pitchFamily="18"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kumimoji="0" lang="en-GB" altLang="en-US" sz="2400" b="0" i="0" u="none" strike="noStrike" cap="none" normalizeH="0" baseline="0" smtClean="0">
            <a:ln>
              <a:noFill/>
            </a:ln>
            <a:effectLst/>
            <a:latin typeface="Times New Roman" panose="02020603050405020304" pitchFamily="18"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8_Clouds">
  <a:themeElements>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
      <a:clrScheme name="Clouds 10">
        <a:dk1>
          <a:srgbClr val="010199"/>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11">
        <a:dk1>
          <a:srgbClr val="00004A"/>
        </a:dk1>
        <a:lt1>
          <a:srgbClr val="FFFFFF"/>
        </a:lt1>
        <a:dk2>
          <a:srgbClr val="000066"/>
        </a:dk2>
        <a:lt2>
          <a:srgbClr val="CCFFFF"/>
        </a:lt2>
        <a:accent1>
          <a:srgbClr val="66CCFF"/>
        </a:accent1>
        <a:accent2>
          <a:srgbClr val="2EBDBA"/>
        </a:accent2>
        <a:accent3>
          <a:srgbClr val="AAAAB8"/>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S Gothic"/>
        <a:cs typeface=""/>
      </a:majorFont>
      <a:minorFont>
        <a:latin typeface="Calibri"/>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31472</TotalTime>
  <Words>16783</Words>
  <Application>Microsoft Office PowerPoint</Application>
  <PresentationFormat>On-screen Show (4:3)</PresentationFormat>
  <Paragraphs>965</Paragraphs>
  <Slides>179</Slides>
  <Notes>152</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179</vt:i4>
      </vt:variant>
    </vt:vector>
  </HeadingPairs>
  <TitlesOfParts>
    <vt:vector size="195" baseType="lpstr">
      <vt:lpstr>Times New Roman</vt:lpstr>
      <vt:lpstr>Wingdings</vt:lpstr>
      <vt:lpstr>Abadi</vt:lpstr>
      <vt:lpstr>Calibri</vt:lpstr>
      <vt:lpstr>Lucida Fax</vt:lpstr>
      <vt:lpstr>Arial Rounded MT Bold</vt:lpstr>
      <vt:lpstr>Bell MT</vt:lpstr>
      <vt:lpstr>Comic Sans MS</vt:lpstr>
      <vt:lpstr>Arial</vt:lpstr>
      <vt:lpstr>Symbol</vt:lpstr>
      <vt:lpstr>Lucida Handwriting</vt:lpstr>
      <vt:lpstr>20_Clouds</vt:lpstr>
      <vt:lpstr>Office Theme</vt:lpstr>
      <vt:lpstr>18_Clouds</vt:lpstr>
      <vt:lpstr>7_Office Theme</vt:lpstr>
      <vt:lpstr>PHOTO-PAINT</vt:lpstr>
      <vt:lpstr>This is a mix of my slides on climate science and renewable energy</vt:lpstr>
      <vt:lpstr>Climate Change</vt:lpstr>
      <vt:lpstr>PowerPoint Presentation</vt:lpstr>
      <vt:lpstr>PowerPoint Presentation</vt:lpstr>
      <vt:lpstr>PowerPoint Presentation</vt:lpstr>
      <vt:lpstr>Does Earth’s climate change?</vt:lpstr>
      <vt:lpstr>PowerPoint Presentation</vt:lpstr>
      <vt:lpstr>PowerPoint Presentation</vt:lpstr>
      <vt:lpstr>PowerPoint Presentation</vt:lpstr>
      <vt:lpstr>PowerPoint Presentation</vt:lpstr>
      <vt:lpstr>So the big question is ...    WHY the changes?</vt:lpstr>
      <vt:lpstr>PowerPoint Presentation</vt:lpstr>
      <vt:lpstr>Climate Science 101</vt:lpstr>
      <vt:lpstr>PowerPoint Presentation</vt:lpstr>
      <vt:lpstr>Climate Science 101</vt:lpstr>
      <vt:lpstr>Climate Science 101</vt:lpstr>
      <vt:lpstr>Climate Science 101</vt:lpstr>
      <vt:lpstr>Climate Science 101</vt:lpstr>
      <vt:lpstr>Climate Science 101</vt:lpstr>
      <vt:lpstr>Climate Science 101</vt:lpstr>
      <vt:lpstr>If there was no greenhouse effect Earth would be a frozen snowball at about  – 18oC</vt:lpstr>
      <vt:lpstr>PowerPoint Presentation</vt:lpstr>
      <vt:lpstr>Does Earth’s climate change?</vt:lpstr>
      <vt:lpstr>PowerPoint Presentation</vt:lpstr>
      <vt:lpstr>PowerPoint Presentation</vt:lpstr>
      <vt:lpstr>PowerPoint Presentation</vt:lpstr>
      <vt:lpstr>PowerPoint Presentation</vt:lpstr>
      <vt:lpstr>Nonsense from Murdoch media</vt:lpstr>
      <vt:lpstr>Climate science</vt:lpstr>
      <vt:lpstr>PowerPoint Presentation</vt:lpstr>
      <vt:lpstr>PowerPoint Presentation</vt:lpstr>
      <vt:lpstr>Where are the emissions coming from?</vt:lpstr>
      <vt:lpstr>Where are world emissions coming from?</vt:lpstr>
      <vt:lpstr>Chinese steel plant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Earth’s climate change?</vt:lpstr>
      <vt:lpstr>So what will this extra CO2 do to the +33oC Greenhouse effect? And how will it affect us?</vt:lpstr>
      <vt:lpstr>Doing the Physics</vt:lpstr>
      <vt:lpstr>PowerPoint Presentation</vt:lpstr>
      <vt:lpstr>PowerPoint Presentation</vt:lpstr>
      <vt:lpstr>Doing the Physics</vt:lpstr>
      <vt:lpstr>So what do they predict?</vt:lpstr>
      <vt:lpstr>So what do they predict?</vt:lpstr>
      <vt:lpstr>PowerPoint Presentation</vt:lpstr>
      <vt:lpstr>So what will this extra CO2 do to the +33oC Greenhouse effect? And how will it affect us?</vt:lpstr>
      <vt:lpstr>PowerPoint Presentation</vt:lpstr>
      <vt:lpstr>PowerPoint Presentation</vt:lpstr>
      <vt:lpstr>Earth’s Greenhouse climate</vt:lpstr>
      <vt:lpstr>PowerPoint Presentation</vt:lpstr>
      <vt:lpstr>PowerPoint Presentation</vt:lpstr>
      <vt:lpstr>PowerPoint Presentation</vt:lpstr>
      <vt:lpstr>PowerPoint Presentation</vt:lpstr>
      <vt:lpstr>PowerPoint Presentation</vt:lpstr>
      <vt:lpstr>PowerPoint Presentation</vt:lpstr>
      <vt:lpstr>But sea level rise has two components</vt:lpstr>
      <vt:lpstr>PowerPoint Presentation</vt:lpstr>
      <vt:lpstr>PowerPoint Presentation</vt:lpstr>
      <vt:lpstr>PowerPoint Presentation</vt:lpstr>
      <vt:lpstr>Greenland ice sheets are melting</vt:lpstr>
      <vt:lpstr>PowerPoint Presentation</vt:lpstr>
      <vt:lpstr>Greenland’s glaciers are calving at an increasing rate</vt:lpstr>
      <vt:lpstr>PowerPoint Presentation</vt:lpstr>
      <vt:lpstr>Greenland’s glaciers are carving at an increasing rate</vt:lpstr>
      <vt:lpstr>PowerPoint Presentation</vt:lpstr>
      <vt:lpstr>Jakobshavn, the largest, fastest glacier in Greenland</vt:lpstr>
      <vt:lpstr>Jakobshavn, the largest, fastest glacier in Greenland</vt:lpstr>
      <vt:lpstr>Jakobshavn, the largest, fastest glacier in Greenland</vt:lpstr>
      <vt:lpstr>Ice sheets are melting at much faster rates</vt:lpstr>
      <vt:lpstr>Ice sheets are melting at much faster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CO2 is warming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Carbon Budget</vt:lpstr>
      <vt:lpstr>PowerPoint Presentation</vt:lpstr>
      <vt:lpstr>BUT!</vt:lpstr>
      <vt:lpstr>PowerPoint Presentation</vt:lpstr>
      <vt:lpstr>Does Earth’s climate change?</vt:lpstr>
      <vt:lpstr>What can we do about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NEED TO:</vt:lpstr>
      <vt:lpstr>WE NEED TO:</vt:lpstr>
      <vt:lpstr>WE NEED TO:</vt:lpstr>
      <vt:lpstr>PowerPoint Presentation</vt:lpstr>
      <vt:lpstr>PowerPoint Presentation</vt:lpstr>
      <vt:lpstr>We HAVE the technology!</vt:lpstr>
      <vt:lpstr>PowerPoint Presentation</vt:lpstr>
      <vt:lpstr>PowerPoint Presentation</vt:lpstr>
      <vt:lpstr>But the Sun doesn’t always shine!</vt:lpstr>
      <vt:lpstr>So we need storage!</vt:lpstr>
      <vt:lpstr>PowerPoint Presentation</vt:lpstr>
      <vt:lpstr>We HAVE the technology!</vt:lpstr>
      <vt:lpstr>Australian Solutions - solar!</vt:lpstr>
      <vt:lpstr>Australian Solutions - solar!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the Sun doesn’t always shine!</vt:lpstr>
      <vt:lpstr>So we need storage!</vt:lpstr>
      <vt:lpstr>So we need storage!</vt:lpstr>
      <vt:lpstr>PowerPoint Presentation</vt:lpstr>
      <vt:lpstr>Pumped Hydro storage – Snowy 2.0</vt:lpstr>
      <vt:lpstr>Pumped Hydro storage</vt:lpstr>
      <vt:lpstr>PowerPoint Presentation</vt:lpstr>
      <vt:lpstr>PowerPoint Presentation</vt:lpstr>
      <vt:lpstr>And there’s Hydrogen!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solutions !</vt:lpstr>
      <vt:lpstr>PowerPoint Presentation</vt:lpstr>
      <vt:lpstr>PowerPoint Presentation</vt:lpstr>
      <vt:lpstr>PowerPoint Presentation</vt:lpstr>
      <vt:lpstr>PowerPoint Presentation</vt:lpstr>
      <vt:lpstr>PowerPoint Presentation</vt:lpstr>
      <vt:lpstr>PowerPoint Presentation</vt:lpstr>
      <vt:lpstr>Some good things!</vt:lpstr>
      <vt:lpstr>Some good things!?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science for C4C</dc:title>
  <dc:creator>Keith</dc:creator>
  <cp:lastModifiedBy>Keith Burrows</cp:lastModifiedBy>
  <cp:revision>857</cp:revision>
  <dcterms:created xsi:type="dcterms:W3CDTF">2017-08-24T05:02:23Z</dcterms:created>
  <dcterms:modified xsi:type="dcterms:W3CDTF">2024-02-24T06:34:01Z</dcterms:modified>
</cp:coreProperties>
</file>