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xml" ContentType="application/vnd.openxmlformats-officedocument.presentationml.tags+xml"/>
  <Override PartName="/ppt/notesSlides/notesSlide48.xml" ContentType="application/vnd.openxmlformats-officedocument.presentationml.notesSlide+xml"/>
  <Override PartName="/ppt/tags/tag4.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4" r:id="rId2"/>
    <p:sldMasterId id="2147483699" r:id="rId3"/>
    <p:sldMasterId id="2147483752" r:id="rId4"/>
    <p:sldMasterId id="2147483806" r:id="rId5"/>
    <p:sldMasterId id="2147483811" r:id="rId6"/>
    <p:sldMasterId id="2147483835" r:id="rId7"/>
  </p:sldMasterIdLst>
  <p:notesMasterIdLst>
    <p:notesMasterId r:id="rId93"/>
  </p:notesMasterIdLst>
  <p:sldIdLst>
    <p:sldId id="1050" r:id="rId8"/>
    <p:sldId id="521" r:id="rId9"/>
    <p:sldId id="1702" r:id="rId10"/>
    <p:sldId id="556" r:id="rId11"/>
    <p:sldId id="1704" r:id="rId12"/>
    <p:sldId id="1003" r:id="rId13"/>
    <p:sldId id="557" r:id="rId14"/>
    <p:sldId id="264" r:id="rId15"/>
    <p:sldId id="1713" r:id="rId16"/>
    <p:sldId id="1714" r:id="rId17"/>
    <p:sldId id="1715" r:id="rId18"/>
    <p:sldId id="1032" r:id="rId19"/>
    <p:sldId id="1033" r:id="rId20"/>
    <p:sldId id="591" r:id="rId21"/>
    <p:sldId id="1716" r:id="rId22"/>
    <p:sldId id="290" r:id="rId23"/>
    <p:sldId id="497" r:id="rId24"/>
    <p:sldId id="498" r:id="rId25"/>
    <p:sldId id="457" r:id="rId26"/>
    <p:sldId id="1695" r:id="rId27"/>
    <p:sldId id="1698" r:id="rId28"/>
    <p:sldId id="590" r:id="rId29"/>
    <p:sldId id="523" r:id="rId30"/>
    <p:sldId id="508" r:id="rId31"/>
    <p:sldId id="509" r:id="rId32"/>
    <p:sldId id="1749" r:id="rId33"/>
    <p:sldId id="1755" r:id="rId34"/>
    <p:sldId id="1763" r:id="rId35"/>
    <p:sldId id="1764" r:id="rId36"/>
    <p:sldId id="1766" r:id="rId37"/>
    <p:sldId id="1771" r:id="rId38"/>
    <p:sldId id="1757" r:id="rId39"/>
    <p:sldId id="1758" r:id="rId40"/>
    <p:sldId id="1759" r:id="rId41"/>
    <p:sldId id="1772" r:id="rId42"/>
    <p:sldId id="1037" r:id="rId43"/>
    <p:sldId id="1753" r:id="rId44"/>
    <p:sldId id="1775" r:id="rId45"/>
    <p:sldId id="1751" r:id="rId46"/>
    <p:sldId id="518" r:id="rId47"/>
    <p:sldId id="1777" r:id="rId48"/>
    <p:sldId id="1778" r:id="rId49"/>
    <p:sldId id="395" r:id="rId50"/>
    <p:sldId id="377" r:id="rId51"/>
    <p:sldId id="524" r:id="rId52"/>
    <p:sldId id="1773" r:id="rId53"/>
    <p:sldId id="492" r:id="rId54"/>
    <p:sldId id="1776" r:id="rId55"/>
    <p:sldId id="605" r:id="rId56"/>
    <p:sldId id="391" r:id="rId57"/>
    <p:sldId id="519" r:id="rId58"/>
    <p:sldId id="1012" r:id="rId59"/>
    <p:sldId id="1700" r:id="rId60"/>
    <p:sldId id="1712" r:id="rId61"/>
    <p:sldId id="691" r:id="rId62"/>
    <p:sldId id="350" r:id="rId63"/>
    <p:sldId id="331" r:id="rId64"/>
    <p:sldId id="1782" r:id="rId65"/>
    <p:sldId id="1708" r:id="rId66"/>
    <p:sldId id="259" r:id="rId67"/>
    <p:sldId id="256" r:id="rId68"/>
    <p:sldId id="1780" r:id="rId69"/>
    <p:sldId id="261" r:id="rId70"/>
    <p:sldId id="263" r:id="rId71"/>
    <p:sldId id="1781" r:id="rId72"/>
    <p:sldId id="265" r:id="rId73"/>
    <p:sldId id="266" r:id="rId74"/>
    <p:sldId id="267" r:id="rId75"/>
    <p:sldId id="1018" r:id="rId76"/>
    <p:sldId id="271" r:id="rId77"/>
    <p:sldId id="269" r:id="rId78"/>
    <p:sldId id="272" r:id="rId79"/>
    <p:sldId id="1787" r:id="rId80"/>
    <p:sldId id="270" r:id="rId81"/>
    <p:sldId id="608" r:id="rId82"/>
    <p:sldId id="1020" r:id="rId83"/>
    <p:sldId id="1785" r:id="rId84"/>
    <p:sldId id="1786" r:id="rId85"/>
    <p:sldId id="1788" r:id="rId86"/>
    <p:sldId id="1792" r:id="rId87"/>
    <p:sldId id="1783" r:id="rId88"/>
    <p:sldId id="1784" r:id="rId89"/>
    <p:sldId id="1790" r:id="rId90"/>
    <p:sldId id="1791" r:id="rId91"/>
    <p:sldId id="1789" r:id="rId92"/>
  </p:sldIdLst>
  <p:sldSz cx="9144000" cy="6858000" type="screen4x3"/>
  <p:notesSz cx="6858000" cy="9144000"/>
  <p:embeddedFontLst>
    <p:embeddedFont>
      <p:font typeface="Arial Rounded MT Bold" panose="020F0704030504030204" pitchFamily="34" charset="0"/>
      <p:regular r:id="rId94"/>
    </p:embeddedFont>
    <p:embeddedFont>
      <p:font typeface="Calibri" panose="020F0502020204030204" pitchFamily="34" charset="0"/>
      <p:regular r:id="rId95"/>
      <p:bold r:id="rId96"/>
      <p:italic r:id="rId97"/>
      <p:boldItalic r:id="rId98"/>
    </p:embeddedFont>
    <p:embeddedFont>
      <p:font typeface="Calibri Light" panose="020F0302020204030204" pitchFamily="34" charset="0"/>
      <p:regular r:id="rId99"/>
      <p: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99"/>
    <a:srgbClr val="FF9900"/>
    <a:srgbClr val="CC6600"/>
    <a:srgbClr val="FF0000"/>
    <a:srgbClr val="CC0000"/>
    <a:srgbClr val="FF5050"/>
    <a:srgbClr val="FFCC00"/>
    <a:srgbClr val="F84242"/>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00" autoAdjust="0"/>
  </p:normalViewPr>
  <p:slideViewPr>
    <p:cSldViewPr>
      <p:cViewPr varScale="1">
        <p:scale>
          <a:sx n="96" d="100"/>
          <a:sy n="96" d="100"/>
        </p:scale>
        <p:origin x="942" y="78"/>
      </p:cViewPr>
      <p:guideLst>
        <p:guide orient="horz" pos="2160"/>
        <p:guide pos="2880"/>
      </p:guideLst>
    </p:cSldViewPr>
  </p:slideViewPr>
  <p:notesTextViewPr>
    <p:cViewPr>
      <p:scale>
        <a:sx n="3" d="2"/>
        <a:sy n="3" d="2"/>
      </p:scale>
      <p:origin x="0" y="0"/>
    </p:cViewPr>
  </p:notesTextViewPr>
  <p:sorterViewPr>
    <p:cViewPr>
      <p:scale>
        <a:sx n="80" d="100"/>
        <a:sy n="80" d="100"/>
      </p:scale>
      <p:origin x="0" y="-117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font" Target="fonts/font2.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font" Target="fonts/font7.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4.fntdata"/><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13B4A-724B-4C50-89E5-EAA46FE2B565}" type="datetimeFigureOut">
              <a:rPr lang="en-AU" smtClean="0"/>
              <a:pPr/>
              <a:t>15/02/2020</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D69E6-F7E1-434F-AB02-B829E32190C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limate.nasa.gov/news/2882/jakobshavn-glacier-grows-for-third-straight-yea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051590A-D993-49CF-80B6-91ECE1955950}" type="slidenum">
              <a:rPr lang="en-AU" smtClean="0">
                <a:solidFill>
                  <a:prstClr val="black"/>
                </a:solidFill>
              </a:rPr>
              <a:pPr/>
              <a:t>2</a:t>
            </a:fld>
            <a:endParaRPr lang="en-AU" dirty="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AU" dirty="0">
                <a:latin typeface="Arial" charset="0"/>
              </a:rPr>
              <a:t>For PHYSCON Feb 2020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should be all about science, not politics. Scepticism is fine – but look at ALL the science. That one’s views on a scientific matter should depend on one’s politics is an extremely worrying sign of a world going mad! </a:t>
            </a:r>
          </a:p>
          <a:p>
            <a:r>
              <a:rPr lang="en-AU" dirty="0"/>
              <a:t>Apart from Science and Nature there are a lot of other more specialist journals saying the same thing</a:t>
            </a:r>
          </a:p>
        </p:txBody>
      </p:sp>
      <p:sp>
        <p:nvSpPr>
          <p:cNvPr id="4" name="Slide Number Placeholder 3"/>
          <p:cNvSpPr>
            <a:spLocks noGrp="1"/>
          </p:cNvSpPr>
          <p:nvPr>
            <p:ph type="sldNum" sz="quarter" idx="5"/>
          </p:nvPr>
        </p:nvSpPr>
        <p:spPr/>
        <p:txBody>
          <a:bodyPr/>
          <a:lstStyle/>
          <a:p>
            <a:fld id="{312D69E6-F7E1-434F-AB02-B829E32190C6}" type="slidenum">
              <a:rPr lang="en-AU" smtClean="0"/>
              <a:pPr/>
              <a:t>13</a:t>
            </a:fld>
            <a:endParaRPr lang="en-AU"/>
          </a:p>
        </p:txBody>
      </p:sp>
    </p:spTree>
    <p:extLst>
      <p:ext uri="{BB962C8B-B14F-4D97-AF65-F5344CB8AC3E}">
        <p14:creationId xmlns:p14="http://schemas.microsoft.com/office/powerpoint/2010/main" val="105240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Plimer and others call themselves sceptics – but they only ever look at the (tiny bit of) science that supports their case and ignore that vast bulk of the science. Scepticism is important in science! It is always good to question generally accepted ideas. BUT – it is important to look at ALL the evidence, not just the bit that suits one’s point of view.</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14</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just an overview of the presentation on climate science referred to at STAVCON Nov 2019. You can download it from cs4s.net on the MORE/REFERENCES page. The following few slides are some of the key slides from this presentation.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15</a:t>
            </a:fld>
            <a:endParaRPr lang="en-AU"/>
          </a:p>
        </p:txBody>
      </p:sp>
    </p:spTree>
    <p:extLst>
      <p:ext uri="{BB962C8B-B14F-4D97-AF65-F5344CB8AC3E}">
        <p14:creationId xmlns:p14="http://schemas.microsoft.com/office/powerpoint/2010/main" val="2869043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84976BD-1202-4841-A399-AC6F658F56C2}" type="slidenum">
              <a:rPr lang="en-GB" smtClean="0">
                <a:solidFill>
                  <a:prstClr val="black"/>
                </a:solidFill>
              </a:rPr>
              <a:pPr/>
              <a:t>16</a:t>
            </a:fld>
            <a:endParaRPr lang="en-GB">
              <a:solidFill>
                <a:prstClr val="black"/>
              </a:solidFill>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dirty="0"/>
              <a:t>This is one of the slides from the ppt referred to on the last slide. The original has more animation. LIG Last</a:t>
            </a:r>
            <a:r>
              <a:rPr lang="en-US" baseline="0" dirty="0"/>
              <a:t> </a:t>
            </a:r>
            <a:r>
              <a:rPr lang="en-US" baseline="0" dirty="0" err="1"/>
              <a:t>InterGlacial</a:t>
            </a:r>
            <a:r>
              <a:rPr lang="en-US" dirty="0"/>
              <a:t> 150,000 – 100,000 yr ago.</a:t>
            </a:r>
            <a:r>
              <a:rPr lang="en-US" baseline="0" dirty="0"/>
              <a:t> CO2 similar to pre-industrial (280 </a:t>
            </a:r>
            <a:r>
              <a:rPr lang="en-US" baseline="0" dirty="0" err="1"/>
              <a:t>ppm</a:t>
            </a:r>
            <a:r>
              <a:rPr lang="en-US" baseline="0" dirty="0"/>
              <a:t>) temperatures only about 1 deg higher (</a:t>
            </a:r>
            <a:r>
              <a:rPr lang="en-US" baseline="0" dirty="0" err="1"/>
              <a:t>ie</a:t>
            </a:r>
            <a:r>
              <a:rPr lang="en-US" baseline="0" dirty="0"/>
              <a:t> about same as now!) but sea levels around 6 – 9 m higher than now.</a:t>
            </a:r>
            <a:endParaRPr lang="en-US" dirty="0"/>
          </a:p>
          <a:p>
            <a:pPr defTabSz="844083" eaLnBrk="1" hangingPunct="1">
              <a:defRPr/>
            </a:pPr>
            <a:r>
              <a:rPr lang="en-US" dirty="0"/>
              <a:t>Pliocene, 2-3 million</a:t>
            </a:r>
            <a:r>
              <a:rPr lang="en-US" baseline="0" dirty="0"/>
              <a:t> yr ago</a:t>
            </a:r>
            <a:r>
              <a:rPr lang="en-US" dirty="0"/>
              <a:t> – similar to now CO2, only a couple of degrees warmer,</a:t>
            </a:r>
            <a:r>
              <a:rPr lang="en-US" baseline="0" dirty="0"/>
              <a:t> but sea level about 25 – 40 m higher, little polar ice, …. Etc!! ??</a:t>
            </a:r>
          </a:p>
          <a:p>
            <a:pPr defTabSz="844083" eaLnBrk="1" hangingPunct="1">
              <a:defRPr/>
            </a:pPr>
            <a:r>
              <a:rPr lang="en-US" baseline="0" dirty="0"/>
              <a:t>NB: In actual presentation there is a fair bit of animation so look at the presentation, not just the slides.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JUST 20,000 years ago. Most of northern hemisphere countries under ice. You could walk to Tasmania or PNG - people did.</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17</a:t>
            </a:fld>
            <a:endParaRPr lang="en-A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For most of its life Earth has been hotter than now. Eocene was a full hothouse, but it has been warmer than now quite a lot. Most of Melbourne would be well under water. Shoreline around the foothills of the </a:t>
            </a:r>
            <a:r>
              <a:rPr lang="en-AU" dirty="0" err="1"/>
              <a:t>Dandenongs</a:t>
            </a:r>
            <a:r>
              <a:rPr lang="en-AU" dirty="0"/>
              <a:t>. Large inland Australian sea. Large areas of Europe, Middle east, Asia underwater.</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Would</a:t>
            </a:r>
            <a:r>
              <a:rPr lang="en-AU" baseline="0" dirty="0"/>
              <a:t> take centuries or millennia to reach that stage, but do we want to condemn future generations to ever changing sea levels and climate? And we would have BIG problems with SLR of one metre – much less 100 metres.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18</a:t>
            </a:fld>
            <a:endParaRPr lang="en-AU">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We have added a </a:t>
            </a:r>
            <a:r>
              <a:rPr lang="en-AU" u="sng" dirty="0"/>
              <a:t>thousand billion tonnes of CO2</a:t>
            </a:r>
            <a:r>
              <a:rPr lang="en-AU" u="none" dirty="0"/>
              <a:t> to the atmosphere (trillion tonnes) and it only started off with a bit over two thousand billion tonnes.</a:t>
            </a:r>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a:t>
            </a:r>
          </a:p>
          <a:p>
            <a:r>
              <a:rPr lang="en-AU" baseline="0" dirty="0"/>
              <a:t>(Ocean is warming but concentration of CO2 in the atmosphere is increasing at a faster rate.)</a:t>
            </a:r>
          </a:p>
          <a:p>
            <a:r>
              <a:rPr lang="en-AU" baseline="0" dirty="0"/>
              <a:t>Note that every year around 770 </a:t>
            </a:r>
            <a:r>
              <a:rPr lang="en-AU" baseline="0" dirty="0" err="1"/>
              <a:t>gtn</a:t>
            </a:r>
            <a:r>
              <a:rPr lang="en-AU" baseline="0" dirty="0"/>
              <a:t> CO2 go in and out of the biosphere, our 40 </a:t>
            </a:r>
            <a:r>
              <a:rPr lang="en-AU" baseline="0" dirty="0" err="1"/>
              <a:t>gtn</a:t>
            </a:r>
            <a:r>
              <a:rPr lang="en-AU" baseline="0" dirty="0"/>
              <a:t> is “only” about 5% of that – hence the deniers that we only produce 5% of the greenhouse gas going into the biosphere. BUT…</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19</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20</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So what is actually happening?</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Temperatures (red, orange) have gone up pretty much in line with the CO2 (blue) </a:t>
            </a:r>
            <a:r>
              <a:rPr lang="en-AU" b="1" dirty="0">
                <a:latin typeface="Arial" charset="0"/>
              </a:rPr>
              <a:t>as expected</a:t>
            </a:r>
          </a:p>
          <a:p>
            <a:pPr eaLnBrk="1" hangingPunct="1"/>
            <a:r>
              <a:rPr lang="en-AU" dirty="0">
                <a:latin typeface="Arial" charset="0"/>
              </a:rPr>
              <a:t>To suggest that the short term flattening in the last couple of decades says anything about the long term trend is clearly nonsense!</a:t>
            </a:r>
          </a:p>
          <a:p>
            <a:pPr eaLnBrk="1" hangingPunct="1"/>
            <a:r>
              <a:rPr lang="en-AU" dirty="0">
                <a:latin typeface="Arial" charset="0"/>
              </a:rPr>
              <a:t>What about the longer term? Is there a connection between CO2 and temperature? …</a:t>
            </a:r>
          </a:p>
        </p:txBody>
      </p:sp>
    </p:spTree>
    <p:extLst>
      <p:ext uri="{BB962C8B-B14F-4D97-AF65-F5344CB8AC3E}">
        <p14:creationId xmlns:p14="http://schemas.microsoft.com/office/powerpoint/2010/main" val="448899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Deniers often just look at the bit from 1998 on to2015 (not 2016!) and say the models are wrong but don’t realise there is a lot of natural variation and any one model run can be very variable – shaded area! Black line is only the average.</a:t>
            </a:r>
          </a:p>
        </p:txBody>
      </p:sp>
      <p:sp>
        <p:nvSpPr>
          <p:cNvPr id="4" name="Slide Number Placeholder 3"/>
          <p:cNvSpPr>
            <a:spLocks noGrp="1"/>
          </p:cNvSpPr>
          <p:nvPr>
            <p:ph type="sldNum" sz="quarter" idx="5"/>
          </p:nvPr>
        </p:nvSpPr>
        <p:spPr/>
        <p:txBody>
          <a:bodyPr/>
          <a:lstStyle/>
          <a:p>
            <a:fld id="{312D69E6-F7E1-434F-AB02-B829E32190C6}" type="slidenum">
              <a:rPr lang="en-AU" smtClean="0"/>
              <a:pPr/>
              <a:t>21</a:t>
            </a:fld>
            <a:endParaRPr lang="en-AU"/>
          </a:p>
        </p:txBody>
      </p:sp>
    </p:spTree>
    <p:extLst>
      <p:ext uri="{BB962C8B-B14F-4D97-AF65-F5344CB8AC3E}">
        <p14:creationId xmlns:p14="http://schemas.microsoft.com/office/powerpoint/2010/main" val="3423393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Arctic is warming faster than elsewhere! This is why parts of the US have experienced very cold spells! Arctic weather is being pushed further south.</a:t>
            </a:r>
          </a:p>
        </p:txBody>
      </p:sp>
      <p:sp>
        <p:nvSpPr>
          <p:cNvPr id="4" name="Slide Number Placeholder 3"/>
          <p:cNvSpPr>
            <a:spLocks noGrp="1"/>
          </p:cNvSpPr>
          <p:nvPr>
            <p:ph type="sldNum" sz="quarter" idx="5"/>
          </p:nvPr>
        </p:nvSpPr>
        <p:spPr/>
        <p:txBody>
          <a:bodyPr/>
          <a:lstStyle/>
          <a:p>
            <a:fld id="{312D69E6-F7E1-434F-AB02-B829E32190C6}" type="slidenum">
              <a:rPr lang="en-AU" smtClean="0"/>
              <a:pPr/>
              <a:t>22</a:t>
            </a:fld>
            <a:endParaRPr lang="en-AU"/>
          </a:p>
        </p:txBody>
      </p:sp>
    </p:spTree>
    <p:extLst>
      <p:ext uri="{BB962C8B-B14F-4D97-AF65-F5344CB8AC3E}">
        <p14:creationId xmlns:p14="http://schemas.microsoft.com/office/powerpoint/2010/main" val="295825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students hear a lot of conflicting statements about their future under climate change. We need to help them understand the real science – and the real solutions. As Greta says, listen to the scientists!</a:t>
            </a:r>
          </a:p>
        </p:txBody>
      </p:sp>
      <p:sp>
        <p:nvSpPr>
          <p:cNvPr id="4" name="Slide Number Placeholder 3"/>
          <p:cNvSpPr>
            <a:spLocks noGrp="1"/>
          </p:cNvSpPr>
          <p:nvPr>
            <p:ph type="sldNum" sz="quarter" idx="5"/>
          </p:nvPr>
        </p:nvSpPr>
        <p:spPr/>
        <p:txBody>
          <a:bodyPr/>
          <a:lstStyle/>
          <a:p>
            <a:fld id="{312D69E6-F7E1-434F-AB02-B829E32190C6}" type="slidenum">
              <a:rPr lang="en-AU" smtClean="0"/>
              <a:pPr/>
              <a:t>3</a:t>
            </a:fld>
            <a:endParaRPr lang="en-AU"/>
          </a:p>
        </p:txBody>
      </p:sp>
    </p:spTree>
    <p:extLst>
      <p:ext uri="{BB962C8B-B14F-4D97-AF65-F5344CB8AC3E}">
        <p14:creationId xmlns:p14="http://schemas.microsoft.com/office/powerpoint/2010/main" val="852833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Arctic is warming faster than elsewhere! This is why parts of the US have experienced very cold spells! Arctic weather is being pushed further south.</a:t>
            </a:r>
          </a:p>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23</a:t>
            </a:fld>
            <a:endParaRPr lang="en-AU"/>
          </a:p>
        </p:txBody>
      </p:sp>
    </p:spTree>
    <p:extLst>
      <p:ext uri="{BB962C8B-B14F-4D97-AF65-F5344CB8AC3E}">
        <p14:creationId xmlns:p14="http://schemas.microsoft.com/office/powerpoint/2010/main" val="3697522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heat in the warmer ocean drives hurricanes and cyclones harder.</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24</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aseline="0" dirty="0"/>
              <a:t>We don’t really know how much global warming has increased the severity of hurricanes and cyclones. But we do know that they get their energy from warmer water, and we know that the oceans are warmer than they have ever been (in human times). Although the frequency of cyclones and hurricanes has not changed much the severity has.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25</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Why ice sheets will keep melting for centuries to come   </a:t>
            </a:r>
            <a:r>
              <a:rPr lang="en-AU" i="1" dirty="0"/>
              <a:t>The Conversation</a:t>
            </a:r>
            <a:r>
              <a:rPr lang="en-AU" dirty="0"/>
              <a:t> September 26, 2014  </a:t>
            </a:r>
            <a:r>
              <a:rPr lang="en-AU" dirty="0" err="1"/>
              <a:t>Eelco</a:t>
            </a:r>
            <a:r>
              <a:rPr lang="en-AU" dirty="0"/>
              <a:t> </a:t>
            </a:r>
            <a:r>
              <a:rPr lang="en-AU" dirty="0" err="1"/>
              <a:t>Rohling</a:t>
            </a:r>
            <a:r>
              <a:rPr lang="en-AU" dirty="0"/>
              <a:t>, Professor of Ocean and Climate Change, University of Southampton.   Ice sheets respond slowly to changes in climate, because they are so massive that they themselves dominate the climate conditions over and around them. But once they start flowing faster towards the shore and melting into the ocean the process takes centuries to reverse. Ice sheets are nature’s freight trains: tough to start moving, even harder to stop.  Also a number of more recent articles in </a:t>
            </a:r>
            <a:r>
              <a:rPr lang="en-AU" i="1" dirty="0"/>
              <a:t>Science</a:t>
            </a:r>
            <a:r>
              <a:rPr lang="en-AU" dirty="0"/>
              <a:t> and </a:t>
            </a:r>
            <a:r>
              <a:rPr lang="en-AU" i="1" dirty="0"/>
              <a:t>Nature</a:t>
            </a:r>
            <a:r>
              <a:rPr lang="en-AU" dirty="0"/>
              <a:t>.</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26</a:t>
            </a:fld>
            <a:endParaRPr lang="en-AU"/>
          </a:p>
        </p:txBody>
      </p:sp>
    </p:spTree>
    <p:extLst>
      <p:ext uri="{BB962C8B-B14F-4D97-AF65-F5344CB8AC3E}">
        <p14:creationId xmlns:p14="http://schemas.microsoft.com/office/powerpoint/2010/main" val="903305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Face of this glacier is 200 m high. Slabs constantly fall off.   (KB photos)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27</a:t>
            </a:fld>
            <a:endParaRPr lang="en-AU"/>
          </a:p>
        </p:txBody>
      </p:sp>
    </p:spTree>
    <p:extLst>
      <p:ext uri="{BB962C8B-B14F-4D97-AF65-F5344CB8AC3E}">
        <p14:creationId xmlns:p14="http://schemas.microsoft.com/office/powerpoint/2010/main" val="3319454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Edge of the Greenland ice sheet (KB)</a:t>
            </a:r>
          </a:p>
        </p:txBody>
      </p:sp>
      <p:sp>
        <p:nvSpPr>
          <p:cNvPr id="4" name="Slide Number Placeholder 3"/>
          <p:cNvSpPr>
            <a:spLocks noGrp="1"/>
          </p:cNvSpPr>
          <p:nvPr>
            <p:ph type="sldNum" sz="quarter" idx="5"/>
          </p:nvPr>
        </p:nvSpPr>
        <p:spPr/>
        <p:txBody>
          <a:bodyPr/>
          <a:lstStyle/>
          <a:p>
            <a:fld id="{312D69E6-F7E1-434F-AB02-B829E32190C6}" type="slidenum">
              <a:rPr lang="en-AU" smtClean="0"/>
              <a:pPr/>
              <a:t>28</a:t>
            </a:fld>
            <a:endParaRPr lang="en-AU"/>
          </a:p>
        </p:txBody>
      </p:sp>
    </p:spTree>
    <p:extLst>
      <p:ext uri="{BB962C8B-B14F-4D97-AF65-F5344CB8AC3E}">
        <p14:creationId xmlns:p14="http://schemas.microsoft.com/office/powerpoint/2010/main" val="2431223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Nuuk, capital of Greenland</a:t>
            </a:r>
          </a:p>
        </p:txBody>
      </p:sp>
      <p:sp>
        <p:nvSpPr>
          <p:cNvPr id="4" name="Slide Number Placeholder 3"/>
          <p:cNvSpPr>
            <a:spLocks noGrp="1"/>
          </p:cNvSpPr>
          <p:nvPr>
            <p:ph type="sldNum" sz="quarter" idx="5"/>
          </p:nvPr>
        </p:nvSpPr>
        <p:spPr/>
        <p:txBody>
          <a:bodyPr/>
          <a:lstStyle/>
          <a:p>
            <a:fld id="{312D69E6-F7E1-434F-AB02-B829E32190C6}" type="slidenum">
              <a:rPr lang="en-AU" smtClean="0"/>
              <a:pPr/>
              <a:t>29</a:t>
            </a:fld>
            <a:endParaRPr lang="en-AU"/>
          </a:p>
        </p:txBody>
      </p:sp>
    </p:spTree>
    <p:extLst>
      <p:ext uri="{BB962C8B-B14F-4D97-AF65-F5344CB8AC3E}">
        <p14:creationId xmlns:p14="http://schemas.microsoft.com/office/powerpoint/2010/main" val="353199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of the many glaciers leading off the Greenland ice sheet. Some end inland and flow to the sea as rivers, others like </a:t>
            </a:r>
            <a:r>
              <a:rPr lang="en-AU" dirty="0" err="1"/>
              <a:t>Eqi</a:t>
            </a:r>
            <a:r>
              <a:rPr lang="en-AU" dirty="0"/>
              <a:t> (previous) calve straight to the sea.</a:t>
            </a:r>
          </a:p>
        </p:txBody>
      </p:sp>
      <p:sp>
        <p:nvSpPr>
          <p:cNvPr id="4" name="Slide Number Placeholder 3"/>
          <p:cNvSpPr>
            <a:spLocks noGrp="1"/>
          </p:cNvSpPr>
          <p:nvPr>
            <p:ph type="sldNum" sz="quarter" idx="5"/>
          </p:nvPr>
        </p:nvSpPr>
        <p:spPr/>
        <p:txBody>
          <a:bodyPr/>
          <a:lstStyle/>
          <a:p>
            <a:fld id="{312D69E6-F7E1-434F-AB02-B829E32190C6}" type="slidenum">
              <a:rPr lang="en-AU" smtClean="0"/>
              <a:pPr/>
              <a:t>30</a:t>
            </a:fld>
            <a:endParaRPr lang="en-AU"/>
          </a:p>
        </p:txBody>
      </p:sp>
    </p:spTree>
    <p:extLst>
      <p:ext uri="{BB962C8B-B14F-4D97-AF65-F5344CB8AC3E}">
        <p14:creationId xmlns:p14="http://schemas.microsoft.com/office/powerpoint/2010/main" val="3526951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Near </a:t>
            </a:r>
            <a:r>
              <a:rPr lang="en-AU" dirty="0" err="1"/>
              <a:t>Ilulissat</a:t>
            </a:r>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31</a:t>
            </a:fld>
            <a:endParaRPr lang="en-AU"/>
          </a:p>
        </p:txBody>
      </p:sp>
    </p:spTree>
    <p:extLst>
      <p:ext uri="{BB962C8B-B14F-4D97-AF65-F5344CB8AC3E}">
        <p14:creationId xmlns:p14="http://schemas.microsoft.com/office/powerpoint/2010/main" val="1628395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Google Earth  It releases 100 million tonnes of ice every day.</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32</a:t>
            </a:fld>
            <a:endParaRPr lang="en-AU"/>
          </a:p>
        </p:txBody>
      </p:sp>
    </p:spTree>
    <p:extLst>
      <p:ext uri="{BB962C8B-B14F-4D97-AF65-F5344CB8AC3E}">
        <p14:creationId xmlns:p14="http://schemas.microsoft.com/office/powerpoint/2010/main" val="9049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of the more unfortunate examples of an echo chamber. Unfortunately echo chambers simply cement both sides more firmly in their place. We desperately need communication.</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5</a:t>
            </a:fld>
            <a:endParaRPr lang="en-AU"/>
          </a:p>
        </p:txBody>
      </p:sp>
    </p:spTree>
    <p:extLst>
      <p:ext uri="{BB962C8B-B14F-4D97-AF65-F5344CB8AC3E}">
        <p14:creationId xmlns:p14="http://schemas.microsoft.com/office/powerpoint/2010/main" val="868664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took all last century to recede 20 km. It receded more than that in the first ten years of this century.</a:t>
            </a:r>
          </a:p>
        </p:txBody>
      </p:sp>
      <p:sp>
        <p:nvSpPr>
          <p:cNvPr id="4" name="Slide Number Placeholder 3"/>
          <p:cNvSpPr>
            <a:spLocks noGrp="1"/>
          </p:cNvSpPr>
          <p:nvPr>
            <p:ph type="sldNum" sz="quarter" idx="5"/>
          </p:nvPr>
        </p:nvSpPr>
        <p:spPr/>
        <p:txBody>
          <a:bodyPr/>
          <a:lstStyle/>
          <a:p>
            <a:fld id="{312D69E6-F7E1-434F-AB02-B829E32190C6}" type="slidenum">
              <a:rPr lang="en-AU" smtClean="0"/>
              <a:pPr/>
              <a:t>33</a:t>
            </a:fld>
            <a:endParaRPr lang="en-AU"/>
          </a:p>
        </p:txBody>
      </p:sp>
    </p:spTree>
    <p:extLst>
      <p:ext uri="{BB962C8B-B14F-4D97-AF65-F5344CB8AC3E}">
        <p14:creationId xmlns:p14="http://schemas.microsoft.com/office/powerpoint/2010/main" val="3449007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(KB photos – in airport lounge, </a:t>
            </a:r>
            <a:r>
              <a:rPr lang="en-AU" dirty="0" err="1"/>
              <a:t>Ilulissat</a:t>
            </a:r>
            <a:r>
              <a:rPr lang="en-AU" dirty="0"/>
              <a:t>)  In recent years it has slowed a little because of a cooler ocean current entering the region, but that will flip and the speed will get even greater.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SEE </a:t>
            </a:r>
            <a:r>
              <a:rPr lang="en-AU" dirty="0">
                <a:hlinkClick r:id="rId3"/>
              </a:rPr>
              <a:t>https://climate.nasa.gov/news/2882/jakobshavn-glacier-grows-for-third-straight-year/</a:t>
            </a:r>
            <a:r>
              <a:rPr lang="en-AU" dirty="0"/>
              <a:t> for more on that.</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34</a:t>
            </a:fld>
            <a:endParaRPr lang="en-AU"/>
          </a:p>
        </p:txBody>
      </p:sp>
    </p:spTree>
    <p:extLst>
      <p:ext uri="{BB962C8B-B14F-4D97-AF65-F5344CB8AC3E}">
        <p14:creationId xmlns:p14="http://schemas.microsoft.com/office/powerpoint/2010/main" val="331862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Deeply incised submarine glacial valleys beneath the Greenland ice sheet  M. </a:t>
            </a:r>
            <a:r>
              <a:rPr lang="en-AU" dirty="0" err="1"/>
              <a:t>Morlighem</a:t>
            </a:r>
            <a:r>
              <a:rPr lang="en-AU" dirty="0"/>
              <a:t>, E. </a:t>
            </a:r>
            <a:r>
              <a:rPr lang="en-AU" dirty="0" err="1"/>
              <a:t>Rignot</a:t>
            </a:r>
            <a:r>
              <a:rPr lang="en-AU" dirty="0"/>
              <a:t>, </a:t>
            </a:r>
            <a:r>
              <a:rPr lang="en-AU" dirty="0" err="1"/>
              <a:t>etal</a:t>
            </a:r>
            <a:endParaRPr lang="en-AU" dirty="0"/>
          </a:p>
          <a:p>
            <a:r>
              <a:rPr lang="en-AU" dirty="0"/>
              <a:t>Nature Geoscience volume 7, pages 418–422 (2014):   The bed topography beneath the Greenland ice sheet controls the flow of ice and its discharge into the ocean. Outlet glaciers move through a set of narrow valleys whose detailed geometry is poorly known, especially along the southern coasts. As a result, the contribution of the Greenland ice sheet and its glaciers to sea-level change in the coming century is uncertain. Here, we combine sparse ice-thickness data derived from airborne radar soundings with satellite-derived high-resolution ice motion data through a mass conservation optimization scheme. We infer ice thickness and bed topography along the entire periphery of the Greenland ice sheet at an unprecedented level of spatial detail and precision. We detect widespread ice-covered valleys that extend significantly deeper below sea level and farther inland than previously thought. Our findings imply that the outlet glaciers of Greenland, and the ice sheet as a whole, are probably more vulnerable to ocean thermal forcing and peripheral thinning than inferred previously from existing numerical ice-sheet models.</a:t>
            </a:r>
          </a:p>
        </p:txBody>
      </p:sp>
      <p:sp>
        <p:nvSpPr>
          <p:cNvPr id="4" name="Slide Number Placeholder 3"/>
          <p:cNvSpPr>
            <a:spLocks noGrp="1"/>
          </p:cNvSpPr>
          <p:nvPr>
            <p:ph type="sldNum" sz="quarter" idx="5"/>
          </p:nvPr>
        </p:nvSpPr>
        <p:spPr/>
        <p:txBody>
          <a:bodyPr/>
          <a:lstStyle/>
          <a:p>
            <a:fld id="{312D69E6-F7E1-434F-AB02-B829E32190C6}" type="slidenum">
              <a:rPr lang="en-AU" smtClean="0"/>
              <a:pPr/>
              <a:t>36</a:t>
            </a:fld>
            <a:endParaRPr lang="en-AU"/>
          </a:p>
        </p:txBody>
      </p:sp>
    </p:spTree>
    <p:extLst>
      <p:ext uri="{BB962C8B-B14F-4D97-AF65-F5344CB8AC3E}">
        <p14:creationId xmlns:p14="http://schemas.microsoft.com/office/powerpoint/2010/main" val="377667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sz="1200" b="1" i="0" u="none" strike="noStrike" baseline="0" dirty="0"/>
              <a:t>Not just Greenland!</a:t>
            </a:r>
            <a:r>
              <a:rPr lang="en-AU" sz="1200" b="0" i="0" u="none" strike="noStrike" baseline="0" dirty="0"/>
              <a:t> Science 365 (6451), </a:t>
            </a:r>
            <a:r>
              <a:rPr lang="en-AU" sz="1200" b="1" i="0" u="none" strike="noStrike" baseline="0" dirty="0"/>
              <a:t>Underwater melting</a:t>
            </a:r>
            <a:r>
              <a:rPr lang="en-AU" sz="1200" b="0" i="0" u="none" strike="noStrike" baseline="0" dirty="0"/>
              <a:t>:  How fast does warm ocean water melt glaciers that terminate in the sea? That question is central to understanding how fast ice sheets may lose mass, and thus how fast sea level will rise, in response to global warming, but there are few data about the process. Sutherland et al. used repeat multibeam sonar surveys to observe an Alaskan subsurface tidewater glacier face to create a time series of its melting and calving patterns. They observed melt rates up to a hundred times larger than those predicted by theory, observations that compel us to </a:t>
            </a:r>
            <a:r>
              <a:rPr lang="en-AU" sz="1200" b="0" i="0" u="none" strike="noStrike" baseline="0" dirty="0" err="1"/>
              <a:t>reevaluate</a:t>
            </a:r>
            <a:r>
              <a:rPr lang="en-AU" sz="1200" b="0" i="0" u="none" strike="noStrike" baseline="0" dirty="0"/>
              <a:t> predictions of such ice loss.</a:t>
            </a:r>
          </a:p>
          <a:p>
            <a:r>
              <a:rPr lang="en-AU" sz="1200" b="1" i="0" u="none" strike="noStrike" baseline="0" dirty="0"/>
              <a:t>Abstract</a:t>
            </a:r>
            <a:r>
              <a:rPr lang="en-AU" sz="1200" b="0" i="0" u="none" strike="noStrike" baseline="0" dirty="0"/>
              <a:t>:</a:t>
            </a:r>
          </a:p>
          <a:p>
            <a:r>
              <a:rPr lang="en-AU" sz="1200" b="0" i="0" u="none" strike="noStrike" kern="1200" baseline="0" dirty="0">
                <a:solidFill>
                  <a:schemeClr val="tx1"/>
                </a:solidFill>
                <a:latin typeface="+mn-lt"/>
                <a:ea typeface="+mn-ea"/>
                <a:cs typeface="+mn-cs"/>
              </a:rPr>
              <a:t>Ice loss from the world’s glaciers and ice sheets contributes to sea level rise, influences</a:t>
            </a:r>
          </a:p>
          <a:p>
            <a:r>
              <a:rPr lang="en-AU" sz="1200" b="0" i="0" u="none" strike="noStrike" kern="1200" baseline="0" dirty="0">
                <a:solidFill>
                  <a:schemeClr val="tx1"/>
                </a:solidFill>
                <a:latin typeface="+mn-lt"/>
                <a:ea typeface="+mn-ea"/>
                <a:cs typeface="+mn-cs"/>
              </a:rPr>
              <a:t>ocean circulation, and affects ecosystem productivity. Ongoing changes in glaciers and</a:t>
            </a:r>
          </a:p>
          <a:p>
            <a:r>
              <a:rPr lang="en-AU" sz="1200" b="0" i="0" u="none" strike="noStrike" kern="1200" baseline="0" dirty="0">
                <a:solidFill>
                  <a:schemeClr val="tx1"/>
                </a:solidFill>
                <a:latin typeface="+mn-lt"/>
                <a:ea typeface="+mn-ea"/>
                <a:cs typeface="+mn-cs"/>
              </a:rPr>
              <a:t>ice sheets are driven by submarine melting and iceberg calving from tidewater glacier</a:t>
            </a:r>
          </a:p>
          <a:p>
            <a:r>
              <a:rPr lang="en-AU" sz="1200" b="0" i="0" u="none" strike="noStrike" kern="1200" baseline="0" dirty="0">
                <a:solidFill>
                  <a:schemeClr val="tx1"/>
                </a:solidFill>
                <a:latin typeface="+mn-lt"/>
                <a:ea typeface="+mn-ea"/>
                <a:cs typeface="+mn-cs"/>
              </a:rPr>
              <a:t>margins. However, predictions of glacier change largely rest on unconstrained theory for</a:t>
            </a:r>
          </a:p>
          <a:p>
            <a:r>
              <a:rPr lang="en-AU" sz="1200" b="0" i="0" u="none" strike="noStrike" kern="1200" baseline="0" dirty="0">
                <a:solidFill>
                  <a:schemeClr val="tx1"/>
                </a:solidFill>
                <a:latin typeface="+mn-lt"/>
                <a:ea typeface="+mn-ea"/>
                <a:cs typeface="+mn-cs"/>
              </a:rPr>
              <a:t>submarine melting. Here, we use repeat multibeam sonar surveys to image a subsurface</a:t>
            </a:r>
          </a:p>
          <a:p>
            <a:r>
              <a:rPr lang="en-AU" sz="1200" b="0" i="0" u="none" strike="noStrike" kern="1200" baseline="0" dirty="0">
                <a:solidFill>
                  <a:schemeClr val="tx1"/>
                </a:solidFill>
                <a:latin typeface="+mn-lt"/>
                <a:ea typeface="+mn-ea"/>
                <a:cs typeface="+mn-cs"/>
              </a:rPr>
              <a:t>tidewater glacier face and document a time-variable, three-dimensional geometry linked</a:t>
            </a:r>
          </a:p>
          <a:p>
            <a:r>
              <a:rPr lang="en-AU" sz="1200" b="0" i="0" u="none" strike="noStrike" kern="1200" baseline="0" dirty="0">
                <a:solidFill>
                  <a:schemeClr val="tx1"/>
                </a:solidFill>
                <a:latin typeface="+mn-lt"/>
                <a:ea typeface="+mn-ea"/>
                <a:cs typeface="+mn-cs"/>
              </a:rPr>
              <a:t>to melting and calving patterns. Submarine melt rates are high across the entire ice face over</a:t>
            </a:r>
          </a:p>
          <a:p>
            <a:r>
              <a:rPr lang="en-AU" sz="1200" b="0" i="0" u="none" strike="noStrike" kern="1200" baseline="0" dirty="0">
                <a:solidFill>
                  <a:schemeClr val="tx1"/>
                </a:solidFill>
                <a:latin typeface="+mn-lt"/>
                <a:ea typeface="+mn-ea"/>
                <a:cs typeface="+mn-cs"/>
              </a:rPr>
              <a:t>both seasons surveyed and increase from spring to summer. The observed melt rates are up</a:t>
            </a:r>
          </a:p>
          <a:p>
            <a:r>
              <a:rPr lang="en-AU" sz="1200" b="0" i="0" u="none" strike="noStrike" kern="1200" baseline="0" dirty="0">
                <a:solidFill>
                  <a:schemeClr val="tx1"/>
                </a:solidFill>
                <a:latin typeface="+mn-lt"/>
                <a:ea typeface="+mn-ea"/>
                <a:cs typeface="+mn-cs"/>
              </a:rPr>
              <a:t>to two orders of magnitude greater than predicted by theory, challenging current simulations of</a:t>
            </a:r>
          </a:p>
          <a:p>
            <a:r>
              <a:rPr lang="en-AU" sz="1200" b="0" i="0" u="none" strike="noStrike" kern="1200" baseline="0" dirty="0">
                <a:solidFill>
                  <a:schemeClr val="tx1"/>
                </a:solidFill>
                <a:latin typeface="+mn-lt"/>
                <a:ea typeface="+mn-ea"/>
                <a:cs typeface="+mn-cs"/>
              </a:rPr>
              <a:t>ice loss from tidewater glaciers.</a:t>
            </a:r>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37</a:t>
            </a:fld>
            <a:endParaRPr lang="en-AU"/>
          </a:p>
        </p:txBody>
      </p:sp>
    </p:spTree>
    <p:extLst>
      <p:ext uri="{BB962C8B-B14F-4D97-AF65-F5344CB8AC3E}">
        <p14:creationId xmlns:p14="http://schemas.microsoft.com/office/powerpoint/2010/main" val="1682005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sz="1200" b="0" i="0" u="none" strike="noStrike" baseline="0" dirty="0"/>
              <a:t>Science 365 (6451), </a:t>
            </a:r>
            <a:r>
              <a:rPr lang="en-AU" sz="1200" b="1" i="0" u="none" strike="noStrike" baseline="0" dirty="0"/>
              <a:t>Underwater melting</a:t>
            </a:r>
            <a:r>
              <a:rPr lang="en-AU" sz="1200" b="0" i="0" u="none" strike="noStrike" baseline="0" dirty="0"/>
              <a:t>:  How fast does warm ocean water melt glaciers that terminate in the sea? That question is central to understanding how fast ice sheets may lose mass, and thus how fast sea level will rise, in response to global warming, but there are few data about the process. Sutherland et al. used repeat multibeam sonar surveys to observe an Alaskan subsurface tidewater glacier face to create a time series of its melting and calving patterns. They observed melt rates up to a hundred times larger than those predicted by theory, observations that compel us to </a:t>
            </a:r>
            <a:r>
              <a:rPr lang="en-AU" sz="1200" b="0" i="0" u="none" strike="noStrike" baseline="0" dirty="0" err="1"/>
              <a:t>reevaluate</a:t>
            </a:r>
            <a:r>
              <a:rPr lang="en-AU" sz="1200" b="0" i="0" u="none" strike="noStrike" baseline="0" dirty="0"/>
              <a:t> predictions of such ice loss.</a:t>
            </a:r>
          </a:p>
          <a:p>
            <a:r>
              <a:rPr lang="en-AU" sz="1200" b="1" i="0" u="none" strike="noStrike" baseline="0" dirty="0"/>
              <a:t>Abstract</a:t>
            </a:r>
            <a:r>
              <a:rPr lang="en-AU" sz="1200" b="0" i="0" u="none" strike="noStrike" baseline="0" dirty="0"/>
              <a:t>:</a:t>
            </a:r>
          </a:p>
          <a:p>
            <a:r>
              <a:rPr lang="en-AU" sz="1200" b="0" i="0" u="none" strike="noStrike" kern="1200" baseline="0" dirty="0">
                <a:solidFill>
                  <a:schemeClr val="tx1"/>
                </a:solidFill>
                <a:latin typeface="+mn-lt"/>
                <a:ea typeface="+mn-ea"/>
                <a:cs typeface="+mn-cs"/>
              </a:rPr>
              <a:t>Ice loss from the world’s glaciers and ice sheets contributes to sea level rise, influences</a:t>
            </a:r>
          </a:p>
          <a:p>
            <a:r>
              <a:rPr lang="en-AU" sz="1200" b="0" i="0" u="none" strike="noStrike" kern="1200" baseline="0" dirty="0">
                <a:solidFill>
                  <a:schemeClr val="tx1"/>
                </a:solidFill>
                <a:latin typeface="+mn-lt"/>
                <a:ea typeface="+mn-ea"/>
                <a:cs typeface="+mn-cs"/>
              </a:rPr>
              <a:t>ocean circulation, and affects ecosystem productivity. Ongoing changes in glaciers and</a:t>
            </a:r>
          </a:p>
          <a:p>
            <a:r>
              <a:rPr lang="en-AU" sz="1200" b="0" i="0" u="none" strike="noStrike" kern="1200" baseline="0" dirty="0">
                <a:solidFill>
                  <a:schemeClr val="tx1"/>
                </a:solidFill>
                <a:latin typeface="+mn-lt"/>
                <a:ea typeface="+mn-ea"/>
                <a:cs typeface="+mn-cs"/>
              </a:rPr>
              <a:t>ice sheets are driven by submarine melting and iceberg calving from tidewater glacier</a:t>
            </a:r>
          </a:p>
          <a:p>
            <a:r>
              <a:rPr lang="en-AU" sz="1200" b="0" i="0" u="none" strike="noStrike" kern="1200" baseline="0" dirty="0">
                <a:solidFill>
                  <a:schemeClr val="tx1"/>
                </a:solidFill>
                <a:latin typeface="+mn-lt"/>
                <a:ea typeface="+mn-ea"/>
                <a:cs typeface="+mn-cs"/>
              </a:rPr>
              <a:t>margins. However, predictions of glacier change largely rest on unconstrained theory for</a:t>
            </a:r>
          </a:p>
          <a:p>
            <a:r>
              <a:rPr lang="en-AU" sz="1200" b="0" i="0" u="none" strike="noStrike" kern="1200" baseline="0" dirty="0">
                <a:solidFill>
                  <a:schemeClr val="tx1"/>
                </a:solidFill>
                <a:latin typeface="+mn-lt"/>
                <a:ea typeface="+mn-ea"/>
                <a:cs typeface="+mn-cs"/>
              </a:rPr>
              <a:t>submarine melting. Here, we use repeat multibeam sonar surveys to image a subsurface</a:t>
            </a:r>
          </a:p>
          <a:p>
            <a:r>
              <a:rPr lang="en-AU" sz="1200" b="0" i="0" u="none" strike="noStrike" kern="1200" baseline="0" dirty="0">
                <a:solidFill>
                  <a:schemeClr val="tx1"/>
                </a:solidFill>
                <a:latin typeface="+mn-lt"/>
                <a:ea typeface="+mn-ea"/>
                <a:cs typeface="+mn-cs"/>
              </a:rPr>
              <a:t>tidewater glacier face and document a time-variable, three-dimensional geometry linked</a:t>
            </a:r>
          </a:p>
          <a:p>
            <a:r>
              <a:rPr lang="en-AU" sz="1200" b="0" i="0" u="none" strike="noStrike" kern="1200" baseline="0" dirty="0">
                <a:solidFill>
                  <a:schemeClr val="tx1"/>
                </a:solidFill>
                <a:latin typeface="+mn-lt"/>
                <a:ea typeface="+mn-ea"/>
                <a:cs typeface="+mn-cs"/>
              </a:rPr>
              <a:t>to melting and calving patterns. Submarine melt rates are high across the entire ice face over</a:t>
            </a:r>
          </a:p>
          <a:p>
            <a:r>
              <a:rPr lang="en-AU" sz="1200" b="0" i="0" u="none" strike="noStrike" kern="1200" baseline="0" dirty="0">
                <a:solidFill>
                  <a:schemeClr val="tx1"/>
                </a:solidFill>
                <a:latin typeface="+mn-lt"/>
                <a:ea typeface="+mn-ea"/>
                <a:cs typeface="+mn-cs"/>
              </a:rPr>
              <a:t>both seasons surveyed and increase from spring to summer. The observed melt rates are up</a:t>
            </a:r>
          </a:p>
          <a:p>
            <a:r>
              <a:rPr lang="en-AU" sz="1200" b="0" i="0" u="none" strike="noStrike" kern="1200" baseline="0" dirty="0">
                <a:solidFill>
                  <a:schemeClr val="tx1"/>
                </a:solidFill>
                <a:latin typeface="+mn-lt"/>
                <a:ea typeface="+mn-ea"/>
                <a:cs typeface="+mn-cs"/>
              </a:rPr>
              <a:t>to two orders of magnitude greater than predicted by theory, challenging current simulations of</a:t>
            </a:r>
          </a:p>
          <a:p>
            <a:r>
              <a:rPr lang="en-AU" sz="1200" b="0" i="0" u="none" strike="noStrike" kern="1200" baseline="0" dirty="0">
                <a:solidFill>
                  <a:schemeClr val="tx1"/>
                </a:solidFill>
                <a:latin typeface="+mn-lt"/>
                <a:ea typeface="+mn-ea"/>
                <a:cs typeface="+mn-cs"/>
              </a:rPr>
              <a:t>ice loss from tidewater glaciers.</a:t>
            </a:r>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38</a:t>
            </a:fld>
            <a:endParaRPr lang="en-AU"/>
          </a:p>
        </p:txBody>
      </p:sp>
    </p:spTree>
    <p:extLst>
      <p:ext uri="{BB962C8B-B14F-4D97-AF65-F5344CB8AC3E}">
        <p14:creationId xmlns:p14="http://schemas.microsoft.com/office/powerpoint/2010/main" val="2365310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Accelerating Ice Sheet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Animations by Susan </a:t>
            </a:r>
            <a:r>
              <a:rPr lang="en-AU" dirty="0" err="1"/>
              <a:t>Twardy</a:t>
            </a:r>
            <a:r>
              <a:rPr lang="en-AU" dirty="0"/>
              <a:t> Released on August 29, 2007      NASA_a10153_H264_30fps.mp4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During the summer melt season, melt water accumulates in undulations on the surface of the Greenland ice sheet. Eventually, these melt lakes drain through crevasses or moulins (tunnels under the ice sheet surface), delivering water to the bottom of the ice sheet. This melt water lubricates the interface between the ice and the bedrock, causing the ice to flow faster toward the sea during summer. As summer melt increases and more melt water is available, the greater its effect on summer ice sheet flow rates.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39</a:t>
            </a:fld>
            <a:endParaRPr lang="en-AU"/>
          </a:p>
        </p:txBody>
      </p:sp>
    </p:spTree>
    <p:extLst>
      <p:ext uri="{BB962C8B-B14F-4D97-AF65-F5344CB8AC3E}">
        <p14:creationId xmlns:p14="http://schemas.microsoft.com/office/powerpoint/2010/main" val="2871268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 the </a:t>
            </a:r>
            <a:r>
              <a:rPr lang="en-AU" dirty="0" err="1"/>
              <a:t>Thwaites</a:t>
            </a:r>
            <a:r>
              <a:rPr lang="en-AU" dirty="0"/>
              <a:t> Glacier, a keystone holding the massive West Antarctic Ice Sheet together, is starting to collapse. In the long run, they say, the entire ice sheet is doomed, which would release enough </a:t>
            </a:r>
            <a:r>
              <a:rPr lang="en-AU" dirty="0" err="1"/>
              <a:t>meltwater</a:t>
            </a:r>
            <a:r>
              <a:rPr lang="en-AU" dirty="0"/>
              <a:t> to raise sea levels by more than 3 meters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40</a:t>
            </a:fld>
            <a:endParaRPr lang="en-A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article suggests this would take centuries, but this is only the WAIS. When the rest of Antarctica and Greenland are added, some scientists are saying it could be 2 or 3 metres by end of century!  </a:t>
            </a:r>
          </a:p>
          <a:p>
            <a:r>
              <a:rPr lang="en-AU" dirty="0"/>
              <a:t>SEE: https://www.sciencemag.org/news/2015/11/just-nudge-could-collapse-west-antarctic-ice-sheet-raise-sea-levels-3-meters</a:t>
            </a:r>
          </a:p>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41</a:t>
            </a:fld>
            <a:endParaRPr lang="en-AU"/>
          </a:p>
        </p:txBody>
      </p:sp>
    </p:spTree>
    <p:extLst>
      <p:ext uri="{BB962C8B-B14F-4D97-AF65-F5344CB8AC3E}">
        <p14:creationId xmlns:p14="http://schemas.microsoft.com/office/powerpoint/2010/main" val="215840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article suggests this would take centuries, but this is only the WAIS. When the rest of Antarctica and Greenland are added, some scientists are saying it could be 2 or 3 metres by end of century!  </a:t>
            </a:r>
          </a:p>
          <a:p>
            <a:r>
              <a:rPr lang="en-AU" dirty="0"/>
              <a:t>SEE: https://www.sciencemag.org/news/2015/11/just-nudge-could-collapse-west-antarctic-ice-sheet-raise-sea-levels-3-meters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42</a:t>
            </a:fld>
            <a:endParaRPr lang="en-AU"/>
          </a:p>
        </p:txBody>
      </p:sp>
    </p:spTree>
    <p:extLst>
      <p:ext uri="{BB962C8B-B14F-4D97-AF65-F5344CB8AC3E}">
        <p14:creationId xmlns:p14="http://schemas.microsoft.com/office/powerpoint/2010/main" val="3270860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a:t>ie</a:t>
            </a:r>
            <a:r>
              <a:rPr lang="en-AU" dirty="0"/>
              <a:t>. Losing one or two </a:t>
            </a:r>
            <a:r>
              <a:rPr lang="en-AU" b="1" dirty="0"/>
              <a:t>hundred billion tonnes of ice each year</a:t>
            </a:r>
            <a:r>
              <a:rPr lang="en-AU" dirty="0"/>
              <a:t>.  Big problem is we don’t know how quickly</a:t>
            </a:r>
            <a:r>
              <a:rPr lang="en-AU" baseline="0" dirty="0"/>
              <a:t> warmer water is getting underneath the land ice (some of which is  below sea level) and speeding up the glaciers.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43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Belief in climate change becomes a function of your politics rather than your trust in scientists</a:t>
            </a:r>
          </a:p>
          <a:p>
            <a:r>
              <a:rPr lang="en-AU" dirty="0"/>
              <a:t>There are lots more examples of echo chambers on both sides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6</a:t>
            </a:fld>
            <a:endParaRPr lang="en-AU"/>
          </a:p>
        </p:txBody>
      </p:sp>
    </p:spTree>
    <p:extLst>
      <p:ext uri="{BB962C8B-B14F-4D97-AF65-F5344CB8AC3E}">
        <p14:creationId xmlns:p14="http://schemas.microsoft.com/office/powerpoint/2010/main" val="2719021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Earlier models simply had ice melting largely from the top and from warmer water. But it has been realised that it is more complex. Warmer water is melting from underneath and furthermore is pushing the ‘grounding line’ further back. This means that the overhanging ice shelf is more likely to break of – thus releasing more ice from the glaciers behind it.</a:t>
            </a:r>
          </a:p>
          <a:p>
            <a:r>
              <a:rPr lang="en-AU" dirty="0"/>
              <a:t>Big problem is we don’t know how quickly</a:t>
            </a:r>
            <a:r>
              <a:rPr lang="en-AU" baseline="0" dirty="0"/>
              <a:t> warmer water is getting underneath the land ice (some of which is  below sea level) and speeding up the glaciers.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44</a:t>
            </a:fld>
            <a:endParaRPr lang="en-A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Earlier models simply had ice melting largely from the top and from warmer water. But it has been realised that it is more complex. Warmer water is melting from underneath and furthermore is pushing the ‘grounding line’ further back. This means that the overhanging ice shelf is more likely to break of – thus releasing more ice from the glaciers behind it.</a:t>
            </a:r>
          </a:p>
          <a:p>
            <a:r>
              <a:rPr lang="en-AU" dirty="0"/>
              <a:t>Big problem is we don’t know how quickly</a:t>
            </a:r>
            <a:r>
              <a:rPr lang="en-AU" baseline="0" dirty="0"/>
              <a:t> warmer water is getting underneath the land ice (some of which is  below sea level) and speeding up the glaciers.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45</a:t>
            </a:fld>
            <a:endParaRPr lang="en-A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Figure 4d: Deglaciation episodes in the last 500 </a:t>
            </a:r>
            <a:r>
              <a:rPr lang="en-AU" dirty="0" err="1"/>
              <a:t>kyr</a:t>
            </a:r>
            <a:r>
              <a:rPr lang="en-AU" dirty="0"/>
              <a:t>.   Maximum sea-level rise rates are plotted against: (</a:t>
            </a:r>
            <a:r>
              <a:rPr lang="en-AU" dirty="0" err="1"/>
              <a:t>c,d</a:t>
            </a:r>
            <a:r>
              <a:rPr lang="en-AU" dirty="0"/>
              <a:t>) lag between the onset of deglaciation pulses (d) and peak sea-level rise rates. The cumulative distribution of the number of deglaciation events/pulses as a function of lag is shown in </a:t>
            </a:r>
            <a:r>
              <a:rPr lang="en-AU" dirty="0" err="1"/>
              <a:t>c,d</a:t>
            </a:r>
            <a:r>
              <a:rPr lang="en-AU" dirty="0"/>
              <a:t> (solid red line), where the 68, 85 and 95% levels (red dashed lines) and corresponding lag intervals (orange shadings) are indicated. </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46</a:t>
            </a:fld>
            <a:endParaRPr lang="en-AU"/>
          </a:p>
        </p:txBody>
      </p:sp>
    </p:spTree>
    <p:extLst>
      <p:ext uri="{BB962C8B-B14F-4D97-AF65-F5344CB8AC3E}">
        <p14:creationId xmlns:p14="http://schemas.microsoft.com/office/powerpoint/2010/main" val="42575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976BD-1202-4841-A399-AC6F658F56C2}"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Abrupt climate changes have occurred in the past. We should not think that it can’t happen again. 3 m this century would be absolutely catastrophic. And that’s just the sea rise – add to that the changes in land fertility and ecosystem collapse. SEE New Scientist: </a:t>
            </a:r>
            <a:r>
              <a:rPr lang="en-US" b="1" dirty="0"/>
              <a:t>Sea level rise: It's worse than we thought * 01 July 2009 by Anil </a:t>
            </a:r>
            <a:r>
              <a:rPr lang="en-US" b="1" dirty="0" err="1"/>
              <a:t>Ananthaswamy</a:t>
            </a:r>
            <a:r>
              <a:rPr lang="en-US" b="1" dirty="0"/>
              <a:t> New Scientist issue 2715. </a:t>
            </a:r>
            <a:endParaRPr lang="en-AU" dirty="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5C3C4-C597-485F-92D3-59771B095D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Some scientists are saying it could be 2 or 3 metres by end of century!  SEE:</a:t>
            </a:r>
          </a:p>
          <a:p>
            <a:r>
              <a:rPr lang="en-AU" dirty="0"/>
              <a:t>https://www.sciencemag.org/news/2015/11/just-nudge-could-collapse-west-antarctic-ice-sheet-raise-sea-levels-3-meters</a:t>
            </a:r>
          </a:p>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49</a:t>
            </a:fld>
            <a:endParaRPr lang="en-A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Temperatures around 1 – 2 deg hotter than 1900’s </a:t>
            </a:r>
            <a:r>
              <a:rPr lang="en-AU" dirty="0" err="1">
                <a:latin typeface="Arial" charset="0"/>
              </a:rPr>
              <a:t>ie</a:t>
            </a:r>
            <a:r>
              <a:rPr lang="en-AU" dirty="0">
                <a:latin typeface="Arial" charset="0"/>
              </a:rPr>
              <a:t> about the same as now or a degree more.</a:t>
            </a:r>
          </a:p>
          <a:p>
            <a:pPr eaLnBrk="1" hangingPunct="1"/>
            <a:r>
              <a:rPr lang="en-AU" dirty="0">
                <a:latin typeface="Arial" charset="0"/>
              </a:rPr>
              <a:t>We don’t know how long it would take for this sort of rise – probably 2 or 3 centuries, but could be next century!</a:t>
            </a:r>
          </a:p>
          <a:p>
            <a:pPr eaLnBrk="1" hangingPunct="1"/>
            <a:r>
              <a:rPr lang="en-AU" dirty="0">
                <a:latin typeface="Arial" charset="0"/>
              </a:rPr>
              <a:t>We don’t know how fast the ice on Greenland and Antarctica will take to melt – but doesn’t have to melt, simply slide off the land into the ocean.</a:t>
            </a:r>
          </a:p>
        </p:txBody>
      </p:sp>
    </p:spTree>
    <p:extLst>
      <p:ext uri="{BB962C8B-B14F-4D97-AF65-F5344CB8AC3E}">
        <p14:creationId xmlns:p14="http://schemas.microsoft.com/office/powerpoint/2010/main" val="898690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Unknown – but another example of possible unexpected consequences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51</a:t>
            </a:fld>
            <a:endParaRPr lang="en-A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Huge low lying croplands of Asia would be inundated leading to mass starvation – and thus terrorism!</a:t>
            </a:r>
          </a:p>
        </p:txBody>
      </p:sp>
    </p:spTree>
    <p:extLst>
      <p:ext uri="{BB962C8B-B14F-4D97-AF65-F5344CB8AC3E}">
        <p14:creationId xmlns:p14="http://schemas.microsoft.com/office/powerpoint/2010/main" val="565215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Huge low lying croplands of Asia would be inundated leading to mass starvation – and thus terrorism!</a:t>
            </a:r>
          </a:p>
        </p:txBody>
      </p:sp>
    </p:spTree>
    <p:extLst>
      <p:ext uri="{BB962C8B-B14F-4D97-AF65-F5344CB8AC3E}">
        <p14:creationId xmlns:p14="http://schemas.microsoft.com/office/powerpoint/2010/main" val="141547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Science needs to reclaim the sceptical position – there </a:t>
            </a:r>
            <a:r>
              <a:rPr lang="en-AU"/>
              <a:t>are doubts!</a:t>
            </a:r>
          </a:p>
        </p:txBody>
      </p:sp>
      <p:sp>
        <p:nvSpPr>
          <p:cNvPr id="4" name="Slide Number Placeholder 3"/>
          <p:cNvSpPr>
            <a:spLocks noGrp="1"/>
          </p:cNvSpPr>
          <p:nvPr>
            <p:ph type="sldNum" sz="quarter" idx="5"/>
          </p:nvPr>
        </p:nvSpPr>
        <p:spPr/>
        <p:txBody>
          <a:bodyPr/>
          <a:lstStyle/>
          <a:p>
            <a:fld id="{312D69E6-F7E1-434F-AB02-B829E32190C6}" type="slidenum">
              <a:rPr lang="en-AU" smtClean="0"/>
              <a:pPr/>
              <a:t>7</a:t>
            </a:fld>
            <a:endParaRPr lang="en-AU"/>
          </a:p>
        </p:txBody>
      </p:sp>
    </p:spTree>
    <p:extLst>
      <p:ext uri="{BB962C8B-B14F-4D97-AF65-F5344CB8AC3E}">
        <p14:creationId xmlns:p14="http://schemas.microsoft.com/office/powerpoint/2010/main" val="3522803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Tipping points SEE  Nature 28 Nov 2019 – or email me for a copy if you can’t access it!</a:t>
            </a:r>
          </a:p>
          <a:p>
            <a:r>
              <a:rPr lang="en-AU" dirty="0"/>
              <a:t>keithbphysics@gmail.com   or through cs4s.net</a:t>
            </a:r>
          </a:p>
        </p:txBody>
      </p:sp>
      <p:sp>
        <p:nvSpPr>
          <p:cNvPr id="4" name="Slide Number Placeholder 3"/>
          <p:cNvSpPr>
            <a:spLocks noGrp="1"/>
          </p:cNvSpPr>
          <p:nvPr>
            <p:ph type="sldNum" sz="quarter" idx="5"/>
          </p:nvPr>
        </p:nvSpPr>
        <p:spPr/>
        <p:txBody>
          <a:bodyPr/>
          <a:lstStyle/>
          <a:p>
            <a:fld id="{312D69E6-F7E1-434F-AB02-B829E32190C6}" type="slidenum">
              <a:rPr lang="en-AU" smtClean="0"/>
              <a:pPr/>
              <a:t>54</a:t>
            </a:fld>
            <a:endParaRPr lang="en-AU"/>
          </a:p>
        </p:txBody>
      </p:sp>
    </p:spTree>
    <p:extLst>
      <p:ext uri="{BB962C8B-B14F-4D97-AF65-F5344CB8AC3E}">
        <p14:creationId xmlns:p14="http://schemas.microsoft.com/office/powerpoint/2010/main" val="307749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following slides are not well sorted, but show some of the things Australia should be doing.</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55</a:t>
            </a:fld>
            <a:endParaRPr lang="en-AU">
              <a:solidFill>
                <a:prstClr val="black"/>
              </a:solidFill>
            </a:endParaRPr>
          </a:p>
        </p:txBody>
      </p:sp>
    </p:spTree>
    <p:extLst>
      <p:ext uri="{BB962C8B-B14F-4D97-AF65-F5344CB8AC3E}">
        <p14:creationId xmlns:p14="http://schemas.microsoft.com/office/powerpoint/2010/main" val="4212861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Australia has one of the best solar resources in the world. Note that our average irradiance is over 200 W/m</a:t>
            </a:r>
            <a:r>
              <a:rPr lang="en-AU" baseline="30000" dirty="0"/>
              <a:t>2</a:t>
            </a:r>
            <a:r>
              <a:rPr lang="en-AU" baseline="0" dirty="0"/>
              <a:t>. Germany, the world’s leader in solar PV, only has about half our solar radiation! We have lost the lead that we once had and it will be difficult to regain, but we could become one of the biggest producers of solar energy. If some sort of fuel can be produced from solar energy (hydrogen or ....) we could become a huge exporter of energy.</a:t>
            </a:r>
            <a:endParaRPr lang="en-AU" baseline="300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aseline="0" dirty="0"/>
              <a:t>Australia’s total end use energy is of the order of 4000 PJ per year (after conversion losses etc)  [1 PJ = 10</a:t>
            </a:r>
            <a:r>
              <a:rPr lang="en-US" sz="1200" baseline="30000" dirty="0"/>
              <a:t>15</a:t>
            </a:r>
            <a:r>
              <a:rPr lang="en-US" sz="1200" baseline="0" dirty="0"/>
              <a:t> joules]</a:t>
            </a:r>
          </a:p>
          <a:p>
            <a:r>
              <a:rPr lang="en-US" sz="1200" baseline="0" dirty="0"/>
              <a:t>This is 11 PJ/day or an average </a:t>
            </a:r>
            <a:r>
              <a:rPr lang="en-US" sz="1200" b="1" baseline="0" dirty="0"/>
              <a:t>power</a:t>
            </a:r>
            <a:r>
              <a:rPr lang="en-US" sz="1200" baseline="0" dirty="0"/>
              <a:t> of 120 GW  [1 PJ/day = 1000000 GJ per (24x3600) sec = 11.6 GW]</a:t>
            </a:r>
          </a:p>
          <a:p>
            <a:r>
              <a:rPr lang="en-US" sz="1200" baseline="0" dirty="0"/>
              <a:t>120 GW is equivalent to about 80 Hazelwood power stations (1.6 GW)</a:t>
            </a:r>
          </a:p>
          <a:p>
            <a:r>
              <a:rPr lang="en-US" sz="1200" baseline="0" dirty="0"/>
              <a:t>Sunlight falls on Australia at an average rate of 250 W/m</a:t>
            </a:r>
            <a:r>
              <a:rPr lang="en-US" sz="1200" baseline="30000" dirty="0"/>
              <a:t>2</a:t>
            </a:r>
            <a:r>
              <a:rPr lang="en-US" sz="1200" baseline="0" dirty="0"/>
              <a:t> (day/night/year average) which is 250 MW per sq km </a:t>
            </a:r>
          </a:p>
          <a:p>
            <a:r>
              <a:rPr lang="en-US" sz="1200" baseline="0" dirty="0"/>
              <a:t>And so area of 100 km x 100 km receives around 250 x 10,000 MW = 2500 GW or about 20 times the total needed.</a:t>
            </a:r>
          </a:p>
          <a:p>
            <a:r>
              <a:rPr lang="en-US" sz="1200" baseline="0" dirty="0"/>
              <a:t>This is over 200 PJ/day</a:t>
            </a:r>
          </a:p>
          <a:p>
            <a:r>
              <a:rPr lang="en-US" sz="1200" baseline="0" dirty="0"/>
              <a:t>So even at only 5% collection efficiency that area is ample for ALL of Australia’s energy needs.</a:t>
            </a:r>
          </a:p>
          <a:p>
            <a:pPr eaLnBrk="1" hangingPunct="1">
              <a:spcBef>
                <a:spcPct val="0"/>
              </a:spcBef>
            </a:pPr>
            <a:r>
              <a:rPr lang="en-AU" baseline="0" dirty="0"/>
              <a:t>[It is not suggested that we have one big station where that square is! It would be dispersed around the country nearer to major cities. Remember that a large city needs around 1 PJ per day.]</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ABARE says Aus total electricity generation is 260 </a:t>
            </a:r>
            <a:r>
              <a:rPr lang="en-AU" baseline="0" dirty="0" err="1"/>
              <a:t>TWh</a:t>
            </a:r>
            <a:r>
              <a:rPr lang="en-AU" baseline="0" dirty="0"/>
              <a:t>/yr (2007) = 2.6 PJ/day  (presumably after conversions losses) [1 </a:t>
            </a:r>
            <a:r>
              <a:rPr lang="en-AU" baseline="0" dirty="0" err="1"/>
              <a:t>TWh</a:t>
            </a:r>
            <a:r>
              <a:rPr lang="en-AU" baseline="0" dirty="0"/>
              <a:t> = 3.6 PJ]</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Figure of 11 PJ/day is probably after conversion losses.</a:t>
            </a:r>
          </a:p>
          <a:p>
            <a:pPr eaLnBrk="1" hangingPunct="1">
              <a:spcBef>
                <a:spcPct val="0"/>
              </a:spcBef>
            </a:pPr>
            <a:endParaRPr lang="en-A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Graph by KB based on various different estimates including the Worley-Parsons report. There are wide differences in these sorts of estimates depending on the source of gas. Some suggest that gas could be as bad or even worse than coal – depending on the fugitive emissions.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1C41BA-3D71-494E-9BFD-D25BF64D1B9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SuperPower</a:t>
            </a:r>
            <a:r>
              <a:rPr lang="en-AU" dirty="0"/>
              <a:t> – Australia’s low-carbon opportunity.  Black Inc. $30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5636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are talking here about the way economists define “human welfare” – it is not necessarily the same way as many of us would. It is more than just ‘GDP’, and hopefully includes some cultural, environment aspects. But many aspects of our ‘welfare’ will be damaged by climate change.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769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Many of us think that we should be taking stronger action sooner! Yes, it would result in more ‘costs’ now, but it would both bring forward the ‘crossover’ and result in greater utility beyond the crossover.</a:t>
            </a:r>
          </a:p>
          <a:p>
            <a:r>
              <a:rPr lang="en-AU" dirty="0"/>
              <a:t>The probable dates for the crossover points depend on many things – notably how soon climate impacts start to occur, and of course the cost of taking mitigation action.</a:t>
            </a:r>
          </a:p>
          <a:p>
            <a:r>
              <a:rPr lang="en-AU" dirty="0"/>
              <a:t>We will come back to that question!  The ‘Four types’ [next slide] take into account the factors that are harder to account for.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8035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Median expectations of the science of CC     (The only ones the likes of Lomborg and co take any notice of!)</a:t>
            </a:r>
          </a:p>
          <a:p>
            <a:pPr marL="228600" indent="-228600">
              <a:buAutoNum type="arabicPeriod"/>
            </a:pPr>
            <a:r>
              <a:rPr lang="en-AU" dirty="0"/>
              <a:t>Difficult to measure consequences (‘unprecedented’)</a:t>
            </a:r>
          </a:p>
          <a:p>
            <a:pPr marL="228600" indent="-228600">
              <a:buAutoNum type="arabicPeriod"/>
            </a:pPr>
            <a:r>
              <a:rPr lang="en-AU" dirty="0"/>
              <a:t>Unpredictable but possibly catastrophic changes.</a:t>
            </a:r>
          </a:p>
          <a:p>
            <a:pPr marL="228600" indent="-228600">
              <a:buAutoNum type="arabicPeriod"/>
            </a:pPr>
            <a:r>
              <a:rPr lang="en-AU" dirty="0"/>
              <a:t>Values hard to place an economic value on – environment etc</a:t>
            </a:r>
          </a:p>
          <a:p>
            <a:r>
              <a:rPr lang="en-AU" dirty="0"/>
              <a:t>Type 1 covers costs of climate change that are amenable to reasonably precise measurement using market prices. They are built around average (median) expectations of the science of climate change.  [Costs of storms, fires, flooding, etc.]</a:t>
            </a:r>
          </a:p>
          <a:p>
            <a:r>
              <a:rPr lang="en-AU" dirty="0"/>
              <a:t>Type 2 covers costs of climate change that are of a conventional economic kind but for which there is insufficient data to allow precise measurement through an economic model [‘unprecedented’ storms, droughts, fires, etc.]</a:t>
            </a:r>
          </a:p>
          <a:p>
            <a:r>
              <a:rPr lang="en-AU" dirty="0"/>
              <a:t>Type 3 effects occur because outcomes may be much more benign or much more severe than the average suggested by scientific analysis. I noted that humans place greater weight on possible catastrophic outcomes than on a similar chance of an exceptionally favourable outcome. [If permafrost thaws faster or if ice melts faster]</a:t>
            </a:r>
          </a:p>
          <a:p>
            <a:r>
              <a:rPr lang="en-AU" dirty="0"/>
              <a:t>Type 4 effects recognise that Australians value many things other than their own material standard of living. Examples of such non-market values include environmental amenity, including conservation of species; physical and cultural human heritage; and avoidance of trauma and poverty in other countries. I noted that what matters most is how future generations of Australians, experiencing the full force of climate change, will value these things.  [Maybe we will become more caring about what happens to others!]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6506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When </a:t>
            </a:r>
            <a:r>
              <a:rPr lang="en-AU" dirty="0" err="1"/>
              <a:t>Garnaut</a:t>
            </a:r>
            <a:r>
              <a:rPr lang="en-AU" dirty="0"/>
              <a:t> did his 2011 report he thought the crossover would be in two or three decades, or even more. But…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65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The refrain that “the science is settled” has not done a lot of good – it is easy to see that it is NOT settled.</a:t>
            </a:r>
          </a:p>
          <a:p>
            <a:r>
              <a:rPr lang="en-AU" dirty="0"/>
              <a:t>Uncertainty is used by deniers to suggest that we don’t really know whether it is real or not. We need to talk about uncertainty carefully and distinguish between things that are well known and those that are doubtful. A lot of the uncertainty is about just how bad it will be!</a:t>
            </a:r>
          </a:p>
          <a:p>
            <a:r>
              <a:rPr lang="en-AU" dirty="0"/>
              <a:t>This is an area that we, as science teachers, can help clarify.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399818-7A3A-4B92-B579-A72A99BF3B1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28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Since that time there has been an unexpected jump in the amount of wind and solar installed.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369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Since that time there has been an unexpected jump in the amount of wind and solar installed. Most of the solar was rooftop, but bigger systems are belatedly catching up.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Although they are running into problems with the grid – which has not been updated sufficiently.</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3485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Price of solar PV has fallen dramatically.   In 2011, AEMO guessed around $400 by 2020 – but it is now less than $50 </a:t>
            </a:r>
            <a:r>
              <a:rPr lang="en-AU" b="1" dirty="0"/>
              <a:t>and still heading down!</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818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4657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Although they are running into problems with the grid – which has not been updated sufficiently.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VRE = Variable Renewable Energy</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2623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Since that time there has been an unexpected jump in the amount of wind and solar installed. Most of the solar was rooftop, but bigger systems are belatedly catching up.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Bigger systems are more efficient as they can be placed in sunnier regions, oriented the right way, regularly cleaned and monitored. Something like 20 – 30% more energy from large farms than rooftops.  But… they are running into problems with the grid – which has not been updated sufficiently.</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1094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with not much of an added cost for the next decade or so we gain a huge benefit in the following decades – or more particularly we avoid huge costs and disruptions!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5128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Although they are running into problems with the grid – which has not been updated sufficiently.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VRE = Variable Renewable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is something that should have been thought about a while ago!  And should be being dealt with urgently NOW!</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A862E-AF2F-4E7A-B71E-A93C3F05DC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687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IEA’s SDS – Sustainable Development Scenario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07797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BZE have a number of reports available. Go to bze.org.au to see more and download the reports.</a:t>
            </a:r>
          </a:p>
        </p:txBody>
      </p:sp>
      <p:sp>
        <p:nvSpPr>
          <p:cNvPr id="4" name="Slide Number Placeholder 3"/>
          <p:cNvSpPr>
            <a:spLocks noGrp="1"/>
          </p:cNvSpPr>
          <p:nvPr>
            <p:ph type="sldNum" sz="quarter" idx="5"/>
          </p:nvPr>
        </p:nvSpPr>
        <p:spPr/>
        <p:txBody>
          <a:bodyPr/>
          <a:lstStyle/>
          <a:p>
            <a:fld id="{312D69E6-F7E1-434F-AB02-B829E32190C6}" type="slidenum">
              <a:rPr lang="en-AU" smtClean="0"/>
              <a:pPr/>
              <a:t>78</a:t>
            </a:fld>
            <a:endParaRPr lang="en-AU"/>
          </a:p>
        </p:txBody>
      </p:sp>
    </p:spTree>
    <p:extLst>
      <p:ext uri="{BB962C8B-B14F-4D97-AF65-F5344CB8AC3E}">
        <p14:creationId xmlns:p14="http://schemas.microsoft.com/office/powerpoint/2010/main" val="1269209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Typical Oz articles question whether the GBR is bleaching, say climate models are hopeless, the climate has always changed, CO2 is a trace gas and anyway is good for us (despite being a trace gas!), no correlation between CO2 and temperatures, and we only emit 1.3% global emissions [but never say that’s from 0.3% population and we are highest per person!] This particular article is an APALLING example of the misinformation the Oz peddles. To say there is no correlation between CO2 and temperatures is nothing more than a direct lie!  </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a:t>
            </a:fld>
            <a:endParaRPr lang="en-AU"/>
          </a:p>
        </p:txBody>
      </p:sp>
    </p:spTree>
    <p:extLst>
      <p:ext uri="{BB962C8B-B14F-4D97-AF65-F5344CB8AC3E}">
        <p14:creationId xmlns:p14="http://schemas.microsoft.com/office/powerpoint/2010/main" val="41597963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80</a:t>
            </a:fld>
            <a:endParaRPr lang="en-AU"/>
          </a:p>
        </p:txBody>
      </p:sp>
    </p:spTree>
    <p:extLst>
      <p:ext uri="{BB962C8B-B14F-4D97-AF65-F5344CB8AC3E}">
        <p14:creationId xmlns:p14="http://schemas.microsoft.com/office/powerpoint/2010/main" val="211530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Perhaps most dangerous is Lomborg who claims that</a:t>
            </a:r>
          </a:p>
          <a:p>
            <a:r>
              <a:rPr lang="en-AU" dirty="0"/>
              <a:t>1. It won’t be that bad, we can adapt, we can cope already</a:t>
            </a:r>
          </a:p>
          <a:p>
            <a:r>
              <a:rPr lang="en-AU" dirty="0"/>
              <a:t>2. Cost of action is less than possible harm, and anyway we should invest in research and wait until renewable is cheaper than conventional.</a:t>
            </a:r>
          </a:p>
          <a:p>
            <a:r>
              <a:rPr lang="en-AU" dirty="0"/>
              <a:t>** What does he think is happening??!!!</a:t>
            </a:r>
          </a:p>
        </p:txBody>
      </p:sp>
      <p:sp>
        <p:nvSpPr>
          <p:cNvPr id="4" name="Slide Number Placeholder 3"/>
          <p:cNvSpPr>
            <a:spLocks noGrp="1"/>
          </p:cNvSpPr>
          <p:nvPr>
            <p:ph type="sldNum" sz="quarter" idx="5"/>
          </p:nvPr>
        </p:nvSpPr>
        <p:spPr/>
        <p:txBody>
          <a:bodyPr/>
          <a:lstStyle/>
          <a:p>
            <a:fld id="{312D69E6-F7E1-434F-AB02-B829E32190C6}" type="slidenum">
              <a:rPr lang="en-AU" smtClean="0"/>
              <a:pPr/>
              <a:t>11</a:t>
            </a:fld>
            <a:endParaRPr lang="en-AU"/>
          </a:p>
        </p:txBody>
      </p:sp>
    </p:spTree>
    <p:extLst>
      <p:ext uri="{BB962C8B-B14F-4D97-AF65-F5344CB8AC3E}">
        <p14:creationId xmlns:p14="http://schemas.microsoft.com/office/powerpoint/2010/main" val="160327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t>
            </a:r>
            <a:r>
              <a:rPr lang="en-AU" b="1" dirty="0"/>
              <a:t>thousands </a:t>
            </a:r>
            <a:r>
              <a:rPr lang="en-AU" dirty="0"/>
              <a:t>of articles about climate change in the key science journals in the world, </a:t>
            </a:r>
            <a:r>
              <a:rPr lang="en-AU" dirty="0" err="1"/>
              <a:t>eg</a:t>
            </a:r>
            <a:r>
              <a:rPr lang="en-AU" dirty="0"/>
              <a:t>, Science (USA) and Nature (UK) – Not just one or two ‘cherry picked’ articles which are then exaggerated and distorted.</a:t>
            </a:r>
          </a:p>
          <a:p>
            <a:r>
              <a:rPr lang="en-AU" dirty="0"/>
              <a:t>The figure of 97% (+) scientists accept the ‘consensus’ is probably an underestimate! The claim that it is less is based on the fact that a lot of the articles don’t claim AGW is human – that’s just because it is not contested, any more than papers about evolution don’t claim “Darwin was right”.</a:t>
            </a:r>
          </a:p>
        </p:txBody>
      </p:sp>
      <p:sp>
        <p:nvSpPr>
          <p:cNvPr id="4" name="Slide Number Placeholder 3"/>
          <p:cNvSpPr>
            <a:spLocks noGrp="1"/>
          </p:cNvSpPr>
          <p:nvPr>
            <p:ph type="sldNum" sz="quarter" idx="5"/>
          </p:nvPr>
        </p:nvSpPr>
        <p:spPr/>
        <p:txBody>
          <a:bodyPr/>
          <a:lstStyle/>
          <a:p>
            <a:fld id="{312D69E6-F7E1-434F-AB02-B829E32190C6}" type="slidenum">
              <a:rPr lang="en-AU" smtClean="0"/>
              <a:pPr/>
              <a:t>12</a:t>
            </a:fld>
            <a:endParaRPr lang="en-AU"/>
          </a:p>
        </p:txBody>
      </p:sp>
    </p:spTree>
    <p:extLst>
      <p:ext uri="{BB962C8B-B14F-4D97-AF65-F5344CB8AC3E}">
        <p14:creationId xmlns:p14="http://schemas.microsoft.com/office/powerpoint/2010/main" val="699740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8" name="Footer Placeholder 7"/>
          <p:cNvSpPr>
            <a:spLocks noGrp="1"/>
          </p:cNvSpPr>
          <p:nvPr>
            <p:ph type="ftr" sz="quarter" idx="11"/>
          </p:nvPr>
        </p:nvSpPr>
        <p:spPr/>
        <p:txBody>
          <a:bodyPr/>
          <a:lstStyle/>
          <a:p>
            <a:endParaRPr lang="en-AU">
              <a:solidFill>
                <a:prstClr val="white">
                  <a:tint val="75000"/>
                </a:prstClr>
              </a:solidFill>
            </a:endParaRPr>
          </a:p>
        </p:txBody>
      </p:sp>
      <p:sp>
        <p:nvSpPr>
          <p:cNvPr id="9" name="Slide Number Placeholder 8"/>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4" name="Footer Placeholder 3"/>
          <p:cNvSpPr>
            <a:spLocks noGrp="1"/>
          </p:cNvSpPr>
          <p:nvPr>
            <p:ph type="ftr" sz="quarter" idx="11"/>
          </p:nvPr>
        </p:nvSpPr>
        <p:spPr/>
        <p:txBody>
          <a:bodyPr/>
          <a:lstStyle/>
          <a:p>
            <a:endParaRPr lang="en-AU">
              <a:solidFill>
                <a:prstClr val="white">
                  <a:tint val="75000"/>
                </a:prstClr>
              </a:solidFill>
            </a:endParaRPr>
          </a:p>
        </p:txBody>
      </p:sp>
      <p:sp>
        <p:nvSpPr>
          <p:cNvPr id="5" name="Slide Number Placeholder 4"/>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3" name="Footer Placeholder 2"/>
          <p:cNvSpPr>
            <a:spLocks noGrp="1"/>
          </p:cNvSpPr>
          <p:nvPr>
            <p:ph type="ftr" sz="quarter" idx="11"/>
          </p:nvPr>
        </p:nvSpPr>
        <p:spPr/>
        <p:txBody>
          <a:bodyPr/>
          <a:lstStyle/>
          <a:p>
            <a:endParaRPr lang="en-AU">
              <a:solidFill>
                <a:prstClr val="white">
                  <a:tint val="75000"/>
                </a:prstClr>
              </a:solidFill>
            </a:endParaRPr>
          </a:p>
        </p:txBody>
      </p:sp>
      <p:sp>
        <p:nvSpPr>
          <p:cNvPr id="4" name="Slide Number Placeholder 3"/>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8" name="Footer Placeholder 7"/>
          <p:cNvSpPr>
            <a:spLocks noGrp="1"/>
          </p:cNvSpPr>
          <p:nvPr>
            <p:ph type="ftr" sz="quarter" idx="11"/>
          </p:nvPr>
        </p:nvSpPr>
        <p:spPr/>
        <p:txBody>
          <a:bodyPr/>
          <a:lstStyle/>
          <a:p>
            <a:endParaRPr lang="en-AU">
              <a:solidFill>
                <a:prstClr val="white">
                  <a:tint val="75000"/>
                </a:prstClr>
              </a:solidFill>
            </a:endParaRPr>
          </a:p>
        </p:txBody>
      </p:sp>
      <p:sp>
        <p:nvSpPr>
          <p:cNvPr id="9" name="Slide Number Placeholder 8"/>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4" name="Footer Placeholder 3"/>
          <p:cNvSpPr>
            <a:spLocks noGrp="1"/>
          </p:cNvSpPr>
          <p:nvPr>
            <p:ph type="ftr" sz="quarter" idx="11"/>
          </p:nvPr>
        </p:nvSpPr>
        <p:spPr/>
        <p:txBody>
          <a:bodyPr/>
          <a:lstStyle/>
          <a:p>
            <a:endParaRPr lang="en-AU">
              <a:solidFill>
                <a:prstClr val="white">
                  <a:tint val="75000"/>
                </a:prstClr>
              </a:solidFill>
            </a:endParaRPr>
          </a:p>
        </p:txBody>
      </p:sp>
      <p:sp>
        <p:nvSpPr>
          <p:cNvPr id="5" name="Slide Number Placeholder 4"/>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3" name="Footer Placeholder 2"/>
          <p:cNvSpPr>
            <a:spLocks noGrp="1"/>
          </p:cNvSpPr>
          <p:nvPr>
            <p:ph type="ftr" sz="quarter" idx="11"/>
          </p:nvPr>
        </p:nvSpPr>
        <p:spPr/>
        <p:txBody>
          <a:bodyPr/>
          <a:lstStyle/>
          <a:p>
            <a:endParaRPr lang="en-AU">
              <a:solidFill>
                <a:prstClr val="white">
                  <a:tint val="75000"/>
                </a:prstClr>
              </a:solidFill>
            </a:endParaRPr>
          </a:p>
        </p:txBody>
      </p:sp>
      <p:sp>
        <p:nvSpPr>
          <p:cNvPr id="4" name="Slide Number Placeholder 3"/>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77885604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extLst>
      <p:ext uri="{BB962C8B-B14F-4D97-AF65-F5344CB8AC3E}">
        <p14:creationId xmlns:p14="http://schemas.microsoft.com/office/powerpoint/2010/main" val="13619172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58217614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6636945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E695D2-A1E4-45FB-A615-E0DD2AD067A6}" type="datetimeFigureOut">
              <a:rPr lang="en-AU" smtClean="0"/>
              <a:t>15/02/2020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194126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695D2-A1E4-45FB-A615-E0DD2AD067A6}" type="datetimeFigureOut">
              <a:rPr lang="en-AU" smtClean="0"/>
              <a:t>15/02/2020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4157145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695D2-A1E4-45FB-A615-E0DD2AD067A6}" type="datetimeFigureOut">
              <a:rPr lang="en-AU" smtClean="0"/>
              <a:t>15/02/2020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49546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E695D2-A1E4-45FB-A615-E0DD2AD067A6}" type="datetimeFigureOut">
              <a:rPr lang="en-AU" smtClean="0"/>
              <a:t>15/02/2020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410945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E695D2-A1E4-45FB-A615-E0DD2AD067A6}" type="datetimeFigureOut">
              <a:rPr lang="en-AU" smtClean="0"/>
              <a:t>15/02/2020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1737786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E695D2-A1E4-45FB-A615-E0DD2AD067A6}" type="datetimeFigureOut">
              <a:rPr lang="en-AU" smtClean="0"/>
              <a:t>15/02/2020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2364138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695D2-A1E4-45FB-A615-E0DD2AD067A6}" type="datetimeFigureOut">
              <a:rPr lang="en-AU" smtClean="0"/>
              <a:t>15/02/2020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311335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E695D2-A1E4-45FB-A615-E0DD2AD067A6}" type="datetimeFigureOut">
              <a:rPr lang="en-AU" smtClean="0"/>
              <a:t>15/02/2020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1819622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E695D2-A1E4-45FB-A615-E0DD2AD067A6}" type="datetimeFigureOut">
              <a:rPr lang="en-AU" smtClean="0"/>
              <a:t>15/02/2020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35734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695D2-A1E4-45FB-A615-E0DD2AD067A6}" type="datetimeFigureOut">
              <a:rPr lang="en-AU" smtClean="0"/>
              <a:t>15/02/2020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1151531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695D2-A1E4-45FB-A615-E0DD2AD067A6}" type="datetimeFigureOut">
              <a:rPr lang="en-AU" smtClean="0"/>
              <a:t>15/02/2020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2F784F-5961-4775-BED7-4811810EB8B5}" type="slidenum">
              <a:rPr lang="en-AU" smtClean="0"/>
              <a:t>‹#›</a:t>
            </a:fld>
            <a:endParaRPr lang="en-AU"/>
          </a:p>
        </p:txBody>
      </p:sp>
    </p:spTree>
    <p:extLst>
      <p:ext uri="{BB962C8B-B14F-4D97-AF65-F5344CB8AC3E}">
        <p14:creationId xmlns:p14="http://schemas.microsoft.com/office/powerpoint/2010/main" val="1202701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69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05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7477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313" y="1773238"/>
            <a:ext cx="4025900"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73238"/>
            <a:ext cx="4027487"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61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7.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screen">
            <a:duotone>
              <a:schemeClr val="bg1"/>
              <a:srgbClr val="FFFFFF"/>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3" r:id="rId2"/>
    <p:sldLayoutId id="2147483664" r:id="rId3"/>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screen">
            <a:duotone>
              <a:schemeClr val="bg1"/>
              <a:srgbClr val="FFFFFF"/>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1C43-233D-41AD-BFC2-6C059ECB6FB4}" type="datetimeFigureOut">
              <a:rPr lang="en-AU" smtClean="0">
                <a:solidFill>
                  <a:prstClr val="white">
                    <a:tint val="75000"/>
                  </a:prstClr>
                </a:solidFill>
              </a:rPr>
              <a:pPr/>
              <a:t>15/02/2020</a:t>
            </a:fld>
            <a:endParaRPr lang="en-AU">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screen">
            <a:duotone>
              <a:schemeClr val="bg1"/>
              <a:srgbClr val="FFFFFF"/>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1404176754"/>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Lst>
  <p:transition>
    <p:fade/>
  </p:transition>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695D2-A1E4-45FB-A615-E0DD2AD067A6}" type="datetimeFigureOut">
              <a:rPr lang="en-AU" smtClean="0"/>
              <a:t>15/02/2020</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F784F-5961-4775-BED7-4811810EB8B5}" type="slidenum">
              <a:rPr lang="en-AU" smtClean="0"/>
              <a:t>‹#›</a:t>
            </a:fld>
            <a:endParaRPr lang="en-AU"/>
          </a:p>
        </p:txBody>
      </p:sp>
    </p:spTree>
    <p:extLst>
      <p:ext uri="{BB962C8B-B14F-4D97-AF65-F5344CB8AC3E}">
        <p14:creationId xmlns:p14="http://schemas.microsoft.com/office/powerpoint/2010/main" val="107999509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6381750"/>
            <a:ext cx="9144000" cy="476250"/>
          </a:xfrm>
          <a:prstGeom prst="rect">
            <a:avLst/>
          </a:prstGeom>
          <a:solidFill>
            <a:srgbClr val="0066CC">
              <a:alpha val="70195"/>
            </a:srgbClr>
          </a:solidFill>
          <a:ln w="9525">
            <a:noFill/>
            <a:round/>
            <a:headEnd/>
            <a:tailEnd/>
          </a:ln>
        </p:spPr>
        <p:txBody>
          <a:bodyPr wrap="none" anchor="ctr"/>
          <a:lstStyle/>
          <a:p>
            <a:pPr>
              <a:buClr>
                <a:srgbClr val="000000"/>
              </a:buClr>
              <a:buSzPct val="100000"/>
              <a:buFont typeface="Times New Roman" pitchFamily="18" charset="0"/>
              <a:buNone/>
              <a:defRPr/>
            </a:pPr>
            <a:endParaRPr lang="en-AU">
              <a:solidFill>
                <a:srgbClr val="FFFFFF"/>
              </a:solidFill>
              <a:cs typeface="Arial" charset="0"/>
            </a:endParaRPr>
          </a:p>
        </p:txBody>
      </p:sp>
      <p:sp>
        <p:nvSpPr>
          <p:cNvPr id="2051" name="Text Box 2"/>
          <p:cNvSpPr txBox="1">
            <a:spLocks noChangeArrowheads="1"/>
          </p:cNvSpPr>
          <p:nvPr/>
        </p:nvSpPr>
        <p:spPr bwMode="auto">
          <a:xfrm>
            <a:off x="2916238" y="6453188"/>
            <a:ext cx="3816350" cy="306387"/>
          </a:xfrm>
          <a:prstGeom prst="rect">
            <a:avLst/>
          </a:prstGeom>
          <a:noFill/>
          <a:ln>
            <a:noFill/>
          </a:ln>
        </p:spPr>
        <p:txBody>
          <a:bodyPr lIns="90000" tIns="46800" rIns="90000" bIns="46800">
            <a:spAutoFit/>
          </a:bodyPr>
          <a:lstStyle>
            <a:lvl1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1pPr>
            <a:lvl2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2pPr>
            <a:lvl3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3pPr>
            <a:lvl4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4pPr>
            <a:lvl5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9pPr>
          </a:lstStyle>
          <a:p>
            <a:pPr defTabSz="449263" eaLnBrk="1" hangingPunct="1">
              <a:buClrTx/>
              <a:buFontTx/>
              <a:buNone/>
              <a:defRPr/>
            </a:pPr>
            <a:r>
              <a:rPr lang="en-AU" sz="1400">
                <a:solidFill>
                  <a:srgbClr val="FFFFFF"/>
                </a:solidFill>
                <a:latin typeface="Calibri" pitchFamily="34" charset="0"/>
                <a:ea typeface="Arial Unicode MS" pitchFamily="34" charset="-128"/>
                <a:cs typeface="Arial Unicode MS" pitchFamily="34" charset="-128"/>
              </a:rPr>
              <a:t>b e y o n d Z E R O e m i s s i o n s . o r g</a:t>
            </a:r>
          </a:p>
        </p:txBody>
      </p:sp>
      <p:sp>
        <p:nvSpPr>
          <p:cNvPr id="2052" name="Rectangle 3"/>
          <p:cNvSpPr>
            <a:spLocks noChangeArrowheads="1"/>
          </p:cNvSpPr>
          <p:nvPr/>
        </p:nvSpPr>
        <p:spPr bwMode="auto">
          <a:xfrm>
            <a:off x="0" y="0"/>
            <a:ext cx="9144000" cy="476250"/>
          </a:xfrm>
          <a:prstGeom prst="rect">
            <a:avLst/>
          </a:prstGeom>
          <a:solidFill>
            <a:srgbClr val="0066CC">
              <a:alpha val="70195"/>
            </a:srgbClr>
          </a:solidFill>
          <a:ln w="9525">
            <a:noFill/>
            <a:round/>
            <a:headEnd/>
            <a:tailEnd/>
          </a:ln>
        </p:spPr>
        <p:txBody>
          <a:bodyPr wrap="none" anchor="ctr"/>
          <a:lstStyle/>
          <a:p>
            <a:pPr>
              <a:buClr>
                <a:srgbClr val="000000"/>
              </a:buClr>
              <a:buSzPct val="100000"/>
              <a:buFont typeface="Times New Roman" pitchFamily="18" charset="0"/>
              <a:buNone/>
              <a:defRPr/>
            </a:pPr>
            <a:endParaRPr lang="en-AU">
              <a:solidFill>
                <a:srgbClr val="FFFFFF"/>
              </a:solidFill>
              <a:cs typeface="Arial" charset="0"/>
            </a:endParaRPr>
          </a:p>
        </p:txBody>
      </p:sp>
      <p:sp>
        <p:nvSpPr>
          <p:cNvPr id="2053" name="Rectangle 4"/>
          <p:cNvSpPr>
            <a:spLocks noGrp="1" noChangeArrowheads="1"/>
          </p:cNvSpPr>
          <p:nvPr>
            <p:ph type="title"/>
          </p:nvPr>
        </p:nvSpPr>
        <p:spPr bwMode="auto">
          <a:xfrm>
            <a:off x="457200" y="407988"/>
            <a:ext cx="8205788" cy="1417637"/>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4" name="Rectangle 5"/>
          <p:cNvSpPr>
            <a:spLocks noGrp="1" noChangeArrowheads="1"/>
          </p:cNvSpPr>
          <p:nvPr>
            <p:ph type="body" idx="1"/>
          </p:nvPr>
        </p:nvSpPr>
        <p:spPr bwMode="auto">
          <a:xfrm>
            <a:off x="468313" y="1773238"/>
            <a:ext cx="8205787" cy="42957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410841478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5pPr>
      <a:lvl6pPr marL="4572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6pPr>
      <a:lvl7pPr marL="9144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7pPr>
      <a:lvl8pPr marL="1371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8pPr>
      <a:lvl9pPr marL="18288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ithbphysics@gmail.com" TargetMode="External"/><Relationship Id="rId2" Type="http://schemas.openxmlformats.org/officeDocument/2006/relationships/hyperlink" Target="http://www.cs4s.net/references.html" TargetMode="External"/><Relationship Id="rId1" Type="http://schemas.openxmlformats.org/officeDocument/2006/relationships/slideLayout" Target="../slideLayouts/slideLayout4.xml"/><Relationship Id="rId4" Type="http://schemas.openxmlformats.org/officeDocument/2006/relationships/hyperlink" Target="http://www.cs4s.net/"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8.jp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1.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98.jpe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08.jpeg"/><Relationship Id="rId4" Type="http://schemas.openxmlformats.org/officeDocument/2006/relationships/image" Target="../media/image107.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5.xml"/><Relationship Id="rId1" Type="http://schemas.openxmlformats.org/officeDocument/2006/relationships/slideLayout" Target="../slideLayouts/slideLayout33.xml"/><Relationship Id="rId5" Type="http://schemas.openxmlformats.org/officeDocument/2006/relationships/image" Target="../media/image117.jpeg"/><Relationship Id="rId4" Type="http://schemas.openxmlformats.org/officeDocument/2006/relationships/image" Target="../media/image116.jpeg"/></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6.xml"/><Relationship Id="rId1" Type="http://schemas.openxmlformats.org/officeDocument/2006/relationships/slideLayout" Target="../slideLayouts/slideLayout34.xml"/><Relationship Id="rId5" Type="http://schemas.openxmlformats.org/officeDocument/2006/relationships/image" Target="../media/image120.jpeg"/><Relationship Id="rId4" Type="http://schemas.openxmlformats.org/officeDocument/2006/relationships/image" Target="../media/image119.jpeg"/></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122.jpeg"/></Relationships>
</file>

<file path=ppt/slides/_rels/slide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2.xml"/><Relationship Id="rId1" Type="http://schemas.openxmlformats.org/officeDocument/2006/relationships/slideLayout" Target="../slideLayouts/slideLayout39.xml"/><Relationship Id="rId4" Type="http://schemas.openxmlformats.org/officeDocument/2006/relationships/image" Target="../media/image127.jp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2.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4.jpg"/></Relationships>
</file>

<file path=ppt/slides/_rels/slide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39.xml"/><Relationship Id="rId4" Type="http://schemas.openxmlformats.org/officeDocument/2006/relationships/image" Target="../media/image132.jpeg"/></Relationships>
</file>

<file path=ppt/slides/_rels/slide7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7.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69.xml"/><Relationship Id="rId1" Type="http://schemas.openxmlformats.org/officeDocument/2006/relationships/slideLayout" Target="../slideLayouts/slideLayout39.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9.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27.jpe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0.xml"/><Relationship Id="rId1" Type="http://schemas.openxmlformats.org/officeDocument/2006/relationships/slideLayout" Target="../slideLayouts/slideLayout39.xml"/><Relationship Id="rId4" Type="http://schemas.openxmlformats.org/officeDocument/2006/relationships/image" Target="../media/image146.jpeg"/></Relationships>
</file>

<file path=ppt/slides/_rels/slide8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478E-CFDC-46A0-8EED-FCE7693C41AD}"/>
              </a:ext>
            </a:extLst>
          </p:cNvPr>
          <p:cNvSpPr>
            <a:spLocks noGrp="1"/>
          </p:cNvSpPr>
          <p:nvPr>
            <p:ph type="title"/>
          </p:nvPr>
        </p:nvSpPr>
        <p:spPr>
          <a:xfrm>
            <a:off x="301625" y="228600"/>
            <a:ext cx="8510588" cy="752128"/>
          </a:xfrm>
        </p:spPr>
        <p:txBody>
          <a:bodyPr/>
          <a:lstStyle/>
          <a:p>
            <a:r>
              <a:rPr lang="en-AU" sz="2800" dirty="0"/>
              <a:t>PHYSCON Feb 2020: What now for Climate Science?</a:t>
            </a:r>
            <a:br>
              <a:rPr lang="en-AU" sz="2800" dirty="0"/>
            </a:br>
            <a:r>
              <a:rPr lang="en-AU" sz="2800" dirty="0"/>
              <a:t>Keith Burrows, Beyond Zero Emissions (etc.)</a:t>
            </a:r>
          </a:p>
        </p:txBody>
      </p:sp>
      <p:sp>
        <p:nvSpPr>
          <p:cNvPr id="3" name="Content Placeholder 2">
            <a:extLst>
              <a:ext uri="{FF2B5EF4-FFF2-40B4-BE49-F238E27FC236}">
                <a16:creationId xmlns:a16="http://schemas.microsoft.com/office/drawing/2014/main" id="{1E406C93-6585-4C4E-9650-20CAD052C0BE}"/>
              </a:ext>
            </a:extLst>
          </p:cNvPr>
          <p:cNvSpPr>
            <a:spLocks noGrp="1"/>
          </p:cNvSpPr>
          <p:nvPr>
            <p:ph idx="1"/>
          </p:nvPr>
        </p:nvSpPr>
        <p:spPr>
          <a:xfrm>
            <a:off x="107504" y="1268760"/>
            <a:ext cx="8928991" cy="5472608"/>
          </a:xfrm>
        </p:spPr>
        <p:txBody>
          <a:bodyPr/>
          <a:lstStyle/>
          <a:p>
            <a:r>
              <a:rPr lang="en-AU" sz="2000" dirty="0"/>
              <a:t>This is a slightly shortened version (without some of my holiday pics) of the presentation at the conference.  Please note that there are references and more info on the “Notes” pages of the ppt. But also, that if you only look at the ppt in edit mode (or as the pdf) you will miss quite a bit of animation.</a:t>
            </a:r>
          </a:p>
          <a:p>
            <a:r>
              <a:rPr lang="en-AU" sz="2000" dirty="0"/>
              <a:t>The section on Ross </a:t>
            </a:r>
            <a:r>
              <a:rPr lang="en-AU" sz="2000" dirty="0" err="1"/>
              <a:t>Garnaut’s</a:t>
            </a:r>
            <a:r>
              <a:rPr lang="en-AU" sz="2000" dirty="0"/>
              <a:t> </a:t>
            </a:r>
            <a:r>
              <a:rPr lang="en-AU" sz="2000" i="1" dirty="0" err="1"/>
              <a:t>SuperPower</a:t>
            </a:r>
            <a:r>
              <a:rPr lang="en-AU" sz="2000" dirty="0"/>
              <a:t> was rather hastily put together and is being revised and updated (watch cs4s) but I have left the slides presented here.</a:t>
            </a:r>
          </a:p>
          <a:p>
            <a:r>
              <a:rPr lang="en-AU" sz="2000" dirty="0"/>
              <a:t>The reference to the earlier Climate Science ppt has been deleted, but that ppt is available on my </a:t>
            </a:r>
            <a:r>
              <a:rPr lang="en-AU" sz="2000"/>
              <a:t>website </a:t>
            </a:r>
            <a:r>
              <a:rPr lang="en-AU" sz="2000">
                <a:hlinkClick r:id="rId2"/>
              </a:rPr>
              <a:t>http://www.cs4s.net/references.html</a:t>
            </a:r>
            <a:r>
              <a:rPr lang="en-AU" sz="2000"/>
              <a:t> </a:t>
            </a:r>
            <a:endParaRPr lang="en-AU" sz="2000" dirty="0"/>
          </a:p>
          <a:p>
            <a:r>
              <a:rPr lang="en-AU" sz="2000" dirty="0"/>
              <a:t>I try to update and improve these presentations constantly and make them available on my website for use by teachers. The website of course also has information that hopefully will be of use to teachers (and others!)</a:t>
            </a:r>
          </a:p>
          <a:p>
            <a:r>
              <a:rPr lang="en-AU" sz="2000" dirty="0"/>
              <a:t>I am keen to get feedback and suggestions for improvements – you can email me at </a:t>
            </a:r>
            <a:r>
              <a:rPr lang="en-AU" sz="2000" dirty="0">
                <a:hlinkClick r:id="rId3"/>
              </a:rPr>
              <a:t>keithbphysics@gmail.com</a:t>
            </a:r>
            <a:r>
              <a:rPr lang="en-AU" sz="2000" dirty="0"/>
              <a:t> </a:t>
            </a:r>
          </a:p>
          <a:p>
            <a:r>
              <a:rPr lang="en-AU" sz="2000" dirty="0"/>
              <a:t>So to download the presentations in </a:t>
            </a:r>
            <a:r>
              <a:rPr lang="en-AU" sz="2000" u="sng" dirty="0" err="1"/>
              <a:t>powerpoint</a:t>
            </a:r>
            <a:r>
              <a:rPr lang="en-AU" sz="2000" u="sng" dirty="0"/>
              <a:t> format</a:t>
            </a:r>
            <a:r>
              <a:rPr lang="en-AU" sz="2000" dirty="0"/>
              <a:t> go to the “References, Websites, Downloads” page (under MORE/REFERENCES) at “Climate Science for Sceptics”   </a:t>
            </a:r>
            <a:r>
              <a:rPr lang="en-AU" sz="2000" dirty="0">
                <a:hlinkClick r:id="rId4"/>
              </a:rPr>
              <a:t>www.cs4s.net</a:t>
            </a:r>
            <a:r>
              <a:rPr lang="en-AU" sz="2000" dirty="0"/>
              <a:t>  or direct:  </a:t>
            </a:r>
            <a:r>
              <a:rPr lang="en-AU" sz="2000" dirty="0">
                <a:hlinkClick r:id="rId2"/>
              </a:rPr>
              <a:t>http://www.cs4s.net/references.html</a:t>
            </a:r>
            <a:r>
              <a:rPr lang="en-AU" sz="2000" dirty="0"/>
              <a:t> </a:t>
            </a:r>
          </a:p>
        </p:txBody>
      </p:sp>
    </p:spTree>
    <p:extLst>
      <p:ext uri="{BB962C8B-B14F-4D97-AF65-F5344CB8AC3E}">
        <p14:creationId xmlns:p14="http://schemas.microsoft.com/office/powerpoint/2010/main" val="87865410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D6187-028D-424F-A59C-F8830800FB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60794" cy="6858001"/>
          </a:xfrm>
          <a:prstGeom prst="rect">
            <a:avLst/>
          </a:prstGeom>
        </p:spPr>
      </p:pic>
      <p:pic>
        <p:nvPicPr>
          <p:cNvPr id="5" name="Picture 4">
            <a:extLst>
              <a:ext uri="{FF2B5EF4-FFF2-40B4-BE49-F238E27FC236}">
                <a16:creationId xmlns:a16="http://schemas.microsoft.com/office/drawing/2014/main" id="{35D104DD-16FA-49D6-9539-424E2CCDE5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010" y="116632"/>
            <a:ext cx="3275677" cy="3407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9877231-8E7B-4779-BCFD-23625ECADED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73166" y="99862"/>
            <a:ext cx="3099034" cy="1899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828E179-C7A9-4923-9F50-BDBF56D8CE4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08287" y="44624"/>
            <a:ext cx="2800217" cy="237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A4AD6F7-6429-4DF7-B8A6-5959C0D50C2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453" y="3504758"/>
            <a:ext cx="3162852" cy="2156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20EAAC6-9D8A-4A80-8B46-855761541DA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89758" y="1971308"/>
            <a:ext cx="2992649" cy="2496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D7CDF1AA-560A-475E-9EC7-7EA19800E1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226305" y="4467689"/>
            <a:ext cx="3099034" cy="1915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56724738-9AF5-4F5C-AA48-93577AC7A0C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2642" y="3504758"/>
            <a:ext cx="3534464" cy="324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D0C65637-49B0-4F73-8B73-AEDD14D0111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038710" y="2265200"/>
            <a:ext cx="2992649" cy="4306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8753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B6EDE-311E-4115-9F1E-516606EE9B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5897" cy="6874185"/>
          </a:xfrm>
          <a:prstGeom prst="rect">
            <a:avLst/>
          </a:prstGeom>
        </p:spPr>
      </p:pic>
      <p:pic>
        <p:nvPicPr>
          <p:cNvPr id="5" name="Picture 4">
            <a:extLst>
              <a:ext uri="{FF2B5EF4-FFF2-40B4-BE49-F238E27FC236}">
                <a16:creationId xmlns:a16="http://schemas.microsoft.com/office/drawing/2014/main" id="{6B3ED501-4412-42CF-B445-43A1ABF2AC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3648" y="836712"/>
            <a:ext cx="7571235" cy="5949280"/>
          </a:xfrm>
          <a:prstGeom prst="rect">
            <a:avLst/>
          </a:prstGeom>
        </p:spPr>
      </p:pic>
    </p:spTree>
    <p:extLst>
      <p:ext uri="{BB962C8B-B14F-4D97-AF65-F5344CB8AC3E}">
        <p14:creationId xmlns:p14="http://schemas.microsoft.com/office/powerpoint/2010/main" val="1767009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BC61BF-EE64-4023-9FA2-AA3748ACE2C9}"/>
              </a:ext>
            </a:extLst>
          </p:cNvPr>
          <p:cNvSpPr txBox="1">
            <a:spLocks/>
          </p:cNvSpPr>
          <p:nvPr/>
        </p:nvSpPr>
        <p:spPr>
          <a:xfrm>
            <a:off x="0" y="274638"/>
            <a:ext cx="9144000" cy="562074"/>
          </a:xfrm>
          <a:prstGeom prst="rect">
            <a:avLst/>
          </a:prstGeom>
        </p:spPr>
        <p:txBody>
          <a:bodyPr>
            <a:normAutofit fontScale="90000" lnSpcReduction="2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000" kern="0" dirty="0"/>
              <a:t>Where is the science?</a:t>
            </a:r>
          </a:p>
        </p:txBody>
      </p:sp>
      <p:pic>
        <p:nvPicPr>
          <p:cNvPr id="4" name="Picture 3">
            <a:extLst>
              <a:ext uri="{FF2B5EF4-FFF2-40B4-BE49-F238E27FC236}">
                <a16:creationId xmlns:a16="http://schemas.microsoft.com/office/drawing/2014/main" id="{009F1C16-AB2B-4979-A430-7646D4589BB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512" y="-10142"/>
            <a:ext cx="5192973" cy="6858000"/>
          </a:xfrm>
          <a:prstGeom prst="rect">
            <a:avLst/>
          </a:prstGeom>
        </p:spPr>
      </p:pic>
      <p:pic>
        <p:nvPicPr>
          <p:cNvPr id="6" name="Picture 5">
            <a:extLst>
              <a:ext uri="{FF2B5EF4-FFF2-40B4-BE49-F238E27FC236}">
                <a16:creationId xmlns:a16="http://schemas.microsoft.com/office/drawing/2014/main" id="{799C2B81-4672-4E60-855B-0435717D6A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9672" y="10142"/>
            <a:ext cx="5427617" cy="6858000"/>
          </a:xfrm>
          <a:prstGeom prst="rect">
            <a:avLst/>
          </a:prstGeom>
        </p:spPr>
      </p:pic>
      <p:pic>
        <p:nvPicPr>
          <p:cNvPr id="8" name="Picture 7">
            <a:extLst>
              <a:ext uri="{FF2B5EF4-FFF2-40B4-BE49-F238E27FC236}">
                <a16:creationId xmlns:a16="http://schemas.microsoft.com/office/drawing/2014/main" id="{C171473E-0112-40B2-BF27-AC59A8E2833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70504" y="0"/>
            <a:ext cx="5238000" cy="6858000"/>
          </a:xfrm>
          <a:prstGeom prst="rect">
            <a:avLst/>
          </a:prstGeom>
        </p:spPr>
      </p:pic>
      <p:pic>
        <p:nvPicPr>
          <p:cNvPr id="10" name="Picture 9">
            <a:extLst>
              <a:ext uri="{FF2B5EF4-FFF2-40B4-BE49-F238E27FC236}">
                <a16:creationId xmlns:a16="http://schemas.microsoft.com/office/drawing/2014/main" id="{428FD3C4-0557-48D2-A9F8-C18F36CBBA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3648" y="-10142"/>
            <a:ext cx="5427617" cy="6858000"/>
          </a:xfrm>
          <a:prstGeom prst="rect">
            <a:avLst/>
          </a:prstGeom>
        </p:spPr>
      </p:pic>
    </p:spTree>
    <p:extLst>
      <p:ext uri="{BB962C8B-B14F-4D97-AF65-F5344CB8AC3E}">
        <p14:creationId xmlns:p14="http://schemas.microsoft.com/office/powerpoint/2010/main" val="2076742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61BF-EE64-4023-9FA2-AA3748ACE2C9}"/>
              </a:ext>
            </a:extLst>
          </p:cNvPr>
          <p:cNvSpPr txBox="1">
            <a:spLocks/>
          </p:cNvSpPr>
          <p:nvPr/>
        </p:nvSpPr>
        <p:spPr>
          <a:xfrm>
            <a:off x="0" y="274638"/>
            <a:ext cx="9144000" cy="562074"/>
          </a:xfrm>
          <a:prstGeom prst="rect">
            <a:avLst/>
          </a:prstGeom>
        </p:spPr>
        <p:txBody>
          <a:bodyPr>
            <a:normAutofit fontScale="90000" lnSpcReduction="2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000" kern="0" dirty="0"/>
              <a:t>Where is the science?</a:t>
            </a:r>
          </a:p>
        </p:txBody>
      </p:sp>
      <p:pic>
        <p:nvPicPr>
          <p:cNvPr id="4" name="Picture 3">
            <a:extLst>
              <a:ext uri="{FF2B5EF4-FFF2-40B4-BE49-F238E27FC236}">
                <a16:creationId xmlns:a16="http://schemas.microsoft.com/office/drawing/2014/main" id="{009F1C16-AB2B-4979-A430-7646D4589BB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54" y="21693"/>
            <a:ext cx="5074602" cy="6794329"/>
          </a:xfrm>
          <a:prstGeom prst="rect">
            <a:avLst/>
          </a:prstGeom>
        </p:spPr>
      </p:pic>
      <p:pic>
        <p:nvPicPr>
          <p:cNvPr id="8" name="Picture 7">
            <a:extLst>
              <a:ext uri="{FF2B5EF4-FFF2-40B4-BE49-F238E27FC236}">
                <a16:creationId xmlns:a16="http://schemas.microsoft.com/office/drawing/2014/main" id="{C171473E-0112-40B2-BF27-AC59A8E2833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96136" y="10143"/>
            <a:ext cx="5196613" cy="6858000"/>
          </a:xfrm>
          <a:prstGeom prst="rect">
            <a:avLst/>
          </a:prstGeom>
        </p:spPr>
      </p:pic>
      <p:pic>
        <p:nvPicPr>
          <p:cNvPr id="5" name="Picture 4">
            <a:extLst>
              <a:ext uri="{FF2B5EF4-FFF2-40B4-BE49-F238E27FC236}">
                <a16:creationId xmlns:a16="http://schemas.microsoft.com/office/drawing/2014/main" id="{7A3EF9A9-BBAC-48F5-8071-D821C49C4A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37802" y="-11561"/>
            <a:ext cx="5114109" cy="6858000"/>
          </a:xfrm>
          <a:prstGeom prst="rect">
            <a:avLst/>
          </a:prstGeom>
        </p:spPr>
      </p:pic>
    </p:spTree>
    <p:extLst>
      <p:ext uri="{BB962C8B-B14F-4D97-AF65-F5344CB8AC3E}">
        <p14:creationId xmlns:p14="http://schemas.microsoft.com/office/powerpoint/2010/main" val="3588158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E038BD-683F-4299-89FC-091A22AE81FD}"/>
              </a:ext>
            </a:extLst>
          </p:cNvPr>
          <p:cNvSpPr>
            <a:spLocks noGrp="1"/>
          </p:cNvSpPr>
          <p:nvPr>
            <p:ph idx="1"/>
          </p:nvPr>
        </p:nvSpPr>
        <p:spPr>
          <a:xfrm>
            <a:off x="301625" y="1988840"/>
            <a:ext cx="7582743" cy="4110335"/>
          </a:xfrm>
        </p:spPr>
        <p:txBody>
          <a:bodyPr/>
          <a:lstStyle/>
          <a:p>
            <a:r>
              <a:rPr lang="en-AU" sz="4400" dirty="0"/>
              <a:t>“Scepticism” should belong to science, not deniers!</a:t>
            </a:r>
          </a:p>
        </p:txBody>
      </p:sp>
      <p:pic>
        <p:nvPicPr>
          <p:cNvPr id="6" name="Content Placeholder 3">
            <a:extLst>
              <a:ext uri="{FF2B5EF4-FFF2-40B4-BE49-F238E27FC236}">
                <a16:creationId xmlns:a16="http://schemas.microsoft.com/office/drawing/2014/main" id="{D38EB123-7202-4502-ADB6-14D4858D8F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bwMode="auto">
          <a:xfrm>
            <a:off x="13183" y="20223"/>
            <a:ext cx="9123549" cy="6837777"/>
          </a:xfrm>
          <a:prstGeom prst="rect">
            <a:avLst/>
          </a:prstGeom>
          <a:noFill/>
          <a:ln w="9525">
            <a:noFill/>
            <a:miter lim="800000"/>
            <a:headEnd/>
            <a:tailEnd/>
          </a:ln>
          <a:effectLst/>
        </p:spPr>
      </p:pic>
      <p:sp>
        <p:nvSpPr>
          <p:cNvPr id="5" name="TextBox 4"/>
          <p:cNvSpPr txBox="1"/>
          <p:nvPr/>
        </p:nvSpPr>
        <p:spPr>
          <a:xfrm>
            <a:off x="6328589" y="1484784"/>
            <a:ext cx="2808312" cy="707886"/>
          </a:xfrm>
          <a:prstGeom prst="rect">
            <a:avLst/>
          </a:prstGeom>
          <a:noFill/>
        </p:spPr>
        <p:txBody>
          <a:bodyPr wrap="square" rtlCol="0">
            <a:spAutoFit/>
          </a:bodyPr>
          <a:lstStyle/>
          <a:p>
            <a:r>
              <a:rPr lang="en-AU" sz="4000" b="1" dirty="0">
                <a:solidFill>
                  <a:schemeClr val="accent3">
                    <a:lumMod val="40000"/>
                    <a:lumOff val="60000"/>
                  </a:schemeClr>
                </a:solidFill>
                <a:latin typeface="Arial Rounded MT Bold" pitchFamily="34" charset="0"/>
              </a:rPr>
              <a:t>cs4s.net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DC22B-DE03-462D-93A9-7C15890B367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3888"/>
            <a:ext cx="9181749" cy="6790223"/>
          </a:xfrm>
          <a:prstGeom prst="rect">
            <a:avLst/>
          </a:prstGeom>
        </p:spPr>
      </p:pic>
    </p:spTree>
    <p:extLst>
      <p:ext uri="{BB962C8B-B14F-4D97-AF65-F5344CB8AC3E}">
        <p14:creationId xmlns:p14="http://schemas.microsoft.com/office/powerpoint/2010/main" val="35835951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hanTempsComb2b.jpg"/>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180975" y="981075"/>
            <a:ext cx="8963025" cy="5688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p:cNvSpPr txBox="1">
            <a:spLocks noRot="1" noChangeArrowheads="1"/>
          </p:cNvSpPr>
          <p:nvPr/>
        </p:nvSpPr>
        <p:spPr bwMode="auto">
          <a:xfrm>
            <a:off x="323850" y="188913"/>
            <a:ext cx="8510588" cy="575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AU" sz="4000" kern="0" dirty="0">
                <a:solidFill>
                  <a:srgbClr val="CCFFFF"/>
                </a:solidFill>
                <a:effectLst>
                  <a:outerShdw blurRad="38100" dist="38100" dir="2700000" algn="tl">
                    <a:srgbClr val="000000"/>
                  </a:outerShdw>
                </a:effectLst>
              </a:rPr>
              <a:t>Looking at the past – the big picture</a:t>
            </a:r>
          </a:p>
        </p:txBody>
      </p:sp>
      <p:sp>
        <p:nvSpPr>
          <p:cNvPr id="7" name="Rounded Rectangular Callout 6"/>
          <p:cNvSpPr/>
          <p:nvPr/>
        </p:nvSpPr>
        <p:spPr bwMode="auto">
          <a:xfrm>
            <a:off x="7452320" y="2276872"/>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pPr>
            <a:r>
              <a:rPr lang="en-AU" sz="1400" b="1" dirty="0">
                <a:solidFill>
                  <a:srgbClr val="29ABA8">
                    <a:lumMod val="75000"/>
                  </a:srgbClr>
                </a:solidFill>
                <a:effectLst>
                  <a:outerShdw blurRad="38100" dist="38100" dir="2700000" algn="tl">
                    <a:srgbClr val="000000">
                      <a:alpha val="43137"/>
                    </a:srgbClr>
                  </a:outerShdw>
                </a:effectLst>
                <a:latin typeface="Arial Rounded MT Bold" pitchFamily="34" charset="0"/>
              </a:rPr>
              <a:t>Holocene</a:t>
            </a:r>
          </a:p>
          <a:p>
            <a:pPr eaLnBrk="0" fontAlgn="base" hangingPunct="0">
              <a:spcBef>
                <a:spcPct val="0"/>
              </a:spcBef>
              <a:spcAft>
                <a:spcPct val="0"/>
              </a:spcAft>
            </a:pPr>
            <a:r>
              <a:rPr lang="en-AU" sz="1400" dirty="0">
                <a:solidFill>
                  <a:srgbClr val="000000"/>
                </a:solidFill>
                <a:latin typeface="Arial Rounded MT Bold" pitchFamily="34" charset="0"/>
              </a:rPr>
              <a:t>10,000 yrs of stable climate</a:t>
            </a:r>
          </a:p>
        </p:txBody>
      </p:sp>
      <p:grpSp>
        <p:nvGrpSpPr>
          <p:cNvPr id="2" name="Group 17"/>
          <p:cNvGrpSpPr/>
          <p:nvPr/>
        </p:nvGrpSpPr>
        <p:grpSpPr>
          <a:xfrm>
            <a:off x="7956376" y="3429000"/>
            <a:ext cx="936104" cy="369332"/>
            <a:chOff x="7956376" y="3367383"/>
            <a:chExt cx="936104" cy="369332"/>
          </a:xfrm>
        </p:grpSpPr>
        <p:sp>
          <p:nvSpPr>
            <p:cNvPr id="9" name="Up Arrow 8"/>
            <p:cNvSpPr/>
            <p:nvPr/>
          </p:nvSpPr>
          <p:spPr bwMode="auto">
            <a:xfrm>
              <a:off x="8676456" y="3511398"/>
              <a:ext cx="216024" cy="205633"/>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fontAlgn="base">
                <a:spcBef>
                  <a:spcPct val="0"/>
                </a:spcBef>
                <a:spcAft>
                  <a:spcPct val="0"/>
                </a:spcAft>
              </a:pPr>
              <a:r>
                <a:rPr lang="en-AU" dirty="0">
                  <a:solidFill>
                    <a:srgbClr val="C00000"/>
                  </a:solidFill>
                  <a:effectLst>
                    <a:outerShdw blurRad="38100" dist="38100" dir="2700000" algn="tl">
                      <a:srgbClr val="000000">
                        <a:alpha val="43137"/>
                      </a:srgbClr>
                    </a:outerShdw>
                  </a:effectLst>
                  <a:latin typeface="Arial Rounded MT Bold" pitchFamily="34" charset="0"/>
                </a:rPr>
                <a:t>+3</a:t>
              </a:r>
              <a:r>
                <a:rPr lang="en-AU" dirty="0">
                  <a:solidFill>
                    <a:srgbClr val="C00000"/>
                  </a:solidFill>
                  <a:effectLst>
                    <a:outerShdw blurRad="38100" dist="38100" dir="2700000" algn="tl">
                      <a:srgbClr val="000000">
                        <a:alpha val="43137"/>
                      </a:srgbClr>
                    </a:outerShdw>
                  </a:effectLst>
                  <a:latin typeface="Arial Rounded MT Bold" pitchFamily="34" charset="0"/>
                  <a:sym typeface="Symbol"/>
                </a:rPr>
                <a:t>C</a:t>
              </a:r>
              <a:endParaRPr lang="en-AU" dirty="0">
                <a:solidFill>
                  <a:srgbClr val="C00000"/>
                </a:solidFill>
                <a:effectLst>
                  <a:outerShdw blurRad="38100" dist="38100" dir="2700000" algn="tl">
                    <a:srgbClr val="000000">
                      <a:alpha val="43137"/>
                    </a:srgbClr>
                  </a:outerShdw>
                </a:effectLst>
                <a:latin typeface="Arial Rounded MT Bold" pitchFamily="34" charset="0"/>
              </a:endParaRPr>
            </a:p>
          </p:txBody>
        </p:sp>
      </p:grpSp>
      <p:grpSp>
        <p:nvGrpSpPr>
          <p:cNvPr id="3" name="Group 16"/>
          <p:cNvGrpSpPr/>
          <p:nvPr/>
        </p:nvGrpSpPr>
        <p:grpSpPr>
          <a:xfrm>
            <a:off x="7956376" y="3768258"/>
            <a:ext cx="936104" cy="432048"/>
            <a:chOff x="7956376" y="3717032"/>
            <a:chExt cx="936104" cy="432048"/>
          </a:xfrm>
        </p:grpSpPr>
        <p:sp>
          <p:nvSpPr>
            <p:cNvPr id="8" name="Up Arrow 7"/>
            <p:cNvSpPr/>
            <p:nvPr/>
          </p:nvSpPr>
          <p:spPr bwMode="auto">
            <a:xfrm>
              <a:off x="8676456" y="3789040"/>
              <a:ext cx="216024" cy="360040"/>
            </a:xfrm>
            <a:prstGeom prst="upArrow">
              <a:avLst/>
            </a:prstGeom>
            <a:solidFill>
              <a:srgbClr val="FF9966"/>
            </a:solidFill>
            <a:ln w="635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
          <p:nvSpPr>
            <p:cNvPr id="12" name="TextBox 11"/>
            <p:cNvSpPr txBox="1"/>
            <p:nvPr/>
          </p:nvSpPr>
          <p:spPr>
            <a:xfrm>
              <a:off x="7956376" y="3717032"/>
              <a:ext cx="720080" cy="369332"/>
            </a:xfrm>
            <a:prstGeom prst="rect">
              <a:avLst/>
            </a:prstGeom>
            <a:noFill/>
          </p:spPr>
          <p:txBody>
            <a:bodyPr wrap="square" rtlCol="0">
              <a:spAutoFit/>
            </a:bodyPr>
            <a:lstStyle/>
            <a:p>
              <a:pPr fontAlgn="base">
                <a:spcBef>
                  <a:spcPct val="0"/>
                </a:spcBef>
                <a:spcAft>
                  <a:spcPct val="0"/>
                </a:spcAft>
              </a:pPr>
              <a:r>
                <a:rPr lang="en-AU" dirty="0">
                  <a:solidFill>
                    <a:srgbClr val="C00000"/>
                  </a:solidFill>
                  <a:effectLst>
                    <a:outerShdw blurRad="38100" dist="38100" dir="2700000" algn="tl">
                      <a:srgbClr val="000000">
                        <a:alpha val="43137"/>
                      </a:srgbClr>
                    </a:outerShdw>
                  </a:effectLst>
                  <a:latin typeface="Arial Rounded MT Bold" pitchFamily="34" charset="0"/>
                </a:rPr>
                <a:t>+2</a:t>
              </a:r>
              <a:r>
                <a:rPr lang="en-AU" dirty="0">
                  <a:solidFill>
                    <a:srgbClr val="C00000"/>
                  </a:solidFill>
                  <a:effectLst>
                    <a:outerShdw blurRad="38100" dist="38100" dir="2700000" algn="tl">
                      <a:srgbClr val="000000">
                        <a:alpha val="43137"/>
                      </a:srgbClr>
                    </a:outerShdw>
                  </a:effectLst>
                  <a:latin typeface="Arial Rounded MT Bold" pitchFamily="34" charset="0"/>
                  <a:sym typeface="Symbol"/>
                </a:rPr>
                <a:t>C</a:t>
              </a:r>
              <a:endParaRPr lang="en-AU" dirty="0">
                <a:solidFill>
                  <a:srgbClr val="C00000"/>
                </a:solidFill>
                <a:effectLst>
                  <a:outerShdw blurRad="38100" dist="38100" dir="2700000" algn="tl">
                    <a:srgbClr val="000000">
                      <a:alpha val="43137"/>
                    </a:srgbClr>
                  </a:outerShdw>
                </a:effectLst>
                <a:latin typeface="Arial Rounded MT Bold" pitchFamily="34" charset="0"/>
              </a:endParaRPr>
            </a:p>
          </p:txBody>
        </p:sp>
      </p:grpSp>
      <p:sp>
        <p:nvSpPr>
          <p:cNvPr id="13" name="Right Arrow 12"/>
          <p:cNvSpPr/>
          <p:nvPr/>
        </p:nvSpPr>
        <p:spPr bwMode="auto">
          <a:xfrm>
            <a:off x="7092280" y="5373216"/>
            <a:ext cx="1728192"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eaLnBrk="0" fontAlgn="base" hangingPunct="0">
              <a:spcBef>
                <a:spcPct val="0"/>
              </a:spcBef>
              <a:spcAft>
                <a:spcPct val="0"/>
              </a:spcAft>
            </a:pPr>
            <a:r>
              <a:rPr lang="en-AU" sz="1600" dirty="0">
                <a:solidFill>
                  <a:srgbClr val="000000"/>
                </a:solidFill>
                <a:latin typeface="Arial Rounded MT Bold" pitchFamily="34" charset="0"/>
              </a:rPr>
              <a:t>Human civilisation</a:t>
            </a:r>
          </a:p>
        </p:txBody>
      </p:sp>
      <p:grpSp>
        <p:nvGrpSpPr>
          <p:cNvPr id="21" name="Group 20"/>
          <p:cNvGrpSpPr/>
          <p:nvPr/>
        </p:nvGrpSpPr>
        <p:grpSpPr>
          <a:xfrm>
            <a:off x="7956376" y="3789040"/>
            <a:ext cx="864096" cy="432048"/>
            <a:chOff x="7956376" y="3789040"/>
            <a:chExt cx="864096" cy="432048"/>
          </a:xfrm>
        </p:grpSpPr>
        <p:sp>
          <p:nvSpPr>
            <p:cNvPr id="18" name="Down Arrow 17"/>
            <p:cNvSpPr/>
            <p:nvPr/>
          </p:nvSpPr>
          <p:spPr bwMode="auto">
            <a:xfrm flipV="1">
              <a:off x="8748464" y="4005064"/>
              <a:ext cx="72008" cy="216024"/>
            </a:xfrm>
            <a:prstGeom prst="downArrow">
              <a:avLst/>
            </a:prstGeom>
            <a:solidFill>
              <a:schemeClr val="accent1"/>
            </a:solidFill>
            <a:ln w="635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9" name="TextBox 18"/>
            <p:cNvSpPr txBox="1"/>
            <p:nvPr/>
          </p:nvSpPr>
          <p:spPr>
            <a:xfrm>
              <a:off x="7956376" y="3789040"/>
              <a:ext cx="720080" cy="369332"/>
            </a:xfrm>
            <a:prstGeom prst="rect">
              <a:avLst/>
            </a:prstGeom>
            <a:noFill/>
          </p:spPr>
          <p:txBody>
            <a:bodyPr wrap="square" rtlCol="0">
              <a:spAutoFit/>
            </a:bodyPr>
            <a:lstStyle/>
            <a:p>
              <a:r>
                <a:rPr lang="en-AU" b="1" dirty="0">
                  <a:solidFill>
                    <a:srgbClr val="C00000"/>
                  </a:solidFill>
                  <a:effectLst>
                    <a:outerShdw blurRad="38100" dist="38100" dir="2700000" algn="tl">
                      <a:srgbClr val="000000">
                        <a:alpha val="43137"/>
                      </a:srgbClr>
                    </a:outerShdw>
                  </a:effectLst>
                </a:rPr>
                <a:t>+1</a:t>
              </a:r>
              <a:r>
                <a:rPr lang="en-AU" b="1" baseline="30000" dirty="0">
                  <a:solidFill>
                    <a:srgbClr val="C00000"/>
                  </a:solidFill>
                  <a:effectLst>
                    <a:outerShdw blurRad="38100" dist="38100" dir="2700000" algn="tl">
                      <a:srgbClr val="000000">
                        <a:alpha val="43137"/>
                      </a:srgbClr>
                    </a:outerShdw>
                  </a:effectLst>
                </a:rPr>
                <a:t>o</a:t>
              </a:r>
              <a:r>
                <a:rPr lang="en-AU" b="1" dirty="0">
                  <a:solidFill>
                    <a:srgbClr val="C00000"/>
                  </a:solidFill>
                  <a:effectLst>
                    <a:outerShdw blurRad="38100" dist="38100" dir="2700000" algn="tl">
                      <a:srgbClr val="000000">
                        <a:alpha val="43137"/>
                      </a:srgbClr>
                    </a:outerShdw>
                  </a:effectLst>
                </a:rPr>
                <a:t>C</a:t>
              </a:r>
            </a:p>
          </p:txBody>
        </p:sp>
      </p:grpSp>
      <p:sp>
        <p:nvSpPr>
          <p:cNvPr id="15" name="Rounded Rectangular Callout 14"/>
          <p:cNvSpPr/>
          <p:nvPr/>
        </p:nvSpPr>
        <p:spPr bwMode="auto">
          <a:xfrm>
            <a:off x="7308304" y="4581128"/>
            <a:ext cx="1152128" cy="360040"/>
          </a:xfrm>
          <a:prstGeom prst="wedgeRoundRectCallout">
            <a:avLst>
              <a:gd name="adj1" fmla="val 60240"/>
              <a:gd name="adj2" fmla="val -116568"/>
              <a:gd name="adj3" fmla="val 16667"/>
            </a:avLst>
          </a:prstGeom>
          <a:solidFill>
            <a:schemeClr val="accent5">
              <a:lumMod val="90000"/>
            </a:schemeClr>
          </a:solidFill>
          <a:ln w="63500" cap="flat" cmpd="sng" algn="ctr">
            <a:solidFill>
              <a:schemeClr val="accent5">
                <a:lumMod val="25000"/>
              </a:schemeClr>
            </a:solidFill>
            <a:prstDash val="solid"/>
            <a:round/>
            <a:headEnd type="none" w="med" len="med"/>
            <a:tailEnd type="none" w="med" len="med"/>
          </a:ln>
          <a:effectLst/>
        </p:spPr>
        <p:txBody>
          <a:bodyPr vert="horz" wrap="square" lIns="36000" tIns="36000" rIns="0" bIns="0" numCol="1" rtlCol="0" anchor="t" anchorCtr="0" compatLnSpc="1">
            <a:prstTxWarp prst="textNoShape">
              <a:avLst/>
            </a:prstTxWarp>
          </a:bodyPr>
          <a:lstStyle/>
          <a:p>
            <a:pPr eaLnBrk="0" fontAlgn="base" hangingPunct="0">
              <a:spcBef>
                <a:spcPct val="0"/>
              </a:spcBef>
              <a:spcAft>
                <a:spcPct val="0"/>
              </a:spcAft>
            </a:pPr>
            <a:r>
              <a:rPr lang="en-AU" sz="1400" b="1" dirty="0">
                <a:solidFill>
                  <a:srgbClr val="B8E2FF">
                    <a:lumMod val="25000"/>
                  </a:srgbClr>
                </a:solidFill>
                <a:effectLst>
                  <a:outerShdw blurRad="38100" dist="38100" dir="2700000" algn="tl">
                    <a:srgbClr val="000000">
                      <a:alpha val="43137"/>
                    </a:srgbClr>
                  </a:outerShdw>
                </a:effectLst>
                <a:latin typeface="Arial Rounded MT Bold" pitchFamily="34" charset="0"/>
              </a:rPr>
              <a:t>LIA &amp; MWP</a:t>
            </a:r>
            <a:endParaRPr lang="en-AU" sz="1400" dirty="0">
              <a:solidFill>
                <a:srgbClr val="B8E2FF">
                  <a:lumMod val="25000"/>
                </a:srgbClr>
              </a:solidFill>
              <a:latin typeface="Arial Rounded MT Bold" pitchFamily="34" charset="0"/>
            </a:endParaRPr>
          </a:p>
        </p:txBody>
      </p:sp>
      <p:sp>
        <p:nvSpPr>
          <p:cNvPr id="20" name="Rounded Rectangular Callout 19"/>
          <p:cNvSpPr/>
          <p:nvPr/>
        </p:nvSpPr>
        <p:spPr bwMode="auto">
          <a:xfrm>
            <a:off x="5724128" y="2276872"/>
            <a:ext cx="1656184" cy="1008112"/>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pPr>
            <a:r>
              <a:rPr lang="en-AU" sz="1400" b="1" dirty="0">
                <a:solidFill>
                  <a:schemeClr val="bg2">
                    <a:lumMod val="75000"/>
                  </a:schemeClr>
                </a:solidFill>
                <a:effectLst>
                  <a:outerShdw blurRad="38100" dist="38100" dir="2700000" algn="tl">
                    <a:srgbClr val="000000">
                      <a:alpha val="43137"/>
                    </a:srgbClr>
                  </a:outerShdw>
                </a:effectLst>
                <a:latin typeface="Arial Rounded MT Bold" pitchFamily="34" charset="0"/>
              </a:rPr>
              <a:t>LIG </a:t>
            </a:r>
            <a:r>
              <a:rPr lang="en-AU" sz="1400" dirty="0">
                <a:solidFill>
                  <a:srgbClr val="000000"/>
                </a:solidFill>
                <a:latin typeface="Arial Rounded MT Bold" pitchFamily="34" charset="0"/>
              </a:rPr>
              <a:t>CO</a:t>
            </a:r>
            <a:r>
              <a:rPr lang="en-AU" sz="1400" baseline="-25000" dirty="0">
                <a:solidFill>
                  <a:srgbClr val="000000"/>
                </a:solidFill>
                <a:latin typeface="Arial Rounded MT Bold" pitchFamily="34" charset="0"/>
              </a:rPr>
              <a:t>2</a:t>
            </a:r>
            <a:r>
              <a:rPr lang="en-AU" sz="1400" dirty="0">
                <a:solidFill>
                  <a:srgbClr val="000000"/>
                </a:solidFill>
                <a:latin typeface="Arial Rounded MT Bold" pitchFamily="34" charset="0"/>
              </a:rPr>
              <a:t>~280ppm 130,000 yr ago About  +1</a:t>
            </a:r>
            <a:r>
              <a:rPr lang="en-AU" sz="1400" baseline="30000" dirty="0">
                <a:solidFill>
                  <a:srgbClr val="000000"/>
                </a:solidFill>
                <a:latin typeface="Arial Rounded MT Bold" pitchFamily="34" charset="0"/>
              </a:rPr>
              <a:t>o</a:t>
            </a:r>
            <a:r>
              <a:rPr lang="en-AU" sz="1400" dirty="0">
                <a:solidFill>
                  <a:srgbClr val="000000"/>
                </a:solidFill>
                <a:latin typeface="Arial Rounded MT Bold" pitchFamily="34" charset="0"/>
              </a:rPr>
              <a:t>C </a:t>
            </a:r>
          </a:p>
          <a:p>
            <a:pPr eaLnBrk="0" fontAlgn="base" hangingPunct="0">
              <a:spcBef>
                <a:spcPct val="0"/>
              </a:spcBef>
              <a:spcAft>
                <a:spcPct val="0"/>
              </a:spcAft>
            </a:pPr>
            <a:r>
              <a:rPr lang="en-AU" sz="1400" dirty="0">
                <a:solidFill>
                  <a:srgbClr val="000000"/>
                </a:solidFill>
                <a:latin typeface="Arial Rounded MT Bold" pitchFamily="34" charset="0"/>
              </a:rPr>
              <a:t>Sea ~8m higher</a:t>
            </a:r>
          </a:p>
        </p:txBody>
      </p:sp>
      <p:sp>
        <p:nvSpPr>
          <p:cNvPr id="4" name="Rounded Rectangular Callout 3"/>
          <p:cNvSpPr/>
          <p:nvPr/>
        </p:nvSpPr>
        <p:spPr bwMode="auto">
          <a:xfrm>
            <a:off x="4211960" y="2204864"/>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0"/>
              </a:spcBef>
              <a:spcAft>
                <a:spcPct val="0"/>
              </a:spcAft>
            </a:pPr>
            <a:r>
              <a:rPr lang="en-AU" sz="2000" b="1" dirty="0">
                <a:solidFill>
                  <a:srgbClr val="C00000"/>
                </a:solidFill>
                <a:effectLst>
                  <a:outerShdw blurRad="38100" dist="38100" dir="2700000" algn="tl">
                    <a:srgbClr val="000000">
                      <a:alpha val="43137"/>
                    </a:srgbClr>
                  </a:outerShdw>
                </a:effectLst>
                <a:latin typeface="Arial Rounded MT Bold" pitchFamily="34" charset="0"/>
              </a:rPr>
              <a:t>Pliocene</a:t>
            </a:r>
          </a:p>
          <a:p>
            <a:pPr eaLnBrk="0" fontAlgn="base" hangingPunct="0">
              <a:spcBef>
                <a:spcPct val="0"/>
              </a:spcBef>
              <a:spcAft>
                <a:spcPct val="0"/>
              </a:spcAft>
            </a:pPr>
            <a:r>
              <a:rPr lang="en-AU" sz="1400" dirty="0">
                <a:solidFill>
                  <a:srgbClr val="000000"/>
                </a:solidFill>
                <a:latin typeface="Arial Rounded MT Bold" pitchFamily="34" charset="0"/>
              </a:rPr>
              <a:t>CO</a:t>
            </a:r>
            <a:r>
              <a:rPr lang="en-AU" sz="1400" baseline="-25000" dirty="0">
                <a:solidFill>
                  <a:srgbClr val="000000"/>
                </a:solidFill>
                <a:latin typeface="Arial Rounded MT Bold" pitchFamily="34" charset="0"/>
              </a:rPr>
              <a:t>2 </a:t>
            </a:r>
            <a:r>
              <a:rPr lang="en-AU" sz="1400" dirty="0">
                <a:solidFill>
                  <a:srgbClr val="000000"/>
                </a:solidFill>
                <a:latin typeface="Arial Rounded MT Bold" pitchFamily="34" charset="0"/>
              </a:rPr>
              <a:t> ~400ppm</a:t>
            </a:r>
          </a:p>
          <a:p>
            <a:pPr eaLnBrk="0" fontAlgn="base" hangingPunct="0">
              <a:spcBef>
                <a:spcPct val="0"/>
              </a:spcBef>
              <a:spcAft>
                <a:spcPct val="0"/>
              </a:spcAft>
            </a:pPr>
            <a:r>
              <a:rPr lang="en-AU" sz="1400" dirty="0">
                <a:solidFill>
                  <a:srgbClr val="000000"/>
                </a:solidFill>
                <a:latin typeface="Arial Rounded MT Bold" pitchFamily="34" charset="0"/>
              </a:rPr>
              <a:t>Sea levels </a:t>
            </a:r>
          </a:p>
          <a:p>
            <a:pPr eaLnBrk="0" fontAlgn="base" hangingPunct="0">
              <a:spcBef>
                <a:spcPct val="0"/>
              </a:spcBef>
              <a:spcAft>
                <a:spcPct val="0"/>
              </a:spcAft>
            </a:pPr>
            <a:r>
              <a:rPr lang="en-AU" sz="1400" dirty="0">
                <a:solidFill>
                  <a:srgbClr val="000000"/>
                </a:solidFill>
                <a:latin typeface="Arial Rounded MT Bold" pitchFamily="34" charset="0"/>
              </a:rPr>
              <a:t>~40 m higher </a:t>
            </a:r>
          </a:p>
        </p:txBody>
      </p:sp>
    </p:spTree>
    <p:custDataLst>
      <p:tags r:id="rId1"/>
    </p:custDataLst>
  </p:cSld>
  <p:clrMapOvr>
    <a:masterClrMapping/>
  </p:clrMapOvr>
  <p:transition advTm="119262"/>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EarthSnowBtxt_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FFFF"/>
                </a:solidFill>
                <a:latin typeface="Arial Rounded MT Bold" pitchFamily="34" charset="0"/>
              </a:rPr>
              <a:t>About 5</a:t>
            </a:r>
            <a:r>
              <a:rPr lang="en-AU" sz="2800" baseline="30000" dirty="0">
                <a:solidFill>
                  <a:srgbClr val="FFFFFF"/>
                </a:solidFill>
                <a:latin typeface="Arial Rounded MT Bold" pitchFamily="34" charset="0"/>
              </a:rPr>
              <a:t>o</a:t>
            </a:r>
            <a:r>
              <a:rPr lang="en-AU" sz="2800" dirty="0">
                <a:solidFill>
                  <a:srgbClr val="FFFFFF"/>
                </a:solidFill>
                <a:latin typeface="Arial Rounded MT Bold" pitchFamily="34" charset="0"/>
              </a:rPr>
              <a:t>C cooler                 </a:t>
            </a:r>
            <a:r>
              <a:rPr lang="en-AU" sz="2800" dirty="0">
                <a:solidFill>
                  <a:schemeClr val="bg1">
                    <a:lumMod val="20000"/>
                    <a:lumOff val="80000"/>
                  </a:schemeClr>
                </a:solidFill>
                <a:latin typeface="Arial Rounded MT Bold" pitchFamily="34" charset="0"/>
              </a:rPr>
              <a:t>Sea levels 100M LOWER   </a:t>
            </a:r>
          </a:p>
        </p:txBody>
      </p:sp>
      <p:sp>
        <p:nvSpPr>
          <p:cNvPr id="6" name="TextBox 5"/>
          <p:cNvSpPr txBox="1"/>
          <p:nvPr/>
        </p:nvSpPr>
        <p:spPr>
          <a:xfrm>
            <a:off x="3923928" y="44624"/>
            <a:ext cx="2880320" cy="584775"/>
          </a:xfrm>
          <a:prstGeom prst="rect">
            <a:avLst/>
          </a:prstGeom>
          <a:noFill/>
        </p:spPr>
        <p:txBody>
          <a:bodyPr wrap="square" rtlCol="0">
            <a:spAutoFit/>
          </a:bodyPr>
          <a:lstStyle/>
          <a:p>
            <a:r>
              <a:rPr lang="en-AU" sz="3200" dirty="0">
                <a:solidFill>
                  <a:srgbClr val="66CCFF">
                    <a:lumMod val="20000"/>
                    <a:lumOff val="80000"/>
                  </a:srgbClr>
                </a:solidFill>
              </a:rPr>
              <a:t>Last Ice Age</a:t>
            </a:r>
            <a:endParaRPr lang="en-AU" sz="2000" dirty="0">
              <a:solidFill>
                <a:srgbClr val="66CCFF">
                  <a:lumMod val="20000"/>
                  <a:lumOff val="80000"/>
                </a:srgbClr>
              </a:solidFill>
            </a:endParaRPr>
          </a:p>
        </p:txBody>
      </p:sp>
    </p:spTree>
  </p:cSld>
  <p:clrMapOvr>
    <a:masterClrMapping/>
  </p:clrMapOvr>
  <p:transition advTm="14742"/>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C000"/>
                </a:solidFill>
                <a:latin typeface="Arial Rounded MT Bold" pitchFamily="34" charset="0"/>
              </a:rPr>
              <a:t>About 5</a:t>
            </a:r>
            <a:r>
              <a:rPr lang="en-AU" sz="2800" baseline="30000" dirty="0">
                <a:solidFill>
                  <a:srgbClr val="FFC000"/>
                </a:solidFill>
                <a:latin typeface="Arial Rounded MT Bold" pitchFamily="34" charset="0"/>
              </a:rPr>
              <a:t>o</a:t>
            </a:r>
            <a:r>
              <a:rPr lang="en-AU" sz="2800" dirty="0">
                <a:solidFill>
                  <a:srgbClr val="FFC000"/>
                </a:solidFill>
                <a:latin typeface="Arial Rounded MT Bold" pitchFamily="34" charset="0"/>
              </a:rPr>
              <a:t>C warmer            </a:t>
            </a:r>
            <a:r>
              <a:rPr lang="en-AU" sz="2800" dirty="0">
                <a:solidFill>
                  <a:schemeClr val="accent6">
                    <a:lumMod val="40000"/>
                    <a:lumOff val="60000"/>
                  </a:schemeClr>
                </a:solidFill>
                <a:latin typeface="Arial Rounded MT Bold" pitchFamily="34" charset="0"/>
              </a:rPr>
              <a:t>Sea levels 100M HIGHER</a:t>
            </a:r>
          </a:p>
        </p:txBody>
      </p:sp>
      <p:cxnSp>
        <p:nvCxnSpPr>
          <p:cNvPr id="7" name="Straight Connector 6"/>
          <p:cNvCxnSpPr/>
          <p:nvPr/>
        </p:nvCxnSpPr>
        <p:spPr>
          <a:xfrm>
            <a:off x="7843533" y="445499"/>
            <a:ext cx="10081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3928" y="44624"/>
            <a:ext cx="2880320" cy="584775"/>
          </a:xfrm>
          <a:prstGeom prst="rect">
            <a:avLst/>
          </a:prstGeom>
          <a:noFill/>
        </p:spPr>
        <p:txBody>
          <a:bodyPr wrap="square" rtlCol="0">
            <a:spAutoFit/>
          </a:bodyPr>
          <a:lstStyle/>
          <a:p>
            <a:r>
              <a:rPr lang="en-AU" sz="3200" b="1" dirty="0">
                <a:solidFill>
                  <a:srgbClr val="FFC000"/>
                </a:solidFill>
                <a:effectLst>
                  <a:outerShdw blurRad="38100" dist="38100" dir="2700000" algn="tl">
                    <a:srgbClr val="000000">
                      <a:alpha val="43137"/>
                    </a:srgbClr>
                  </a:outerShdw>
                </a:effectLst>
              </a:rPr>
              <a:t>Eocene</a:t>
            </a:r>
            <a:endParaRPr lang="en-AU" sz="2000" b="1" dirty="0">
              <a:solidFill>
                <a:srgbClr val="FFC000"/>
              </a:solidFill>
              <a:effectLst>
                <a:outerShdw blurRad="38100" dist="38100" dir="2700000" algn="tl">
                  <a:srgbClr val="000000">
                    <a:alpha val="43137"/>
                  </a:srgbClr>
                </a:outerShdw>
              </a:effectLst>
            </a:endParaRPr>
          </a:p>
        </p:txBody>
      </p:sp>
    </p:spTree>
  </p:cSld>
  <p:clrMapOvr>
    <a:masterClrMapping/>
  </p:clrMapOvr>
  <p:transition advTm="18985"/>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42" y="1727"/>
            <a:ext cx="9140314" cy="6854545"/>
          </a:xfrm>
          <a:prstGeom prst="rect">
            <a:avLst/>
          </a:prstGeom>
        </p:spPr>
      </p:pic>
      <p:sp>
        <p:nvSpPr>
          <p:cNvPr id="4" name="Arrow: Down 3">
            <a:extLst>
              <a:ext uri="{FF2B5EF4-FFF2-40B4-BE49-F238E27FC236}">
                <a16:creationId xmlns:a16="http://schemas.microsoft.com/office/drawing/2014/main" id="{859D5210-ABA2-4E4D-89DF-75F6E2D38CC7}"/>
              </a:ext>
            </a:extLst>
          </p:cNvPr>
          <p:cNvSpPr/>
          <p:nvPr/>
        </p:nvSpPr>
        <p:spPr bwMode="auto">
          <a:xfrm flipV="1">
            <a:off x="5940152" y="188640"/>
            <a:ext cx="576064" cy="1440160"/>
          </a:xfrm>
          <a:prstGeom prst="down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Arial" pitchFamily="34"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descr="Earth.png"/>
          <p:cNvPicPr>
            <a:picLocks noChangeAspect="1"/>
          </p:cNvPicPr>
          <p:nvPr/>
        </p:nvPicPr>
        <p:blipFill>
          <a:blip r:embed="rId3" cstate="email">
            <a:lum bright="-10000" contrast="-20000"/>
            <a:extLst>
              <a:ext uri="{28A0092B-C50C-407E-A947-70E740481C1C}">
                <a14:useLocalDpi xmlns:a14="http://schemas.microsoft.com/office/drawing/2010/main"/>
              </a:ext>
            </a:extLst>
          </a:blip>
          <a:stretch>
            <a:fillRect/>
          </a:stretch>
        </p:blipFill>
        <p:spPr>
          <a:xfrm>
            <a:off x="323529" y="242646"/>
            <a:ext cx="8568952" cy="6426714"/>
          </a:xfrm>
          <a:prstGeom prst="rect">
            <a:avLst/>
          </a:prstGeom>
        </p:spPr>
      </p:pic>
      <p:sp>
        <p:nvSpPr>
          <p:cNvPr id="2050" name="Rectangle 2"/>
          <p:cNvSpPr>
            <a:spLocks noGrp="1" noRot="1" noChangeArrowheads="1"/>
          </p:cNvSpPr>
          <p:nvPr>
            <p:ph type="ctrTitle" idx="4294967295"/>
          </p:nvPr>
        </p:nvSpPr>
        <p:spPr>
          <a:xfrm>
            <a:off x="1115616" y="2276872"/>
            <a:ext cx="7129462" cy="1439863"/>
          </a:xfrm>
        </p:spPr>
        <p:txBody>
          <a:bodyPr>
            <a:noAutofit/>
          </a:bodyPr>
          <a:lstStyle/>
          <a:p>
            <a:pPr eaLnBrk="1" hangingPunct="1">
              <a:defRPr/>
            </a:pPr>
            <a:r>
              <a:rPr lang="en-AU" sz="7200" dirty="0">
                <a:solidFill>
                  <a:srgbClr val="FFFF00"/>
                </a:solidFill>
                <a:effectLst>
                  <a:outerShdw blurRad="38100" dist="38100" dir="2700000" algn="tl">
                    <a:srgbClr val="000000">
                      <a:alpha val="43137"/>
                    </a:srgbClr>
                  </a:outerShdw>
                </a:effectLst>
              </a:rPr>
              <a:t>Climate Change</a:t>
            </a:r>
          </a:p>
        </p:txBody>
      </p:sp>
      <p:sp>
        <p:nvSpPr>
          <p:cNvPr id="5" name="Subtitle 4"/>
          <p:cNvSpPr>
            <a:spLocks noGrp="1"/>
          </p:cNvSpPr>
          <p:nvPr>
            <p:ph type="subTitle" idx="4294967295"/>
          </p:nvPr>
        </p:nvSpPr>
        <p:spPr>
          <a:xfrm>
            <a:off x="1547664" y="4005064"/>
            <a:ext cx="6336703" cy="1152525"/>
          </a:xfrm>
        </p:spPr>
        <p:txBody>
          <a:bodyPr/>
          <a:lstStyle/>
          <a:p>
            <a:pPr algn="l">
              <a:buNone/>
            </a:pPr>
            <a:r>
              <a:rPr lang="en-AU" sz="4800" dirty="0">
                <a:solidFill>
                  <a:srgbClr val="FFFF00"/>
                </a:solidFill>
                <a:effectLst>
                  <a:outerShdw blurRad="38100" dist="38100" dir="2700000" algn="tl">
                    <a:srgbClr val="000000">
                      <a:alpha val="43137"/>
                    </a:srgbClr>
                  </a:outerShdw>
                </a:effectLst>
              </a:rPr>
              <a:t>Our kids, their future?</a:t>
            </a:r>
          </a:p>
        </p:txBody>
      </p:sp>
      <p:pic>
        <p:nvPicPr>
          <p:cNvPr id="7" name="Picture 6" descr="bze-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0352" y="188640"/>
            <a:ext cx="1231916" cy="1224136"/>
          </a:xfrm>
          <a:prstGeom prst="rect">
            <a:avLst/>
          </a:prstGeom>
        </p:spPr>
      </p:pic>
      <p:pic>
        <p:nvPicPr>
          <p:cNvPr id="9" name="Picture 8" descr="KB-STC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04" y="116632"/>
            <a:ext cx="1835694" cy="1284986"/>
          </a:xfrm>
          <a:prstGeom prst="rect">
            <a:avLst/>
          </a:prstGeom>
        </p:spPr>
      </p:pic>
      <p:pic>
        <p:nvPicPr>
          <p:cNvPr id="11" name="Picture 10" descr="C4C_Logo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68344" y="5373216"/>
            <a:ext cx="1368152" cy="1324765"/>
          </a:xfrm>
          <a:prstGeom prst="rect">
            <a:avLst/>
          </a:prstGeom>
        </p:spPr>
      </p:pic>
      <p:pic>
        <p:nvPicPr>
          <p:cNvPr id="10" name="Picture 9" descr="Header-cs4s.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496" y="6002155"/>
            <a:ext cx="2808312" cy="811221"/>
          </a:xfrm>
          <a:prstGeom prst="rect">
            <a:avLst/>
          </a:prstGeom>
        </p:spPr>
      </p:pic>
    </p:spTree>
  </p:cSld>
  <p:clrMapOvr>
    <a:masterClrMapping/>
  </p:clrMapOvr>
  <p:transition advTm="792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15" y="2375"/>
            <a:ext cx="9131637" cy="6853249"/>
          </a:xfrm>
          <a:prstGeom prst="rect">
            <a:avLst/>
          </a:prstGeom>
        </p:spPr>
      </p:pic>
      <p:cxnSp>
        <p:nvCxnSpPr>
          <p:cNvPr id="4" name="Straight Connector 3"/>
          <p:cNvCxnSpPr/>
          <p:nvPr/>
        </p:nvCxnSpPr>
        <p:spPr>
          <a:xfrm flipV="1">
            <a:off x="6876256" y="1988840"/>
            <a:ext cx="1368152" cy="720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727804"/>
      </p:ext>
    </p:extLst>
  </p:cSld>
  <p:clrMapOvr>
    <a:masterClrMapping/>
  </p:clrMapOvr>
  <p:transition advTm="15943"/>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36B64-A5BF-4966-BF53-A965F7B38E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3999" cy="6858000"/>
          </a:xfrm>
          <a:prstGeom prst="rect">
            <a:avLst/>
          </a:prstGeom>
        </p:spPr>
      </p:pic>
      <p:cxnSp>
        <p:nvCxnSpPr>
          <p:cNvPr id="5" name="Straight Connector 4">
            <a:extLst>
              <a:ext uri="{FF2B5EF4-FFF2-40B4-BE49-F238E27FC236}">
                <a16:creationId xmlns:a16="http://schemas.microsoft.com/office/drawing/2014/main" id="{9FEB5CE1-B127-4D1E-84B5-0153E5314E17}"/>
              </a:ext>
            </a:extLst>
          </p:cNvPr>
          <p:cNvCxnSpPr>
            <a:cxnSpLocks/>
          </p:cNvCxnSpPr>
          <p:nvPr/>
        </p:nvCxnSpPr>
        <p:spPr bwMode="auto">
          <a:xfrm flipV="1">
            <a:off x="8457797" y="1620079"/>
            <a:ext cx="116834" cy="649289"/>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5000550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t2anom_arc-lea_2017_d03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866" y="0"/>
            <a:ext cx="6952268" cy="6858000"/>
          </a:xfrm>
          <a:prstGeom prst="rect">
            <a:avLst/>
          </a:prstGeom>
        </p:spPr>
      </p:pic>
      <p:sp>
        <p:nvSpPr>
          <p:cNvPr id="6" name="TextBox 5"/>
          <p:cNvSpPr txBox="1"/>
          <p:nvPr/>
        </p:nvSpPr>
        <p:spPr>
          <a:xfrm>
            <a:off x="1979712" y="2636912"/>
            <a:ext cx="3960440" cy="3416320"/>
          </a:xfrm>
          <a:prstGeom prst="rect">
            <a:avLst/>
          </a:prstGeom>
          <a:noFill/>
          <a:effectLst>
            <a:outerShdw blurRad="50800" dist="152400" dir="12600000" sx="102000" sy="102000" algn="tl" rotWithShape="0">
              <a:schemeClr val="tx1"/>
            </a:outerShdw>
          </a:effectLst>
        </p:spPr>
        <p:txBody>
          <a:bodyPr wrap="square" rtlCol="0">
            <a:spAutoFit/>
          </a:bodyPr>
          <a:lstStyle/>
          <a:p>
            <a:r>
              <a:rPr lang="en-AU" dirty="0">
                <a:solidFill>
                  <a:schemeClr val="bg1"/>
                </a:solidFill>
                <a:effectLst>
                  <a:outerShdw blurRad="38100" dist="38100" dir="2700000" algn="tl">
                    <a:srgbClr val="000000">
                      <a:alpha val="43137"/>
                    </a:srgbClr>
                  </a:outerShdw>
                </a:effectLst>
              </a:rPr>
              <a:t>Alaska</a:t>
            </a:r>
          </a:p>
          <a:p>
            <a:endParaRPr lang="en-AU" dirty="0">
              <a:solidFill>
                <a:schemeClr val="bg1"/>
              </a:solidFill>
              <a:effectLst>
                <a:outerShdw blurRad="38100" dist="38100" dir="2700000" algn="tl">
                  <a:srgbClr val="000000">
                    <a:alpha val="43137"/>
                  </a:srgbClr>
                </a:outerShdw>
              </a:effectLst>
            </a:endParaRPr>
          </a:p>
          <a:p>
            <a:r>
              <a:rPr lang="en-AU" dirty="0">
                <a:solidFill>
                  <a:schemeClr val="bg1"/>
                </a:solidFill>
                <a:effectLst>
                  <a:outerShdw blurRad="38100" dist="38100" dir="2700000" algn="tl">
                    <a:srgbClr val="000000">
                      <a:alpha val="43137"/>
                    </a:srgbClr>
                  </a:outerShdw>
                </a:effectLst>
              </a:rPr>
              <a:t>                                     Arctic</a:t>
            </a: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r>
              <a:rPr lang="en-AU" dirty="0">
                <a:solidFill>
                  <a:schemeClr val="bg1"/>
                </a:solidFill>
                <a:effectLst>
                  <a:outerShdw blurRad="38100" dist="38100" dir="2700000" algn="tl">
                    <a:srgbClr val="000000">
                      <a:alpha val="43137"/>
                    </a:srgbClr>
                  </a:outerShdw>
                </a:effectLst>
              </a:rPr>
              <a:t>                                               Greenland</a:t>
            </a: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r>
              <a:rPr lang="en-AU" dirty="0">
                <a:solidFill>
                  <a:schemeClr val="bg1"/>
                </a:solidFill>
                <a:effectLst>
                  <a:outerShdw blurRad="38100" dist="38100" dir="2700000" algn="tl">
                    <a:srgbClr val="000000">
                      <a:alpha val="43137"/>
                    </a:srgbClr>
                  </a:outerShdw>
                </a:effectLst>
              </a:rPr>
              <a:t>                        New York </a:t>
            </a:r>
          </a:p>
        </p:txBody>
      </p:sp>
      <p:sp>
        <p:nvSpPr>
          <p:cNvPr id="7" name="TextBox 6"/>
          <p:cNvSpPr txBox="1"/>
          <p:nvPr/>
        </p:nvSpPr>
        <p:spPr>
          <a:xfrm>
            <a:off x="1115616" y="6381328"/>
            <a:ext cx="6552728" cy="369332"/>
          </a:xfrm>
          <a:prstGeom prst="rect">
            <a:avLst/>
          </a:prstGeom>
          <a:noFill/>
        </p:spPr>
        <p:txBody>
          <a:bodyPr wrap="square" rtlCol="0">
            <a:spAutoFit/>
          </a:bodyPr>
          <a:lstStyle/>
          <a:p>
            <a:r>
              <a:rPr lang="en-AU" dirty="0">
                <a:solidFill>
                  <a:schemeClr val="bg1"/>
                </a:solidFill>
                <a:effectLst>
                  <a:outerShdw blurRad="38100" dist="38100" dir="2700000" algn="tl">
                    <a:srgbClr val="000000">
                      <a:alpha val="43137"/>
                    </a:srgbClr>
                  </a:outerShdw>
                </a:effectLst>
              </a:rPr>
              <a:t>Temperature                                                                              Anomaly</a:t>
            </a:r>
            <a:endParaRPr lang="en-AU" dirty="0"/>
          </a:p>
        </p:txBody>
      </p:sp>
    </p:spTree>
    <p:extLst>
      <p:ext uri="{BB962C8B-B14F-4D97-AF65-F5344CB8AC3E}">
        <p14:creationId xmlns:p14="http://schemas.microsoft.com/office/powerpoint/2010/main" val="285803496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lTelob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144000" cy="6858000"/>
          </a:xfrm>
          <a:prstGeom prst="rect">
            <a:avLst/>
          </a:prstGeom>
        </p:spPr>
      </p:pic>
      <p:grpSp>
        <p:nvGrpSpPr>
          <p:cNvPr id="2" name="Group 11"/>
          <p:cNvGrpSpPr/>
          <p:nvPr/>
        </p:nvGrpSpPr>
        <p:grpSpPr>
          <a:xfrm>
            <a:off x="4499992" y="-99392"/>
            <a:ext cx="1130424" cy="1103040"/>
            <a:chOff x="4211960" y="0"/>
            <a:chExt cx="1130424" cy="1103040"/>
          </a:xfrm>
        </p:grpSpPr>
        <p:cxnSp>
          <p:nvCxnSpPr>
            <p:cNvPr id="8" name="Straight Arrow Connector 7"/>
            <p:cNvCxnSpPr/>
            <p:nvPr/>
          </p:nvCxnSpPr>
          <p:spPr>
            <a:xfrm>
              <a:off x="4211960" y="18864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34208" y="104912"/>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27984" y="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5580112" y="0"/>
            <a:ext cx="2160240" cy="1200329"/>
          </a:xfrm>
          <a:prstGeom prst="rect">
            <a:avLst/>
          </a:prstGeom>
          <a:noFill/>
        </p:spPr>
        <p:txBody>
          <a:bodyPr wrap="square" rtlCol="0">
            <a:spAutoFit/>
          </a:bodyPr>
          <a:lstStyle/>
          <a:p>
            <a:r>
              <a:rPr lang="en-AU" sz="2400" dirty="0">
                <a:solidFill>
                  <a:srgbClr val="FF0000"/>
                </a:solidFill>
                <a:effectLst>
                  <a:outerShdw blurRad="38100" dist="38100" dir="2700000" algn="tl">
                    <a:srgbClr val="000000">
                      <a:alpha val="43137"/>
                    </a:srgbClr>
                  </a:outerShdw>
                </a:effectLst>
              </a:rPr>
              <a:t>More solar heat absorbed by dark water</a:t>
            </a:r>
          </a:p>
        </p:txBody>
      </p:sp>
      <p:sp>
        <p:nvSpPr>
          <p:cNvPr id="13" name="TextBox 12"/>
          <p:cNvSpPr txBox="1"/>
          <p:nvPr/>
        </p:nvSpPr>
        <p:spPr>
          <a:xfrm>
            <a:off x="6156176" y="3573016"/>
            <a:ext cx="2592288" cy="461665"/>
          </a:xfrm>
          <a:prstGeom prst="rect">
            <a:avLst/>
          </a:prstGeom>
          <a:noFill/>
        </p:spPr>
        <p:txBody>
          <a:bodyPr wrap="square" rtlCol="0">
            <a:spAutoFit/>
          </a:bodyPr>
          <a:lstStyle/>
          <a:p>
            <a:r>
              <a:rPr lang="en-AU" sz="2400" dirty="0">
                <a:solidFill>
                  <a:schemeClr val="accent1">
                    <a:lumMod val="50000"/>
                  </a:schemeClr>
                </a:solidFill>
                <a:effectLst>
                  <a:outerShdw blurRad="38100" dist="38100" dir="2700000" algn="tl">
                    <a:srgbClr val="000000">
                      <a:alpha val="43137"/>
                    </a:srgbClr>
                  </a:outerShdw>
                </a:effectLst>
              </a:rPr>
              <a:t>Normal jet stream</a:t>
            </a:r>
            <a:endParaRPr lang="en-AU" dirty="0">
              <a:solidFill>
                <a:schemeClr val="accent1">
                  <a:lumMod val="50000"/>
                </a:schemeClr>
              </a:solidFill>
              <a:effectLst>
                <a:outerShdw blurRad="38100" dist="38100" dir="2700000" algn="tl">
                  <a:srgbClr val="000000">
                    <a:alpha val="43137"/>
                  </a:srgbClr>
                </a:outerShdw>
              </a:effectLst>
            </a:endParaRPr>
          </a:p>
        </p:txBody>
      </p:sp>
      <p:sp>
        <p:nvSpPr>
          <p:cNvPr id="14" name="TextBox 13"/>
          <p:cNvSpPr txBox="1"/>
          <p:nvPr/>
        </p:nvSpPr>
        <p:spPr>
          <a:xfrm>
            <a:off x="5364088" y="4653136"/>
            <a:ext cx="3456384" cy="584775"/>
          </a:xfrm>
          <a:prstGeom prst="rect">
            <a:avLst/>
          </a:prstGeom>
          <a:noFill/>
        </p:spPr>
        <p:txBody>
          <a:bodyPr wrap="square" rtlCol="0">
            <a:spAutoFit/>
          </a:bodyPr>
          <a:lstStyle/>
          <a:p>
            <a:r>
              <a:rPr lang="en-AU" sz="3200" dirty="0">
                <a:solidFill>
                  <a:schemeClr val="accent1">
                    <a:lumMod val="50000"/>
                  </a:schemeClr>
                </a:solidFill>
                <a:effectLst>
                  <a:outerShdw blurRad="38100" dist="38100" dir="2700000" algn="tl">
                    <a:srgbClr val="000000">
                      <a:alpha val="43137"/>
                    </a:srgbClr>
                  </a:outerShdw>
                </a:effectLst>
              </a:rPr>
              <a:t>Stronger jet stream</a:t>
            </a:r>
            <a:endParaRPr lang="en-AU" sz="2400" dirty="0">
              <a:solidFill>
                <a:schemeClr val="accent1">
                  <a:lumMod val="50000"/>
                </a:schemeClr>
              </a:solidFill>
              <a:effectLst>
                <a:outerShdw blurRad="38100" dist="38100" dir="2700000" algn="tl">
                  <a:srgbClr val="000000">
                    <a:alpha val="43137"/>
                  </a:srgbClr>
                </a:outerShdw>
              </a:effectLst>
            </a:endParaRPr>
          </a:p>
        </p:txBody>
      </p:sp>
      <p:sp>
        <p:nvSpPr>
          <p:cNvPr id="15" name="TextBox 14"/>
          <p:cNvSpPr txBox="1"/>
          <p:nvPr/>
        </p:nvSpPr>
        <p:spPr>
          <a:xfrm>
            <a:off x="3851920" y="4149080"/>
            <a:ext cx="1368152" cy="461665"/>
          </a:xfrm>
          <a:prstGeom prst="rect">
            <a:avLst/>
          </a:prstGeom>
          <a:noFill/>
        </p:spPr>
        <p:txBody>
          <a:bodyPr wrap="square" rtlCol="0">
            <a:spAutoFit/>
          </a:bodyPr>
          <a:lstStyle/>
          <a:p>
            <a:r>
              <a:rPr lang="en-AU" sz="2400" dirty="0">
                <a:solidFill>
                  <a:schemeClr val="accent1">
                    <a:lumMod val="50000"/>
                  </a:schemeClr>
                </a:solidFill>
                <a:effectLst>
                  <a:outerShdw blurRad="38100" dist="38100" dir="2700000" algn="tl">
                    <a:srgbClr val="000000">
                      <a:alpha val="43137"/>
                    </a:srgbClr>
                  </a:outerShdw>
                </a:effectLst>
              </a:rPr>
              <a:t>COLDER</a:t>
            </a:r>
            <a:endParaRPr lang="en-AU" dirty="0">
              <a:solidFill>
                <a:schemeClr val="accent1">
                  <a:lumMod val="50000"/>
                </a:schemeClr>
              </a:solidFill>
              <a:effectLst>
                <a:outerShdw blurRad="38100" dist="38100" dir="2700000" algn="tl">
                  <a:srgbClr val="000000">
                    <a:alpha val="43137"/>
                  </a:srgbClr>
                </a:outerShdw>
              </a:effectLst>
            </a:endParaRPr>
          </a:p>
        </p:txBody>
      </p:sp>
      <p:sp>
        <p:nvSpPr>
          <p:cNvPr id="16" name="TextBox 15"/>
          <p:cNvSpPr txBox="1"/>
          <p:nvPr/>
        </p:nvSpPr>
        <p:spPr>
          <a:xfrm>
            <a:off x="1907704" y="3140968"/>
            <a:ext cx="1656184" cy="461665"/>
          </a:xfrm>
          <a:prstGeom prst="rect">
            <a:avLst/>
          </a:prstGeom>
          <a:noFill/>
        </p:spPr>
        <p:txBody>
          <a:bodyPr wrap="square" rtlCol="0">
            <a:spAutoFit/>
          </a:bodyPr>
          <a:lstStyle/>
          <a:p>
            <a:r>
              <a:rPr lang="en-AU" sz="2400" dirty="0">
                <a:solidFill>
                  <a:schemeClr val="accent2">
                    <a:lumMod val="75000"/>
                  </a:schemeClr>
                </a:solidFill>
                <a:effectLst>
                  <a:outerShdw blurRad="38100" dist="38100" dir="2700000" algn="tl">
                    <a:srgbClr val="000000">
                      <a:alpha val="43137"/>
                    </a:srgbClr>
                  </a:outerShdw>
                </a:effectLst>
              </a:rPr>
              <a:t>WARMER</a:t>
            </a:r>
            <a:endParaRPr lang="en-AU" dirty="0">
              <a:solidFill>
                <a:schemeClr val="accent2">
                  <a:lumMod val="75000"/>
                </a:schemeClr>
              </a:solidFill>
              <a:effectLst>
                <a:outerShdw blurRad="38100" dist="38100" dir="2700000" algn="tl">
                  <a:srgbClr val="000000">
                    <a:alpha val="43137"/>
                  </a:srgbClr>
                </a:outerShdw>
              </a:effectLst>
            </a:endParaRPr>
          </a:p>
        </p:txBody>
      </p:sp>
      <p:sp>
        <p:nvSpPr>
          <p:cNvPr id="17" name="TextBox 16"/>
          <p:cNvSpPr txBox="1"/>
          <p:nvPr/>
        </p:nvSpPr>
        <p:spPr>
          <a:xfrm>
            <a:off x="3851920" y="1844824"/>
            <a:ext cx="3024336" cy="461665"/>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STRONGER WINDS</a:t>
            </a:r>
            <a:endParaRPr lang="en-A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445100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EarthWarmB4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5" name="TextBox 4"/>
          <p:cNvSpPr txBox="1"/>
          <p:nvPr/>
        </p:nvSpPr>
        <p:spPr>
          <a:xfrm>
            <a:off x="251520" y="6093296"/>
            <a:ext cx="5832648" cy="523220"/>
          </a:xfrm>
          <a:prstGeom prst="rect">
            <a:avLst/>
          </a:prstGeom>
          <a:noFill/>
        </p:spPr>
        <p:txBody>
          <a:bodyPr wrap="square" rtlCol="0">
            <a:spAutoFit/>
          </a:bodyPr>
          <a:lstStyle/>
          <a:p>
            <a:r>
              <a:rPr lang="en-AU" sz="2800" dirty="0">
                <a:solidFill>
                  <a:schemeClr val="accent6">
                    <a:lumMod val="75000"/>
                  </a:schemeClr>
                </a:solidFill>
                <a:effectLst>
                  <a:outerShdw blurRad="38100" dist="38100" dir="2700000" algn="tl">
                    <a:srgbClr val="000000">
                      <a:alpha val="43137"/>
                    </a:srgbClr>
                  </a:outerShdw>
                </a:effectLst>
                <a:latin typeface="Arial Rounded MT Bold" pitchFamily="34" charset="0"/>
              </a:rPr>
              <a:t>Warm water evaporates</a:t>
            </a:r>
            <a:endParaRPr lang="en-AU" sz="2800" dirty="0">
              <a:effectLst>
                <a:outerShdw blurRad="38100" dist="38100" dir="2700000" algn="tl">
                  <a:srgbClr val="000000">
                    <a:alpha val="43137"/>
                  </a:srgbClr>
                </a:outerShdw>
              </a:effectLst>
              <a:latin typeface="Arial Rounded MT Bold" pitchFamily="34" charset="0"/>
            </a:endParaRPr>
          </a:p>
        </p:txBody>
      </p:sp>
      <p:sp>
        <p:nvSpPr>
          <p:cNvPr id="6" name="TextBox 5"/>
          <p:cNvSpPr txBox="1"/>
          <p:nvPr/>
        </p:nvSpPr>
        <p:spPr>
          <a:xfrm>
            <a:off x="1547664" y="764704"/>
            <a:ext cx="4536504" cy="954107"/>
          </a:xfrm>
          <a:prstGeom prst="rect">
            <a:avLst/>
          </a:prstGeom>
          <a:noFill/>
        </p:spPr>
        <p:txBody>
          <a:bodyPr wrap="square" rtlCol="0">
            <a:spAutoFit/>
          </a:bodyPr>
          <a:lstStyle/>
          <a:p>
            <a:r>
              <a:rPr lang="en-AU" sz="2800" dirty="0">
                <a:solidFill>
                  <a:schemeClr val="tx1">
                    <a:lumMod val="85000"/>
                  </a:schemeClr>
                </a:solidFill>
                <a:effectLst>
                  <a:outerShdw blurRad="38100" dist="38100" dir="2700000" algn="tl">
                    <a:srgbClr val="000000">
                      <a:alpha val="43137"/>
                    </a:srgbClr>
                  </a:outerShdw>
                </a:effectLst>
                <a:latin typeface="Arial Rounded MT Bold" pitchFamily="34" charset="0"/>
              </a:rPr>
              <a:t>Whole system spins as a result of Earth’s rotation</a:t>
            </a:r>
            <a:endParaRPr lang="en-AU" dirty="0">
              <a:solidFill>
                <a:schemeClr val="tx1">
                  <a:lumMod val="85000"/>
                </a:schemeClr>
              </a:solidFill>
              <a:effectLst>
                <a:outerShdw blurRad="38100" dist="38100" dir="2700000" algn="tl">
                  <a:srgbClr val="000000">
                    <a:alpha val="43137"/>
                  </a:srgbClr>
                </a:outerShdw>
              </a:effectLst>
              <a:latin typeface="Arial Rounded MT Bold" pitchFamily="34" charset="0"/>
            </a:endParaRPr>
          </a:p>
        </p:txBody>
      </p:sp>
      <p:sp>
        <p:nvSpPr>
          <p:cNvPr id="7" name="TextBox 6"/>
          <p:cNvSpPr txBox="1"/>
          <p:nvPr/>
        </p:nvSpPr>
        <p:spPr>
          <a:xfrm>
            <a:off x="0" y="4221088"/>
            <a:ext cx="2808312" cy="1384995"/>
          </a:xfrm>
          <a:prstGeom prst="rect">
            <a:avLst/>
          </a:prstGeom>
          <a:noFill/>
        </p:spPr>
        <p:txBody>
          <a:bodyPr wrap="square" rtlCol="0">
            <a:spAutoFit/>
          </a:bodyPr>
          <a:lstStyle/>
          <a:p>
            <a:r>
              <a:rPr lang="en-AU" sz="2800" dirty="0">
                <a:solidFill>
                  <a:schemeClr val="accent6">
                    <a:lumMod val="50000"/>
                  </a:schemeClr>
                </a:solidFill>
                <a:effectLst>
                  <a:outerShdw blurRad="38100" dist="38100" dir="2700000" algn="tl">
                    <a:srgbClr val="000000">
                      <a:alpha val="43137"/>
                    </a:srgbClr>
                  </a:outerShdw>
                </a:effectLst>
                <a:latin typeface="Arial Rounded MT Bold" pitchFamily="34" charset="0"/>
              </a:rPr>
              <a:t>Moist air condenses releasing heat</a:t>
            </a:r>
          </a:p>
        </p:txBody>
      </p:sp>
      <p:sp>
        <p:nvSpPr>
          <p:cNvPr id="9" name="TextBox 8"/>
          <p:cNvSpPr txBox="1"/>
          <p:nvPr/>
        </p:nvSpPr>
        <p:spPr>
          <a:xfrm>
            <a:off x="3131840" y="2564904"/>
            <a:ext cx="2304256" cy="2062103"/>
          </a:xfrm>
          <a:prstGeom prst="rect">
            <a:avLst/>
          </a:prstGeom>
          <a:noFill/>
        </p:spPr>
        <p:txBody>
          <a:bodyPr wrap="square" rtlCol="0">
            <a:spAutoFit/>
          </a:bodyPr>
          <a:lstStyle/>
          <a:p>
            <a:r>
              <a:rPr lang="en-AU" sz="3200" dirty="0">
                <a:solidFill>
                  <a:srgbClr val="FF0000"/>
                </a:solidFill>
                <a:effectLst>
                  <a:outerShdw blurRad="38100" dist="38100" dir="2700000" algn="tl">
                    <a:srgbClr val="000000">
                      <a:alpha val="43137"/>
                    </a:srgbClr>
                  </a:outerShdw>
                </a:effectLst>
                <a:latin typeface="Arial Rounded MT Bold" pitchFamily="34" charset="0"/>
              </a:rPr>
              <a:t>Heat drives moist air upwards</a:t>
            </a:r>
          </a:p>
        </p:txBody>
      </p:sp>
    </p:spTree>
  </p:cSld>
  <p:clrMapOvr>
    <a:masterClrMapping/>
  </p:clrMapOvr>
  <p:transition advTm="5819"/>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632" y="188640"/>
            <a:ext cx="7884368" cy="792088"/>
          </a:xfrm>
        </p:spPr>
        <p:txBody>
          <a:bodyPr>
            <a:normAutofit/>
          </a:bodyPr>
          <a:lstStyle/>
          <a:p>
            <a:pPr marL="0" indent="0">
              <a:spcBef>
                <a:spcPts val="0"/>
              </a:spcBef>
              <a:buNone/>
            </a:pPr>
            <a:r>
              <a:rPr lang="en-AU" sz="3600" b="1" dirty="0">
                <a:latin typeface="Times New Roman" pitchFamily="18" charset="0"/>
                <a:cs typeface="Times New Roman" pitchFamily="18" charset="0"/>
              </a:rPr>
              <a:t>Hurricane Harvey in infrared</a:t>
            </a:r>
            <a:endParaRPr lang="en-AU" sz="1800" b="1" dirty="0">
              <a:latin typeface="Times New Roman" pitchFamily="18" charset="0"/>
              <a:cs typeface="Times New Roman" pitchFamily="18" charset="0"/>
            </a:endParaRPr>
          </a:p>
        </p:txBody>
      </p:sp>
      <p:pic>
        <p:nvPicPr>
          <p:cNvPr id="4" name="Picture 3" descr="Oz17081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66800"/>
            <a:ext cx="9144000" cy="5791200"/>
          </a:xfrm>
          <a:prstGeom prst="rect">
            <a:avLst/>
          </a:prstGeom>
        </p:spPr>
      </p:pic>
      <p:sp>
        <p:nvSpPr>
          <p:cNvPr id="5" name="TextBox 4"/>
          <p:cNvSpPr txBox="1"/>
          <p:nvPr/>
        </p:nvSpPr>
        <p:spPr>
          <a:xfrm>
            <a:off x="3347864" y="3645024"/>
            <a:ext cx="2952328" cy="1569660"/>
          </a:xfrm>
          <a:prstGeom prst="rect">
            <a:avLst/>
          </a:prstGeom>
          <a:noFill/>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Warmer centre drives stronger winds and rain</a:t>
            </a:r>
          </a:p>
        </p:txBody>
      </p:sp>
      <p:sp>
        <p:nvSpPr>
          <p:cNvPr id="6" name="TextBox 5"/>
          <p:cNvSpPr txBox="1"/>
          <p:nvPr/>
        </p:nvSpPr>
        <p:spPr>
          <a:xfrm>
            <a:off x="467544" y="1340769"/>
            <a:ext cx="8352928"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Hurricanes are powered by heat from the ocean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A53C14-2140-4CC6-908D-8FD33D225AF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0" y="16597"/>
            <a:ext cx="9144000" cy="6869021"/>
          </a:xfrm>
        </p:spPr>
      </p:pic>
      <p:pic>
        <p:nvPicPr>
          <p:cNvPr id="3" name="Picture 2">
            <a:extLst>
              <a:ext uri="{FF2B5EF4-FFF2-40B4-BE49-F238E27FC236}">
                <a16:creationId xmlns:a16="http://schemas.microsoft.com/office/drawing/2014/main" id="{F813BBE9-F0AE-4F62-A84B-A52C4B06B9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40968"/>
            <a:ext cx="9144000" cy="1869281"/>
          </a:xfrm>
          <a:prstGeom prst="rect">
            <a:avLst/>
          </a:prstGeom>
        </p:spPr>
      </p:pic>
    </p:spTree>
    <p:extLst>
      <p:ext uri="{BB962C8B-B14F-4D97-AF65-F5344CB8AC3E}">
        <p14:creationId xmlns:p14="http://schemas.microsoft.com/office/powerpoint/2010/main" val="1662890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2"/>
            <a:ext cx="8510588" cy="864095"/>
          </a:xfrm>
        </p:spPr>
        <p:txBody>
          <a:bodyPr/>
          <a:lstStyle/>
          <a:p>
            <a:r>
              <a:rPr lang="en-AU" sz="2800" b="1" dirty="0"/>
              <a:t>Ice sheets ARE melting!</a:t>
            </a:r>
            <a:endParaRPr lang="en-AU" b="1" dirty="0"/>
          </a:p>
        </p:txBody>
      </p:sp>
      <p:pic>
        <p:nvPicPr>
          <p:cNvPr id="5" name="Content Placeholder 4">
            <a:extLst>
              <a:ext uri="{FF2B5EF4-FFF2-40B4-BE49-F238E27FC236}">
                <a16:creationId xmlns:a16="http://schemas.microsoft.com/office/drawing/2014/main" id="{9DA53C14-2140-4CC6-908D-8FD33D225AF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 y="1094330"/>
            <a:ext cx="9144000" cy="5413707"/>
          </a:xfrm>
        </p:spPr>
      </p:pic>
      <p:sp>
        <p:nvSpPr>
          <p:cNvPr id="7" name="TextBox 6">
            <a:extLst>
              <a:ext uri="{FF2B5EF4-FFF2-40B4-BE49-F238E27FC236}">
                <a16:creationId xmlns:a16="http://schemas.microsoft.com/office/drawing/2014/main" id="{5FDE6DA7-5E89-47AC-BCA4-B4244EE6C10F}"/>
              </a:ext>
            </a:extLst>
          </p:cNvPr>
          <p:cNvSpPr txBox="1"/>
          <p:nvPr/>
        </p:nvSpPr>
        <p:spPr>
          <a:xfrm>
            <a:off x="5004048" y="1094330"/>
            <a:ext cx="3960440" cy="369332"/>
          </a:xfrm>
          <a:prstGeom prst="rect">
            <a:avLst/>
          </a:prstGeom>
          <a:noFill/>
        </p:spPr>
        <p:txBody>
          <a:bodyPr wrap="square" rtlCol="0">
            <a:spAutoFit/>
          </a:bodyPr>
          <a:lstStyle/>
          <a:p>
            <a:r>
              <a:rPr lang="en-AU" dirty="0" err="1"/>
              <a:t>Eqi</a:t>
            </a:r>
            <a:r>
              <a:rPr lang="en-AU" dirty="0"/>
              <a:t> Glacier in Greenland</a:t>
            </a:r>
          </a:p>
        </p:txBody>
      </p:sp>
    </p:spTree>
    <p:extLst>
      <p:ext uri="{BB962C8B-B14F-4D97-AF65-F5344CB8AC3E}">
        <p14:creationId xmlns:p14="http://schemas.microsoft.com/office/powerpoint/2010/main" val="374495713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0B9D2-BF6C-4798-AC37-33B01DB1B3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02821393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0B9D2-BF6C-4798-AC37-33B01DB1B3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5311019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4EBA-BD80-4C1B-8D2F-9826601B77C5}"/>
              </a:ext>
            </a:extLst>
          </p:cNvPr>
          <p:cNvSpPr>
            <a:spLocks noGrp="1"/>
          </p:cNvSpPr>
          <p:nvPr>
            <p:ph type="title"/>
          </p:nvPr>
        </p:nvSpPr>
        <p:spPr/>
        <p:txBody>
          <a:bodyPr/>
          <a:lstStyle/>
          <a:p>
            <a:endParaRPr lang="en-AU"/>
          </a:p>
        </p:txBody>
      </p:sp>
      <p:pic>
        <p:nvPicPr>
          <p:cNvPr id="6" name="Content Placeholder 5">
            <a:extLst>
              <a:ext uri="{FF2B5EF4-FFF2-40B4-BE49-F238E27FC236}">
                <a16:creationId xmlns:a16="http://schemas.microsoft.com/office/drawing/2014/main" id="{4C3C63EE-E5B3-4BBD-B83A-E9C390F258E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356" y="2622"/>
            <a:ext cx="9140504" cy="6855378"/>
          </a:xfrm>
        </p:spPr>
      </p:pic>
      <p:pic>
        <p:nvPicPr>
          <p:cNvPr id="4" name="Picture 3">
            <a:extLst>
              <a:ext uri="{FF2B5EF4-FFF2-40B4-BE49-F238E27FC236}">
                <a16:creationId xmlns:a16="http://schemas.microsoft.com/office/drawing/2014/main" id="{0917F87B-A46E-4910-AB0D-F3A0F56F6E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3688" y="1412776"/>
            <a:ext cx="5796136" cy="3886622"/>
          </a:xfrm>
          <a:prstGeom prst="rect">
            <a:avLst/>
          </a:prstGeom>
        </p:spPr>
      </p:pic>
    </p:spTree>
    <p:extLst>
      <p:ext uri="{BB962C8B-B14F-4D97-AF65-F5344CB8AC3E}">
        <p14:creationId xmlns:p14="http://schemas.microsoft.com/office/powerpoint/2010/main" val="3626109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0B9D2-BF6C-4798-AC37-33B01DB1B3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74012903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0B9D2-BF6C-4798-AC37-33B01DB1B3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itle 1">
            <a:extLst>
              <a:ext uri="{FF2B5EF4-FFF2-40B4-BE49-F238E27FC236}">
                <a16:creationId xmlns:a16="http://schemas.microsoft.com/office/drawing/2014/main" id="{BEDD99DA-DD6E-4EE9-8A45-7D58351786DB}"/>
              </a:ext>
            </a:extLst>
          </p:cNvPr>
          <p:cNvSpPr txBox="1">
            <a:spLocks/>
          </p:cNvSpPr>
          <p:nvPr/>
        </p:nvSpPr>
        <p:spPr>
          <a:xfrm>
            <a:off x="0" y="116632"/>
            <a:ext cx="9144000" cy="1008111"/>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2800" b="1" kern="0" dirty="0" err="1">
                <a:solidFill>
                  <a:schemeClr val="accent5">
                    <a:lumMod val="50000"/>
                  </a:schemeClr>
                </a:solidFill>
              </a:rPr>
              <a:t>Jakobshavn</a:t>
            </a:r>
            <a:r>
              <a:rPr lang="en-AU" sz="2800" b="1" kern="0" dirty="0">
                <a:solidFill>
                  <a:schemeClr val="accent5">
                    <a:lumMod val="50000"/>
                  </a:schemeClr>
                </a:solidFill>
              </a:rPr>
              <a:t>, the largest, fastest glacier in Greenland</a:t>
            </a:r>
            <a:endParaRPr lang="en-AU" b="1" kern="0" dirty="0">
              <a:solidFill>
                <a:schemeClr val="accent5">
                  <a:lumMod val="50000"/>
                </a:schemeClr>
              </a:solidFill>
            </a:endParaRPr>
          </a:p>
        </p:txBody>
      </p:sp>
    </p:spTree>
    <p:extLst>
      <p:ext uri="{BB962C8B-B14F-4D97-AF65-F5344CB8AC3E}">
        <p14:creationId xmlns:p14="http://schemas.microsoft.com/office/powerpoint/2010/main" val="9037403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516AF0-F4A0-40EA-AC33-3DF707F768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5" y="0"/>
            <a:ext cx="9141529" cy="6858000"/>
          </a:xfrm>
          <a:prstGeom prst="rect">
            <a:avLst/>
          </a:prstGeom>
        </p:spPr>
      </p:pic>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2254151" cy="648072"/>
          </a:xfrm>
        </p:spPr>
        <p:txBody>
          <a:bodyPr/>
          <a:lstStyle/>
          <a:p>
            <a:r>
              <a:rPr lang="en-AU" sz="2400" dirty="0" err="1"/>
              <a:t>Jakobshavn</a:t>
            </a:r>
            <a:endParaRPr lang="en-AU" sz="4000" dirty="0"/>
          </a:p>
        </p:txBody>
      </p:sp>
    </p:spTree>
    <p:extLst>
      <p:ext uri="{BB962C8B-B14F-4D97-AF65-F5344CB8AC3E}">
        <p14:creationId xmlns:p14="http://schemas.microsoft.com/office/powerpoint/2010/main" val="39371602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576064"/>
          </a:xfrm>
        </p:spPr>
        <p:txBody>
          <a:bodyPr/>
          <a:lstStyle/>
          <a:p>
            <a:r>
              <a:rPr lang="en-AU" sz="2400" b="1" dirty="0" err="1"/>
              <a:t>Jakobshavn</a:t>
            </a:r>
            <a:r>
              <a:rPr lang="en-AU" sz="2400" b="1" dirty="0"/>
              <a:t>, the largest, fastest glacier in Greenland</a:t>
            </a:r>
            <a:endParaRPr lang="en-AU" sz="4000" b="1" dirty="0"/>
          </a:p>
        </p:txBody>
      </p:sp>
      <p:pic>
        <p:nvPicPr>
          <p:cNvPr id="8" name="Picture 7">
            <a:extLst>
              <a:ext uri="{FF2B5EF4-FFF2-40B4-BE49-F238E27FC236}">
                <a16:creationId xmlns:a16="http://schemas.microsoft.com/office/drawing/2014/main" id="{4F698DCD-3411-41EC-900E-1A8D856C3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4" y="1124744"/>
            <a:ext cx="9144000" cy="5359190"/>
          </a:xfrm>
          <a:prstGeom prst="rect">
            <a:avLst/>
          </a:prstGeom>
        </p:spPr>
      </p:pic>
      <p:cxnSp>
        <p:nvCxnSpPr>
          <p:cNvPr id="12" name="Straight Arrow Connector 11">
            <a:extLst>
              <a:ext uri="{FF2B5EF4-FFF2-40B4-BE49-F238E27FC236}">
                <a16:creationId xmlns:a16="http://schemas.microsoft.com/office/drawing/2014/main" id="{0933BB65-F09A-41EB-9E1A-3EC0AC537A01}"/>
              </a:ext>
            </a:extLst>
          </p:cNvPr>
          <p:cNvCxnSpPr>
            <a:cxnSpLocks/>
          </p:cNvCxnSpPr>
          <p:nvPr/>
        </p:nvCxnSpPr>
        <p:spPr bwMode="auto">
          <a:xfrm>
            <a:off x="3419872" y="6669360"/>
            <a:ext cx="1080120"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D551F829-CA8E-488F-9402-77E38B018510}"/>
              </a:ext>
            </a:extLst>
          </p:cNvPr>
          <p:cNvCxnSpPr>
            <a:cxnSpLocks/>
          </p:cNvCxnSpPr>
          <p:nvPr/>
        </p:nvCxnSpPr>
        <p:spPr bwMode="auto">
          <a:xfrm flipH="1">
            <a:off x="1691680" y="6669360"/>
            <a:ext cx="1008112"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49678E4A-BD25-44B4-BD53-6172AD7BC6AF}"/>
              </a:ext>
            </a:extLst>
          </p:cNvPr>
          <p:cNvSpPr txBox="1"/>
          <p:nvPr/>
        </p:nvSpPr>
        <p:spPr>
          <a:xfrm>
            <a:off x="2658614" y="6488668"/>
            <a:ext cx="905273" cy="369332"/>
          </a:xfrm>
          <a:prstGeom prst="rect">
            <a:avLst/>
          </a:prstGeom>
          <a:noFill/>
        </p:spPr>
        <p:txBody>
          <a:bodyPr wrap="square" rtlCol="0">
            <a:spAutoFit/>
          </a:bodyPr>
          <a:lstStyle/>
          <a:p>
            <a:r>
              <a:rPr lang="en-AU" dirty="0"/>
              <a:t>20 km</a:t>
            </a:r>
          </a:p>
        </p:txBody>
      </p:sp>
      <p:sp>
        <p:nvSpPr>
          <p:cNvPr id="18" name="TextBox 17">
            <a:extLst>
              <a:ext uri="{FF2B5EF4-FFF2-40B4-BE49-F238E27FC236}">
                <a16:creationId xmlns:a16="http://schemas.microsoft.com/office/drawing/2014/main" id="{9D75F590-4C62-4DB0-9F1A-B1D6EA00C4AF}"/>
              </a:ext>
            </a:extLst>
          </p:cNvPr>
          <p:cNvSpPr txBox="1"/>
          <p:nvPr/>
        </p:nvSpPr>
        <p:spPr>
          <a:xfrm>
            <a:off x="301625" y="1297658"/>
            <a:ext cx="3982343" cy="369332"/>
          </a:xfrm>
          <a:prstGeom prst="rect">
            <a:avLst/>
          </a:prstGeom>
          <a:noFill/>
        </p:spPr>
        <p:txBody>
          <a:bodyPr wrap="square" rtlCol="0">
            <a:spAutoFit/>
          </a:bodyPr>
          <a:lstStyle/>
          <a:p>
            <a:r>
              <a:rPr lang="en-AU" dirty="0"/>
              <a:t>Carving face recession 1902 - 2010</a:t>
            </a:r>
          </a:p>
        </p:txBody>
      </p:sp>
    </p:spTree>
    <p:extLst>
      <p:ext uri="{BB962C8B-B14F-4D97-AF65-F5344CB8AC3E}">
        <p14:creationId xmlns:p14="http://schemas.microsoft.com/office/powerpoint/2010/main" val="230346363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2"/>
            <a:ext cx="8510588" cy="936103"/>
          </a:xfrm>
        </p:spPr>
        <p:txBody>
          <a:bodyPr/>
          <a:lstStyle/>
          <a:p>
            <a:r>
              <a:rPr lang="en-AU" sz="2800" b="1" dirty="0" err="1"/>
              <a:t>Jakobshavn</a:t>
            </a:r>
            <a:r>
              <a:rPr lang="en-AU" sz="2800" b="1" dirty="0"/>
              <a:t>, the largest, fastest glacier in Greenland</a:t>
            </a:r>
            <a:endParaRPr lang="en-AU" b="1" dirty="0"/>
          </a:p>
        </p:txBody>
      </p:sp>
      <p:pic>
        <p:nvPicPr>
          <p:cNvPr id="4" name="Picture 3">
            <a:extLst>
              <a:ext uri="{FF2B5EF4-FFF2-40B4-BE49-F238E27FC236}">
                <a16:creationId xmlns:a16="http://schemas.microsoft.com/office/drawing/2014/main" id="{E1C3BA70-DF22-4CC1-867F-A65085A18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52736"/>
            <a:ext cx="9144000" cy="5760640"/>
          </a:xfrm>
          <a:prstGeom prst="rect">
            <a:avLst/>
          </a:prstGeom>
        </p:spPr>
      </p:pic>
    </p:spTree>
    <p:extLst>
      <p:ext uri="{BB962C8B-B14F-4D97-AF65-F5344CB8AC3E}">
        <p14:creationId xmlns:p14="http://schemas.microsoft.com/office/powerpoint/2010/main" val="290101188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0D9D1-FBF0-41CE-AAD8-AEDA2CC9D18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480" y="0"/>
            <a:ext cx="9146958" cy="6858000"/>
          </a:xfrm>
          <a:prstGeom prst="rect">
            <a:avLst/>
          </a:prstGeom>
        </p:spPr>
      </p:pic>
    </p:spTree>
    <p:extLst>
      <p:ext uri="{BB962C8B-B14F-4D97-AF65-F5344CB8AC3E}">
        <p14:creationId xmlns:p14="http://schemas.microsoft.com/office/powerpoint/2010/main" val="112622867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FCB283-79EC-4BA6-9D44-503DEAC35748}"/>
              </a:ext>
            </a:extLst>
          </p:cNvPr>
          <p:cNvSpPr>
            <a:spLocks noGrp="1"/>
          </p:cNvSpPr>
          <p:nvPr>
            <p:ph idx="1"/>
          </p:nvPr>
        </p:nvSpPr>
        <p:spPr>
          <a:xfrm>
            <a:off x="4788024" y="260648"/>
            <a:ext cx="4248472" cy="6336703"/>
          </a:xfrm>
        </p:spPr>
        <p:txBody>
          <a:bodyPr>
            <a:normAutofit fontScale="92500" lnSpcReduction="20000"/>
          </a:bodyPr>
          <a:lstStyle/>
          <a:p>
            <a:pPr marL="0" indent="0">
              <a:buNone/>
            </a:pPr>
            <a:r>
              <a:rPr lang="en-AU" dirty="0"/>
              <a:t>We detect widespread </a:t>
            </a:r>
            <a:r>
              <a:rPr lang="en-AU" dirty="0">
                <a:solidFill>
                  <a:srgbClr val="FFFF00"/>
                </a:solidFill>
              </a:rPr>
              <a:t>ice-covered valleys </a:t>
            </a:r>
            <a:r>
              <a:rPr lang="en-AU" dirty="0"/>
              <a:t>that extend significantly </a:t>
            </a:r>
            <a:r>
              <a:rPr lang="en-AU" dirty="0">
                <a:solidFill>
                  <a:srgbClr val="FFFF00"/>
                </a:solidFill>
              </a:rPr>
              <a:t>deeper below sea </a:t>
            </a:r>
            <a:r>
              <a:rPr lang="en-AU" dirty="0"/>
              <a:t>level and </a:t>
            </a:r>
            <a:r>
              <a:rPr lang="en-AU" dirty="0">
                <a:solidFill>
                  <a:srgbClr val="FFFF00"/>
                </a:solidFill>
              </a:rPr>
              <a:t>farther inland </a:t>
            </a:r>
            <a:r>
              <a:rPr lang="en-AU" dirty="0"/>
              <a:t>than previously thought. Our findings imply that the outlet </a:t>
            </a:r>
            <a:r>
              <a:rPr lang="en-AU" dirty="0">
                <a:solidFill>
                  <a:srgbClr val="FFFF00"/>
                </a:solidFill>
              </a:rPr>
              <a:t>glaciers</a:t>
            </a:r>
            <a:r>
              <a:rPr lang="en-AU" dirty="0"/>
              <a:t> of Greenland, and the </a:t>
            </a:r>
            <a:r>
              <a:rPr lang="en-AU" dirty="0">
                <a:solidFill>
                  <a:srgbClr val="FFFF00"/>
                </a:solidFill>
              </a:rPr>
              <a:t>ice sheet as a whole</a:t>
            </a:r>
            <a:r>
              <a:rPr lang="en-AU" dirty="0"/>
              <a:t>, are probably </a:t>
            </a:r>
            <a:r>
              <a:rPr lang="en-AU" dirty="0">
                <a:solidFill>
                  <a:srgbClr val="FFFF00"/>
                </a:solidFill>
              </a:rPr>
              <a:t>more</a:t>
            </a:r>
            <a:r>
              <a:rPr lang="en-AU" dirty="0"/>
              <a:t> </a:t>
            </a:r>
            <a:r>
              <a:rPr lang="en-AU" dirty="0">
                <a:solidFill>
                  <a:srgbClr val="FFFF00"/>
                </a:solidFill>
              </a:rPr>
              <a:t>vulnerable to ocean thermal forcing </a:t>
            </a:r>
            <a:r>
              <a:rPr lang="en-AU" dirty="0"/>
              <a:t>and peripheral thinning than inferred previously from existing numerical ice-sheet models.</a:t>
            </a:r>
          </a:p>
        </p:txBody>
      </p:sp>
      <p:pic>
        <p:nvPicPr>
          <p:cNvPr id="5" name="Picture 4">
            <a:extLst>
              <a:ext uri="{FF2B5EF4-FFF2-40B4-BE49-F238E27FC236}">
                <a16:creationId xmlns:a16="http://schemas.microsoft.com/office/drawing/2014/main" id="{BD730307-A061-4ABE-A3CB-E49C772530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694208" cy="6858000"/>
          </a:xfrm>
          <a:prstGeom prst="rect">
            <a:avLst/>
          </a:prstGeom>
        </p:spPr>
      </p:pic>
    </p:spTree>
    <p:extLst>
      <p:ext uri="{BB962C8B-B14F-4D97-AF65-F5344CB8AC3E}">
        <p14:creationId xmlns:p14="http://schemas.microsoft.com/office/powerpoint/2010/main" val="796496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BBD8C1-08BB-48FD-9AF4-F952EADB62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9632" y="-44011"/>
            <a:ext cx="6408712" cy="6902012"/>
          </a:xfrm>
          <a:prstGeom prst="rect">
            <a:avLst/>
          </a:prstGeom>
        </p:spPr>
      </p:pic>
      <p:pic>
        <p:nvPicPr>
          <p:cNvPr id="11" name="Picture 10">
            <a:extLst>
              <a:ext uri="{FF2B5EF4-FFF2-40B4-BE49-F238E27FC236}">
                <a16:creationId xmlns:a16="http://schemas.microsoft.com/office/drawing/2014/main" id="{C9DA6802-628B-44DF-AEA4-4EE8966E9B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2060848"/>
            <a:ext cx="7087476" cy="4069364"/>
          </a:xfrm>
          <a:prstGeom prst="rect">
            <a:avLst/>
          </a:prstGeom>
        </p:spPr>
      </p:pic>
      <p:pic>
        <p:nvPicPr>
          <p:cNvPr id="10" name="Picture 9">
            <a:extLst>
              <a:ext uri="{FF2B5EF4-FFF2-40B4-BE49-F238E27FC236}">
                <a16:creationId xmlns:a16="http://schemas.microsoft.com/office/drawing/2014/main" id="{D763F612-DEB2-4FB9-A5E6-88C38CB5BA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984" y="1412776"/>
            <a:ext cx="9155984" cy="5184576"/>
          </a:xfrm>
          <a:prstGeom prst="rect">
            <a:avLst/>
          </a:prstGeom>
        </p:spPr>
      </p:pic>
    </p:spTree>
    <p:extLst>
      <p:ext uri="{BB962C8B-B14F-4D97-AF65-F5344CB8AC3E}">
        <p14:creationId xmlns:p14="http://schemas.microsoft.com/office/powerpoint/2010/main" val="1455207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BBD8C1-08BB-48FD-9AF4-F952EADB62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6383" y="0"/>
            <a:ext cx="5427617" cy="6858000"/>
          </a:xfrm>
          <a:prstGeom prst="rect">
            <a:avLst/>
          </a:prstGeom>
        </p:spPr>
      </p:pic>
      <p:pic>
        <p:nvPicPr>
          <p:cNvPr id="7" name="Content Placeholder 6">
            <a:extLst>
              <a:ext uri="{FF2B5EF4-FFF2-40B4-BE49-F238E27FC236}">
                <a16:creationId xmlns:a16="http://schemas.microsoft.com/office/drawing/2014/main" id="{5869C36D-B9F9-4799-8D32-598048BE0B5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5496" y="-17500"/>
            <a:ext cx="6264696" cy="6856838"/>
          </a:xfrm>
        </p:spPr>
      </p:pic>
      <p:pic>
        <p:nvPicPr>
          <p:cNvPr id="3" name="Picture 2">
            <a:extLst>
              <a:ext uri="{FF2B5EF4-FFF2-40B4-BE49-F238E27FC236}">
                <a16:creationId xmlns:a16="http://schemas.microsoft.com/office/drawing/2014/main" id="{857AFB04-65D8-4252-92D9-62EA86BFDBF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043" y="5589240"/>
            <a:ext cx="9140958" cy="1115013"/>
          </a:xfrm>
          <a:prstGeom prst="rect">
            <a:avLst/>
          </a:prstGeom>
          <a:ln w="19050">
            <a:solidFill>
              <a:schemeClr val="tx1">
                <a:lumMod val="75000"/>
              </a:schemeClr>
            </a:solidFill>
          </a:ln>
        </p:spPr>
      </p:pic>
      <p:sp>
        <p:nvSpPr>
          <p:cNvPr id="4" name="Speech Bubble: Rectangle 3">
            <a:extLst>
              <a:ext uri="{FF2B5EF4-FFF2-40B4-BE49-F238E27FC236}">
                <a16:creationId xmlns:a16="http://schemas.microsoft.com/office/drawing/2014/main" id="{084D2658-BE7D-4577-9AA2-62600B102146}"/>
              </a:ext>
            </a:extLst>
          </p:cNvPr>
          <p:cNvSpPr/>
          <p:nvPr/>
        </p:nvSpPr>
        <p:spPr bwMode="auto">
          <a:xfrm>
            <a:off x="1107869" y="4478081"/>
            <a:ext cx="2023971" cy="1115013"/>
          </a:xfrm>
          <a:prstGeom prst="wedgeRectCallout">
            <a:avLst>
              <a:gd name="adj1" fmla="val -38587"/>
              <a:gd name="adj2" fmla="val 96548"/>
            </a:avLst>
          </a:prstGeom>
          <a:solidFill>
            <a:schemeClr val="tx1">
              <a:lumMod val="95000"/>
            </a:schemeClr>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3200" b="0" i="0" u="none" strike="noStrike" cap="none" normalizeH="0" baseline="0" dirty="0">
                <a:ln>
                  <a:noFill/>
                </a:ln>
                <a:solidFill>
                  <a:srgbClr val="000000"/>
                </a:solidFill>
                <a:effectLst/>
                <a:latin typeface="Arial" pitchFamily="34" charset="0"/>
              </a:rPr>
              <a:t>100 times </a:t>
            </a:r>
          </a:p>
          <a:p>
            <a:pPr marL="0" marR="0" indent="0" algn="l" defTabSz="914400" rtl="0" eaLnBrk="0" fontAlgn="base" latinLnBrk="0" hangingPunct="0">
              <a:lnSpc>
                <a:spcPct val="100000"/>
              </a:lnSpc>
              <a:spcBef>
                <a:spcPct val="0"/>
              </a:spcBef>
              <a:spcAft>
                <a:spcPct val="0"/>
              </a:spcAft>
              <a:buClrTx/>
              <a:buSzTx/>
              <a:buFontTx/>
              <a:buNone/>
              <a:tabLst/>
            </a:pPr>
            <a:r>
              <a:rPr lang="en-AU" sz="3200" dirty="0">
                <a:solidFill>
                  <a:srgbClr val="000000"/>
                </a:solidFill>
                <a:latin typeface="Arial" pitchFamily="34" charset="0"/>
              </a:rPr>
              <a:t> as fast!</a:t>
            </a:r>
            <a:endParaRPr kumimoji="0" lang="en-AU" sz="3200" b="0" i="0" u="none" strike="noStrike" cap="none" normalizeH="0" baseline="0" dirty="0">
              <a:ln>
                <a:noFill/>
              </a:ln>
              <a:solidFill>
                <a:srgbClr val="000000"/>
              </a:solidFill>
              <a:effectLst/>
              <a:latin typeface="Arial" pitchFamily="34" charset="0"/>
            </a:endParaRPr>
          </a:p>
        </p:txBody>
      </p:sp>
    </p:spTree>
    <p:extLst>
      <p:ext uri="{BB962C8B-B14F-4D97-AF65-F5344CB8AC3E}">
        <p14:creationId xmlns:p14="http://schemas.microsoft.com/office/powerpoint/2010/main" val="1396037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500"/>
                            </p:stCondLst>
                            <p:childTnLst>
                              <p:par>
                                <p:cTn id="15" presetID="2" presetClass="entr" presetSubtype="4" fill="hold" grpId="0"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16706" y="116632"/>
            <a:ext cx="8510588" cy="648072"/>
          </a:xfrm>
        </p:spPr>
        <p:txBody>
          <a:bodyPr/>
          <a:lstStyle/>
          <a:p>
            <a:r>
              <a:rPr lang="en-AU" sz="2800" b="1" dirty="0"/>
              <a:t>Why ice sheets are melting fast</a:t>
            </a:r>
            <a:endParaRPr lang="en-AU" b="1" dirty="0"/>
          </a:p>
        </p:txBody>
      </p:sp>
      <p:pic>
        <p:nvPicPr>
          <p:cNvPr id="9" name="a10153_H264_30fps">
            <a:hlinkClick r:id="" action="ppaction://media"/>
            <a:extLst>
              <a:ext uri="{FF2B5EF4-FFF2-40B4-BE49-F238E27FC236}">
                <a16:creationId xmlns:a16="http://schemas.microsoft.com/office/drawing/2014/main" id="{C07CAEC7-3120-4938-8CF7-C48D55EF72D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496" y="1124744"/>
            <a:ext cx="9089213" cy="5112568"/>
          </a:xfrm>
        </p:spPr>
      </p:pic>
      <p:sp>
        <p:nvSpPr>
          <p:cNvPr id="10" name="TextBox 9">
            <a:extLst>
              <a:ext uri="{FF2B5EF4-FFF2-40B4-BE49-F238E27FC236}">
                <a16:creationId xmlns:a16="http://schemas.microsoft.com/office/drawing/2014/main" id="{177B62AF-E7A9-4FCA-92A1-9261445A5D04}"/>
              </a:ext>
            </a:extLst>
          </p:cNvPr>
          <p:cNvSpPr txBox="1"/>
          <p:nvPr/>
        </p:nvSpPr>
        <p:spPr>
          <a:xfrm>
            <a:off x="3930750" y="6433591"/>
            <a:ext cx="4896544" cy="307777"/>
          </a:xfrm>
          <a:prstGeom prst="rect">
            <a:avLst/>
          </a:prstGeom>
          <a:noFill/>
        </p:spPr>
        <p:txBody>
          <a:bodyPr wrap="square" rtlCol="0">
            <a:spAutoFit/>
          </a:bodyPr>
          <a:lstStyle/>
          <a:p>
            <a:r>
              <a:rPr lang="en-AU" sz="1400" dirty="0">
                <a:solidFill>
                  <a:schemeClr val="tx1">
                    <a:lumMod val="75000"/>
                  </a:schemeClr>
                </a:solidFill>
              </a:rPr>
              <a:t>NASA/Goddard Space Flight </a:t>
            </a:r>
            <a:r>
              <a:rPr lang="en-AU" sz="1400" dirty="0" err="1">
                <a:solidFill>
                  <a:schemeClr val="tx1">
                    <a:lumMod val="75000"/>
                  </a:schemeClr>
                </a:solidFill>
              </a:rPr>
              <a:t>Center</a:t>
            </a:r>
            <a:r>
              <a:rPr lang="en-AU" sz="1400" dirty="0">
                <a:solidFill>
                  <a:schemeClr val="tx1">
                    <a:lumMod val="75000"/>
                  </a:schemeClr>
                </a:solidFill>
              </a:rPr>
              <a:t> Conceptual Image Lab</a:t>
            </a:r>
          </a:p>
        </p:txBody>
      </p:sp>
    </p:spTree>
    <p:extLst>
      <p:ext uri="{BB962C8B-B14F-4D97-AF65-F5344CB8AC3E}">
        <p14:creationId xmlns:p14="http://schemas.microsoft.com/office/powerpoint/2010/main" val="360492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80120"/>
          </a:xfrm>
        </p:spPr>
        <p:txBody>
          <a:bodyPr/>
          <a:lstStyle/>
          <a:p>
            <a:r>
              <a:rPr lang="en-AU" dirty="0"/>
              <a:t>Debate?</a:t>
            </a:r>
          </a:p>
        </p:txBody>
      </p:sp>
      <p:pic>
        <p:nvPicPr>
          <p:cNvPr id="4" name="Content Placeholder 3" descr="EchoChamber.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88064" y="1676400"/>
            <a:ext cx="7367871" cy="4422775"/>
          </a:xfrm>
          <a:prstGeom prst="rect">
            <a:avLst/>
          </a:prstGeom>
        </p:spPr>
      </p:pic>
      <p:sp>
        <p:nvSpPr>
          <p:cNvPr id="3" name="TextBox 2">
            <a:extLst>
              <a:ext uri="{FF2B5EF4-FFF2-40B4-BE49-F238E27FC236}">
                <a16:creationId xmlns:a16="http://schemas.microsoft.com/office/drawing/2014/main" id="{CA779711-FF21-480F-B56E-56F9C7D09057}"/>
              </a:ext>
            </a:extLst>
          </p:cNvPr>
          <p:cNvSpPr txBox="1"/>
          <p:nvPr/>
        </p:nvSpPr>
        <p:spPr>
          <a:xfrm>
            <a:off x="1835696" y="6237312"/>
            <a:ext cx="5328592" cy="523220"/>
          </a:xfrm>
          <a:prstGeom prst="rect">
            <a:avLst/>
          </a:prstGeom>
          <a:noFill/>
        </p:spPr>
        <p:txBody>
          <a:bodyPr wrap="square" rtlCol="0">
            <a:spAutoFit/>
          </a:bodyPr>
          <a:lstStyle/>
          <a:p>
            <a:r>
              <a:rPr lang="en-AU" sz="2800" dirty="0"/>
              <a:t>The ‘Echo chamber’</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arc-cryostill_v56.09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Box 9"/>
          <p:cNvSpPr txBox="1"/>
          <p:nvPr/>
        </p:nvSpPr>
        <p:spPr>
          <a:xfrm>
            <a:off x="1115616" y="4293096"/>
            <a:ext cx="1152128" cy="369332"/>
          </a:xfrm>
          <a:prstGeom prst="rect">
            <a:avLst/>
          </a:prstGeom>
          <a:noFill/>
        </p:spPr>
        <p:txBody>
          <a:bodyPr wrap="square" rtlCol="0">
            <a:spAutoFit/>
          </a:bodyPr>
          <a:lstStyle/>
          <a:p>
            <a:r>
              <a:rPr lang="en-AU" dirty="0" err="1">
                <a:effectLst>
                  <a:outerShdw blurRad="38100" dist="38100" dir="2700000" algn="tl">
                    <a:srgbClr val="000000">
                      <a:alpha val="43137"/>
                    </a:srgbClr>
                  </a:outerShdw>
                </a:effectLst>
              </a:rPr>
              <a:t>Thwaites</a:t>
            </a:r>
            <a:endParaRPr lang="en-AU" dirty="0">
              <a:effectLst>
                <a:outerShdw blurRad="38100" dist="38100" dir="2700000" algn="tl">
                  <a:srgbClr val="000000">
                    <a:alpha val="43137"/>
                  </a:srgbClr>
                </a:outerShdw>
              </a:effectLst>
            </a:endParaRPr>
          </a:p>
        </p:txBody>
      </p:sp>
      <p:sp>
        <p:nvSpPr>
          <p:cNvPr id="11" name="TextBox 10"/>
          <p:cNvSpPr txBox="1"/>
          <p:nvPr/>
        </p:nvSpPr>
        <p:spPr>
          <a:xfrm>
            <a:off x="1619672" y="3212976"/>
            <a:ext cx="1296144"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Larsen</a:t>
            </a:r>
          </a:p>
        </p:txBody>
      </p:sp>
      <p:sp>
        <p:nvSpPr>
          <p:cNvPr id="8" name="TextBox 7"/>
          <p:cNvSpPr txBox="1"/>
          <p:nvPr/>
        </p:nvSpPr>
        <p:spPr>
          <a:xfrm>
            <a:off x="3419872" y="4005064"/>
            <a:ext cx="864096"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West</a:t>
            </a:r>
          </a:p>
        </p:txBody>
      </p:sp>
      <p:sp>
        <p:nvSpPr>
          <p:cNvPr id="9" name="TextBox 8"/>
          <p:cNvSpPr txBox="1"/>
          <p:nvPr/>
        </p:nvSpPr>
        <p:spPr>
          <a:xfrm>
            <a:off x="4932040" y="5157192"/>
            <a:ext cx="792088"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Ross</a:t>
            </a:r>
          </a:p>
        </p:txBody>
      </p:sp>
      <p:sp>
        <p:nvSpPr>
          <p:cNvPr id="5" name="TextBox 4"/>
          <p:cNvSpPr txBox="1"/>
          <p:nvPr/>
        </p:nvSpPr>
        <p:spPr>
          <a:xfrm>
            <a:off x="5364088" y="3068960"/>
            <a:ext cx="1008112"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East</a:t>
            </a:r>
          </a:p>
        </p:txBody>
      </p:sp>
      <p:sp>
        <p:nvSpPr>
          <p:cNvPr id="12" name="TextBox 11"/>
          <p:cNvSpPr txBox="1"/>
          <p:nvPr/>
        </p:nvSpPr>
        <p:spPr>
          <a:xfrm>
            <a:off x="6804248" y="4293096"/>
            <a:ext cx="1512168"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Totten</a:t>
            </a:r>
          </a:p>
        </p:txBody>
      </p:sp>
      <p:sp>
        <p:nvSpPr>
          <p:cNvPr id="13" name="TextBox 12"/>
          <p:cNvSpPr txBox="1"/>
          <p:nvPr/>
        </p:nvSpPr>
        <p:spPr>
          <a:xfrm>
            <a:off x="611560" y="188640"/>
            <a:ext cx="6264696" cy="461665"/>
          </a:xfrm>
          <a:prstGeom prst="rect">
            <a:avLst/>
          </a:prstGeom>
          <a:noFill/>
        </p:spPr>
        <p:txBody>
          <a:bodyPr wrap="square" rtlCol="0">
            <a:spAutoFit/>
          </a:bodyPr>
          <a:lstStyle/>
          <a:p>
            <a:r>
              <a:rPr lang="en-AU" sz="2400" dirty="0"/>
              <a:t>At the other end of the Earth...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9" grpId="0"/>
      <p:bldP spid="5"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p:blipFill>
        <p:spPr>
          <a:xfrm>
            <a:off x="10345" y="30832"/>
            <a:ext cx="9133655" cy="6852944"/>
          </a:xfrm>
          <a:prstGeom prst="rect">
            <a:avLst/>
          </a:prstGeom>
        </p:spPr>
      </p:pic>
    </p:spTree>
    <p:extLst>
      <p:ext uri="{BB962C8B-B14F-4D97-AF65-F5344CB8AC3E}">
        <p14:creationId xmlns:p14="http://schemas.microsoft.com/office/powerpoint/2010/main" val="2277465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01" y="1749834"/>
            <a:ext cx="9133655" cy="5108166"/>
          </a:xfrm>
          <a:prstGeom prst="rect">
            <a:avLst/>
          </a:prstGeom>
        </p:spPr>
      </p:pic>
      <p:pic>
        <p:nvPicPr>
          <p:cNvPr id="3" name="Picture 2">
            <a:extLst>
              <a:ext uri="{FF2B5EF4-FFF2-40B4-BE49-F238E27FC236}">
                <a16:creationId xmlns:a16="http://schemas.microsoft.com/office/drawing/2014/main" id="{90BE55BA-E49B-4AD6-921E-C0F163A6F4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5" y="1737028"/>
            <a:ext cx="9144000" cy="5133777"/>
          </a:xfrm>
          <a:prstGeom prst="rect">
            <a:avLst/>
          </a:prstGeom>
        </p:spPr>
      </p:pic>
      <p:pic>
        <p:nvPicPr>
          <p:cNvPr id="5" name="Picture 4">
            <a:extLst>
              <a:ext uri="{FF2B5EF4-FFF2-40B4-BE49-F238E27FC236}">
                <a16:creationId xmlns:a16="http://schemas.microsoft.com/office/drawing/2014/main" id="{0B54DEE8-1F24-47C1-8B23-6ED1568309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1" y="1737028"/>
            <a:ext cx="9144000" cy="5104827"/>
          </a:xfrm>
          <a:prstGeom prst="rect">
            <a:avLst/>
          </a:prstGeom>
        </p:spPr>
      </p:pic>
      <p:pic>
        <p:nvPicPr>
          <p:cNvPr id="8" name="Picture 7">
            <a:extLst>
              <a:ext uri="{FF2B5EF4-FFF2-40B4-BE49-F238E27FC236}">
                <a16:creationId xmlns:a16="http://schemas.microsoft.com/office/drawing/2014/main" id="{BA4BEAE3-0F47-4982-A8A5-93B904384C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58" y="1718043"/>
            <a:ext cx="9144000" cy="5120870"/>
          </a:xfrm>
          <a:prstGeom prst="rect">
            <a:avLst/>
          </a:prstGeom>
        </p:spPr>
      </p:pic>
    </p:spTree>
    <p:extLst>
      <p:ext uri="{BB962C8B-B14F-4D97-AF65-F5344CB8AC3E}">
        <p14:creationId xmlns:p14="http://schemas.microsoft.com/office/powerpoint/2010/main" val="392117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4" y="2144"/>
            <a:ext cx="9123950" cy="6853712"/>
          </a:xfrm>
          <a:prstGeom prst="rect">
            <a:avLst/>
          </a:prstGeom>
        </p:spPr>
      </p:pic>
      <p:sp>
        <p:nvSpPr>
          <p:cNvPr id="4" name="Oval 3"/>
          <p:cNvSpPr/>
          <p:nvPr/>
        </p:nvSpPr>
        <p:spPr>
          <a:xfrm>
            <a:off x="3883819" y="0"/>
            <a:ext cx="936104" cy="476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C150327AntIce-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14" y="0"/>
            <a:ext cx="9139371" cy="6857999"/>
          </a:xfrm>
          <a:prstGeom prst="rect">
            <a:avLst/>
          </a:prstGeom>
        </p:spPr>
      </p:pic>
      <p:sp>
        <p:nvSpPr>
          <p:cNvPr id="3" name="Right Arrow 2"/>
          <p:cNvSpPr/>
          <p:nvPr/>
        </p:nvSpPr>
        <p:spPr>
          <a:xfrm flipH="1">
            <a:off x="107504" y="5157192"/>
            <a:ext cx="432048" cy="288032"/>
          </a:xfrm>
          <a:prstGeom prst="rightArrow">
            <a:avLst/>
          </a:prstGeom>
          <a:solidFill>
            <a:schemeClr val="accent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p:cNvSpPr/>
          <p:nvPr/>
        </p:nvSpPr>
        <p:spPr>
          <a:xfrm>
            <a:off x="3376246" y="2610969"/>
            <a:ext cx="914400" cy="890039"/>
          </a:xfrm>
          <a:custGeom>
            <a:avLst/>
            <a:gdLst>
              <a:gd name="connsiteX0" fmla="*/ 0 w 914400"/>
              <a:gd name="connsiteY0" fmla="*/ 890039 h 890039"/>
              <a:gd name="connsiteX1" fmla="*/ 80387 w 914400"/>
              <a:gd name="connsiteY1" fmla="*/ 849845 h 890039"/>
              <a:gd name="connsiteX2" fmla="*/ 100484 w 914400"/>
              <a:gd name="connsiteY2" fmla="*/ 789555 h 890039"/>
              <a:gd name="connsiteX3" fmla="*/ 120580 w 914400"/>
              <a:gd name="connsiteY3" fmla="*/ 759410 h 890039"/>
              <a:gd name="connsiteX4" fmla="*/ 130629 w 914400"/>
              <a:gd name="connsiteY4" fmla="*/ 789555 h 890039"/>
              <a:gd name="connsiteX5" fmla="*/ 190919 w 914400"/>
              <a:gd name="connsiteY5" fmla="*/ 789555 h 890039"/>
              <a:gd name="connsiteX6" fmla="*/ 251209 w 914400"/>
              <a:gd name="connsiteY6" fmla="*/ 739313 h 890039"/>
              <a:gd name="connsiteX7" fmla="*/ 281354 w 914400"/>
              <a:gd name="connsiteY7" fmla="*/ 729265 h 890039"/>
              <a:gd name="connsiteX8" fmla="*/ 311499 w 914400"/>
              <a:gd name="connsiteY8" fmla="*/ 699120 h 890039"/>
              <a:gd name="connsiteX9" fmla="*/ 331596 w 914400"/>
              <a:gd name="connsiteY9" fmla="*/ 638830 h 890039"/>
              <a:gd name="connsiteX10" fmla="*/ 341644 w 914400"/>
              <a:gd name="connsiteY10" fmla="*/ 588588 h 890039"/>
              <a:gd name="connsiteX11" fmla="*/ 371789 w 914400"/>
              <a:gd name="connsiteY11" fmla="*/ 568491 h 890039"/>
              <a:gd name="connsiteX12" fmla="*/ 422031 w 914400"/>
              <a:gd name="connsiteY12" fmla="*/ 508201 h 890039"/>
              <a:gd name="connsiteX13" fmla="*/ 432079 w 914400"/>
              <a:gd name="connsiteY13" fmla="*/ 417766 h 890039"/>
              <a:gd name="connsiteX14" fmla="*/ 462224 w 914400"/>
              <a:gd name="connsiteY14" fmla="*/ 427814 h 890039"/>
              <a:gd name="connsiteX15" fmla="*/ 532563 w 914400"/>
              <a:gd name="connsiteY15" fmla="*/ 407718 h 890039"/>
              <a:gd name="connsiteX16" fmla="*/ 582805 w 914400"/>
              <a:gd name="connsiteY16" fmla="*/ 397669 h 890039"/>
              <a:gd name="connsiteX17" fmla="*/ 592853 w 914400"/>
              <a:gd name="connsiteY17" fmla="*/ 287138 h 890039"/>
              <a:gd name="connsiteX18" fmla="*/ 602901 w 914400"/>
              <a:gd name="connsiteY18" fmla="*/ 256992 h 890039"/>
              <a:gd name="connsiteX19" fmla="*/ 633046 w 914400"/>
              <a:gd name="connsiteY19" fmla="*/ 236896 h 890039"/>
              <a:gd name="connsiteX20" fmla="*/ 683288 w 914400"/>
              <a:gd name="connsiteY20" fmla="*/ 226847 h 890039"/>
              <a:gd name="connsiteX21" fmla="*/ 803868 w 914400"/>
              <a:gd name="connsiteY21" fmla="*/ 216799 h 890039"/>
              <a:gd name="connsiteX22" fmla="*/ 823965 w 914400"/>
              <a:gd name="connsiteY22" fmla="*/ 25880 h 890039"/>
              <a:gd name="connsiteX23" fmla="*/ 914400 w 914400"/>
              <a:gd name="connsiteY23" fmla="*/ 35929 h 8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400" h="890039">
                <a:moveTo>
                  <a:pt x="0" y="890039"/>
                </a:moveTo>
                <a:cubicBezTo>
                  <a:pt x="31088" y="882267"/>
                  <a:pt x="59891" y="880590"/>
                  <a:pt x="80387" y="849845"/>
                </a:cubicBezTo>
                <a:cubicBezTo>
                  <a:pt x="92138" y="832219"/>
                  <a:pt x="88734" y="807181"/>
                  <a:pt x="100484" y="789555"/>
                </a:cubicBezTo>
                <a:lnTo>
                  <a:pt x="120580" y="759410"/>
                </a:lnTo>
                <a:cubicBezTo>
                  <a:pt x="123930" y="769458"/>
                  <a:pt x="123139" y="782065"/>
                  <a:pt x="130629" y="789555"/>
                </a:cubicBezTo>
                <a:cubicBezTo>
                  <a:pt x="150726" y="809651"/>
                  <a:pt x="170822" y="796254"/>
                  <a:pt x="190919" y="789555"/>
                </a:cubicBezTo>
                <a:cubicBezTo>
                  <a:pt x="213141" y="767333"/>
                  <a:pt x="223231" y="753302"/>
                  <a:pt x="251209" y="739313"/>
                </a:cubicBezTo>
                <a:cubicBezTo>
                  <a:pt x="260683" y="734576"/>
                  <a:pt x="271306" y="732614"/>
                  <a:pt x="281354" y="729265"/>
                </a:cubicBezTo>
                <a:cubicBezTo>
                  <a:pt x="291402" y="719217"/>
                  <a:pt x="304598" y="711542"/>
                  <a:pt x="311499" y="699120"/>
                </a:cubicBezTo>
                <a:cubicBezTo>
                  <a:pt x="321787" y="680602"/>
                  <a:pt x="327442" y="659602"/>
                  <a:pt x="331596" y="638830"/>
                </a:cubicBezTo>
                <a:cubicBezTo>
                  <a:pt x="334945" y="622083"/>
                  <a:pt x="333171" y="603417"/>
                  <a:pt x="341644" y="588588"/>
                </a:cubicBezTo>
                <a:cubicBezTo>
                  <a:pt x="347636" y="578102"/>
                  <a:pt x="362511" y="576222"/>
                  <a:pt x="371789" y="568491"/>
                </a:cubicBezTo>
                <a:cubicBezTo>
                  <a:pt x="400802" y="544313"/>
                  <a:pt x="402270" y="537841"/>
                  <a:pt x="422031" y="508201"/>
                </a:cubicBezTo>
                <a:cubicBezTo>
                  <a:pt x="425380" y="478056"/>
                  <a:pt x="418515" y="444894"/>
                  <a:pt x="432079" y="417766"/>
                </a:cubicBezTo>
                <a:cubicBezTo>
                  <a:pt x="436816" y="408292"/>
                  <a:pt x="451632" y="427814"/>
                  <a:pt x="462224" y="427814"/>
                </a:cubicBezTo>
                <a:cubicBezTo>
                  <a:pt x="481020" y="427814"/>
                  <a:pt x="513609" y="412457"/>
                  <a:pt x="532563" y="407718"/>
                </a:cubicBezTo>
                <a:cubicBezTo>
                  <a:pt x="549132" y="403576"/>
                  <a:pt x="566058" y="401019"/>
                  <a:pt x="582805" y="397669"/>
                </a:cubicBezTo>
                <a:cubicBezTo>
                  <a:pt x="586154" y="360825"/>
                  <a:pt x="587621" y="323762"/>
                  <a:pt x="592853" y="287138"/>
                </a:cubicBezTo>
                <a:cubicBezTo>
                  <a:pt x="594351" y="276652"/>
                  <a:pt x="596284" y="265263"/>
                  <a:pt x="602901" y="256992"/>
                </a:cubicBezTo>
                <a:cubicBezTo>
                  <a:pt x="610445" y="247562"/>
                  <a:pt x="621738" y="241136"/>
                  <a:pt x="633046" y="236896"/>
                </a:cubicBezTo>
                <a:cubicBezTo>
                  <a:pt x="649038" y="230899"/>
                  <a:pt x="666326" y="228843"/>
                  <a:pt x="683288" y="226847"/>
                </a:cubicBezTo>
                <a:cubicBezTo>
                  <a:pt x="723344" y="222134"/>
                  <a:pt x="763675" y="220148"/>
                  <a:pt x="803868" y="216799"/>
                </a:cubicBezTo>
                <a:cubicBezTo>
                  <a:pt x="810567" y="153159"/>
                  <a:pt x="790597" y="80483"/>
                  <a:pt x="823965" y="25880"/>
                </a:cubicBezTo>
                <a:cubicBezTo>
                  <a:pt x="839781" y="0"/>
                  <a:pt x="914400" y="35929"/>
                  <a:pt x="914400" y="35929"/>
                </a:cubicBezTo>
              </a:path>
            </a:pathLst>
          </a:custGeom>
          <a:ln w="28575">
            <a:solidFill>
              <a:srgbClr val="46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 name="Freeform 5"/>
          <p:cNvSpPr/>
          <p:nvPr/>
        </p:nvSpPr>
        <p:spPr>
          <a:xfrm>
            <a:off x="3255299" y="3485857"/>
            <a:ext cx="196389" cy="1095271"/>
          </a:xfrm>
          <a:custGeom>
            <a:avLst/>
            <a:gdLst>
              <a:gd name="connsiteX0" fmla="*/ 130629 w 196389"/>
              <a:gd name="connsiteY0" fmla="*/ 0 h 1095271"/>
              <a:gd name="connsiteX1" fmla="*/ 140677 w 196389"/>
              <a:gd name="connsiteY1" fmla="*/ 211016 h 1095271"/>
              <a:gd name="connsiteX2" fmla="*/ 180871 w 196389"/>
              <a:gd name="connsiteY2" fmla="*/ 221064 h 1095271"/>
              <a:gd name="connsiteX3" fmla="*/ 150726 w 196389"/>
              <a:gd name="connsiteY3" fmla="*/ 321548 h 1095271"/>
              <a:gd name="connsiteX4" fmla="*/ 140677 w 196389"/>
              <a:gd name="connsiteY4" fmla="*/ 401934 h 1095271"/>
              <a:gd name="connsiteX5" fmla="*/ 110532 w 196389"/>
              <a:gd name="connsiteY5" fmla="*/ 422031 h 1095271"/>
              <a:gd name="connsiteX6" fmla="*/ 80387 w 196389"/>
              <a:gd name="connsiteY6" fmla="*/ 452176 h 1095271"/>
              <a:gd name="connsiteX7" fmla="*/ 70339 w 196389"/>
              <a:gd name="connsiteY7" fmla="*/ 482321 h 1095271"/>
              <a:gd name="connsiteX8" fmla="*/ 30145 w 196389"/>
              <a:gd name="connsiteY8" fmla="*/ 542611 h 1095271"/>
              <a:gd name="connsiteX9" fmla="*/ 10049 w 196389"/>
              <a:gd name="connsiteY9" fmla="*/ 572756 h 1095271"/>
              <a:gd name="connsiteX10" fmla="*/ 0 w 196389"/>
              <a:gd name="connsiteY10" fmla="*/ 602901 h 1095271"/>
              <a:gd name="connsiteX11" fmla="*/ 70339 w 196389"/>
              <a:gd name="connsiteY11" fmla="*/ 673240 h 1095271"/>
              <a:gd name="connsiteX12" fmla="*/ 110532 w 196389"/>
              <a:gd name="connsiteY12" fmla="*/ 693337 h 1095271"/>
              <a:gd name="connsiteX13" fmla="*/ 130629 w 196389"/>
              <a:gd name="connsiteY13" fmla="*/ 723482 h 1095271"/>
              <a:gd name="connsiteX14" fmla="*/ 110532 w 196389"/>
              <a:gd name="connsiteY14" fmla="*/ 793820 h 1095271"/>
              <a:gd name="connsiteX15" fmla="*/ 100484 w 196389"/>
              <a:gd name="connsiteY15" fmla="*/ 834014 h 1095271"/>
              <a:gd name="connsiteX16" fmla="*/ 70339 w 196389"/>
              <a:gd name="connsiteY16" fmla="*/ 864159 h 1095271"/>
              <a:gd name="connsiteX17" fmla="*/ 40194 w 196389"/>
              <a:gd name="connsiteY17" fmla="*/ 874207 h 1095271"/>
              <a:gd name="connsiteX18" fmla="*/ 40194 w 196389"/>
              <a:gd name="connsiteY18" fmla="*/ 1095271 h 10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389" h="1095271">
                <a:moveTo>
                  <a:pt x="130629" y="0"/>
                </a:moveTo>
                <a:cubicBezTo>
                  <a:pt x="133978" y="70339"/>
                  <a:pt x="125071" y="142349"/>
                  <a:pt x="140677" y="211016"/>
                </a:cubicBezTo>
                <a:cubicBezTo>
                  <a:pt x="143738" y="224483"/>
                  <a:pt x="176022" y="208133"/>
                  <a:pt x="180871" y="221064"/>
                </a:cubicBezTo>
                <a:cubicBezTo>
                  <a:pt x="196389" y="262445"/>
                  <a:pt x="170052" y="292558"/>
                  <a:pt x="150726" y="321548"/>
                </a:cubicBezTo>
                <a:cubicBezTo>
                  <a:pt x="147376" y="348343"/>
                  <a:pt x="150706" y="376862"/>
                  <a:pt x="140677" y="401934"/>
                </a:cubicBezTo>
                <a:cubicBezTo>
                  <a:pt x="136192" y="413147"/>
                  <a:pt x="119810" y="414300"/>
                  <a:pt x="110532" y="422031"/>
                </a:cubicBezTo>
                <a:cubicBezTo>
                  <a:pt x="99615" y="431128"/>
                  <a:pt x="90435" y="442128"/>
                  <a:pt x="80387" y="452176"/>
                </a:cubicBezTo>
                <a:cubicBezTo>
                  <a:pt x="77038" y="462224"/>
                  <a:pt x="75483" y="473062"/>
                  <a:pt x="70339" y="482321"/>
                </a:cubicBezTo>
                <a:cubicBezTo>
                  <a:pt x="58609" y="503435"/>
                  <a:pt x="43543" y="522514"/>
                  <a:pt x="30145" y="542611"/>
                </a:cubicBezTo>
                <a:cubicBezTo>
                  <a:pt x="23446" y="552659"/>
                  <a:pt x="13868" y="561299"/>
                  <a:pt x="10049" y="572756"/>
                </a:cubicBezTo>
                <a:lnTo>
                  <a:pt x="0" y="602901"/>
                </a:lnTo>
                <a:cubicBezTo>
                  <a:pt x="56826" y="688140"/>
                  <a:pt x="12563" y="648479"/>
                  <a:pt x="70339" y="673240"/>
                </a:cubicBezTo>
                <a:cubicBezTo>
                  <a:pt x="84107" y="679141"/>
                  <a:pt x="97134" y="686638"/>
                  <a:pt x="110532" y="693337"/>
                </a:cubicBezTo>
                <a:cubicBezTo>
                  <a:pt x="117231" y="703385"/>
                  <a:pt x="128921" y="711527"/>
                  <a:pt x="130629" y="723482"/>
                </a:cubicBezTo>
                <a:cubicBezTo>
                  <a:pt x="132124" y="733950"/>
                  <a:pt x="114122" y="781253"/>
                  <a:pt x="110532" y="793820"/>
                </a:cubicBezTo>
                <a:cubicBezTo>
                  <a:pt x="106738" y="807099"/>
                  <a:pt x="107336" y="822023"/>
                  <a:pt x="100484" y="834014"/>
                </a:cubicBezTo>
                <a:cubicBezTo>
                  <a:pt x="93434" y="846352"/>
                  <a:pt x="82163" y="856276"/>
                  <a:pt x="70339" y="864159"/>
                </a:cubicBezTo>
                <a:cubicBezTo>
                  <a:pt x="61526" y="870034"/>
                  <a:pt x="41564" y="863704"/>
                  <a:pt x="40194" y="874207"/>
                </a:cubicBezTo>
                <a:cubicBezTo>
                  <a:pt x="30663" y="947276"/>
                  <a:pt x="40194" y="1021583"/>
                  <a:pt x="40194" y="1095271"/>
                </a:cubicBezTo>
              </a:path>
            </a:pathLst>
          </a:custGeom>
          <a:ln w="28575">
            <a:solidFill>
              <a:srgbClr val="46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TC150327AntIce-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4" y="188640"/>
            <a:ext cx="9139371" cy="6408712"/>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35EE6-F8BE-40E0-ADE8-522B5AE5A7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4534"/>
            <a:ext cx="9144000" cy="5808931"/>
          </a:xfrm>
          <a:prstGeom prst="rect">
            <a:avLst/>
          </a:prstGeom>
        </p:spPr>
      </p:pic>
      <p:pic>
        <p:nvPicPr>
          <p:cNvPr id="4" name="Content Placeholder 4">
            <a:extLst>
              <a:ext uri="{FF2B5EF4-FFF2-40B4-BE49-F238E27FC236}">
                <a16:creationId xmlns:a16="http://schemas.microsoft.com/office/drawing/2014/main" id="{8AE4C187-2A46-4995-B4C1-266874600F9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23855" y="0"/>
            <a:ext cx="7733273" cy="6776747"/>
          </a:xfrm>
          <a:prstGeom prst="rect">
            <a:avLst/>
          </a:prstGeom>
        </p:spPr>
      </p:pic>
    </p:spTree>
    <p:extLst>
      <p:ext uri="{BB962C8B-B14F-4D97-AF65-F5344CB8AC3E}">
        <p14:creationId xmlns:p14="http://schemas.microsoft.com/office/powerpoint/2010/main" val="4040142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bwMode="auto">
          <a:xfrm>
            <a:off x="0" y="188913"/>
            <a:ext cx="9144000" cy="5757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4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rPr>
              <a:t>Earth’s climate – looking at the past</a:t>
            </a:r>
            <a:endParaRPr kumimoji="0" lang="en-AU" sz="36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endParaRPr>
          </a:p>
        </p:txBody>
      </p:sp>
      <p:sp>
        <p:nvSpPr>
          <p:cNvPr id="4" name="Content Placeholder 3"/>
          <p:cNvSpPr>
            <a:spLocks noGrp="1"/>
          </p:cNvSpPr>
          <p:nvPr>
            <p:ph idx="1"/>
          </p:nvPr>
        </p:nvSpPr>
        <p:spPr>
          <a:xfrm>
            <a:off x="0" y="980728"/>
            <a:ext cx="9143999" cy="5118447"/>
          </a:xfrm>
        </p:spPr>
        <p:txBody>
          <a:bodyPr/>
          <a:lstStyle/>
          <a:p>
            <a:pPr>
              <a:buNone/>
            </a:pPr>
            <a:r>
              <a:rPr lang="en-AU" dirty="0"/>
              <a:t>The last ‘interglacial’ – similar to current climate.</a:t>
            </a:r>
          </a:p>
          <a:p>
            <a:pPr>
              <a:buNone/>
            </a:pPr>
            <a:r>
              <a:rPr lang="en-AU" dirty="0"/>
              <a:t>Maybe ~ 1 - 2°C warmer than last century</a:t>
            </a:r>
          </a:p>
          <a:p>
            <a:pPr>
              <a:buNone/>
            </a:pPr>
            <a:r>
              <a:rPr lang="en-AU" dirty="0"/>
              <a:t>… </a:t>
            </a:r>
            <a:r>
              <a:rPr lang="en-AU" dirty="0" err="1"/>
              <a:t>ie</a:t>
            </a:r>
            <a:r>
              <a:rPr lang="en-AU" dirty="0"/>
              <a:t>. about where we are now</a:t>
            </a:r>
          </a:p>
        </p:txBody>
      </p:sp>
      <p:pic>
        <p:nvPicPr>
          <p:cNvPr id="6" name="Content Placeholder 5" descr="PhanerTempbMillyr2.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10873" y="2857496"/>
            <a:ext cx="8424579" cy="3714775"/>
          </a:xfrm>
          <a:prstGeom prst="rect">
            <a:avLst/>
          </a:prstGeom>
          <a:noFill/>
          <a:ln w="9525">
            <a:noFill/>
            <a:miter lim="800000"/>
            <a:headEnd/>
            <a:tailEnd/>
          </a:ln>
          <a:effectLst/>
        </p:spPr>
      </p:pic>
      <p:sp>
        <p:nvSpPr>
          <p:cNvPr id="7" name="Oval 6"/>
          <p:cNvSpPr/>
          <p:nvPr/>
        </p:nvSpPr>
        <p:spPr bwMode="auto">
          <a:xfrm>
            <a:off x="5214942" y="3429000"/>
            <a:ext cx="648072" cy="71267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5" descr="NSci090701cov.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57500" y="285750"/>
            <a:ext cx="6096000" cy="4572000"/>
          </a:xfrm>
        </p:spPr>
      </p:pic>
      <p:sp>
        <p:nvSpPr>
          <p:cNvPr id="12291" name="TextBox 6"/>
          <p:cNvSpPr txBox="1">
            <a:spLocks noChangeArrowheads="1"/>
          </p:cNvSpPr>
          <p:nvPr/>
        </p:nvSpPr>
        <p:spPr bwMode="auto">
          <a:xfrm>
            <a:off x="0" y="4797152"/>
            <a:ext cx="8572500" cy="120032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last interglacial period</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 when sea level peaked at around </a:t>
            </a:r>
            <a:r>
              <a:rPr kumimoji="0" lang="en-US" sz="24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itchFamily="34" charset="0"/>
                <a:ea typeface="+mn-ea"/>
                <a:cs typeface="+mn-cs"/>
              </a:rPr>
              <a:t>10 </a:t>
            </a:r>
            <a:r>
              <a:rPr kumimoji="0" lang="en-US" sz="2400" b="1" i="0" u="none" strike="noStrike" kern="1200" cap="none" spc="0" normalizeH="0" baseline="0" noProof="0" dirty="0" err="1">
                <a:ln>
                  <a:noFill/>
                </a:ln>
                <a:solidFill>
                  <a:srgbClr val="FFFF99"/>
                </a:solidFill>
                <a:effectLst>
                  <a:outerShdw blurRad="38100" dist="38100" dir="2700000" algn="tl">
                    <a:srgbClr val="000000">
                      <a:alpha val="43137"/>
                    </a:srgbClr>
                  </a:outerShdw>
                </a:effectLst>
                <a:uLnTx/>
                <a:uFillTx/>
                <a:latin typeface="Calibri" pitchFamily="34" charset="0"/>
                <a:ea typeface="+mn-ea"/>
                <a:cs typeface="+mn-cs"/>
              </a:rPr>
              <a:t>metres</a:t>
            </a:r>
            <a:r>
              <a:rPr kumimoji="0" lang="en-US" sz="24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itchFamily="34" charset="0"/>
                <a:ea typeface="+mn-ea"/>
                <a:cs typeface="+mn-cs"/>
              </a:rPr>
              <a:t> higher than today</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 His findings suggest that at one point the sea rose </a:t>
            </a:r>
            <a:r>
              <a:rPr kumimoji="0" lang="en-US" sz="24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itchFamily="34" charset="0"/>
                <a:ea typeface="+mn-ea"/>
                <a:cs typeface="+mn-cs"/>
              </a:rPr>
              <a:t>3 </a:t>
            </a:r>
            <a:r>
              <a:rPr kumimoji="0" lang="en-US" sz="2400" b="1" i="0" u="none" strike="noStrike" kern="1200" cap="none" spc="0" normalizeH="0" baseline="0" noProof="0" dirty="0" err="1">
                <a:ln>
                  <a:noFill/>
                </a:ln>
                <a:solidFill>
                  <a:srgbClr val="FFFF99"/>
                </a:solidFill>
                <a:effectLst>
                  <a:outerShdw blurRad="38100" dist="38100" dir="2700000" algn="tl">
                    <a:srgbClr val="000000">
                      <a:alpha val="43137"/>
                    </a:srgbClr>
                  </a:outerShdw>
                </a:effectLst>
                <a:uLnTx/>
                <a:uFillTx/>
                <a:latin typeface="Calibri" pitchFamily="34" charset="0"/>
                <a:ea typeface="+mn-ea"/>
                <a:cs typeface="+mn-cs"/>
              </a:rPr>
              <a:t>metres</a:t>
            </a:r>
            <a:r>
              <a:rPr kumimoji="0" lang="en-US" sz="24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itchFamily="34" charset="0"/>
                <a:ea typeface="+mn-ea"/>
                <a:cs typeface="+mn-cs"/>
              </a:rPr>
              <a:t> within 50 to 100 years</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a:t>
            </a:r>
            <a:endPar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endParaRPr>
          </a:p>
        </p:txBody>
      </p:sp>
      <p:pic>
        <p:nvPicPr>
          <p:cNvPr id="13317" name="Picture 7" descr="NSci090701cov.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285720" y="75364"/>
            <a:ext cx="1714512" cy="2251727"/>
          </a:xfrm>
          <a:prstGeom prst="rect">
            <a:avLst/>
          </a:prstGeom>
          <a:noFill/>
          <a:ln w="9525">
            <a:noFill/>
            <a:miter lim="800000"/>
            <a:headEnd/>
            <a:tailEnd/>
          </a:ln>
        </p:spPr>
      </p:pic>
      <p:sp>
        <p:nvSpPr>
          <p:cNvPr id="13316" name="TextBox 4"/>
          <p:cNvSpPr txBox="1">
            <a:spLocks noChangeArrowheads="1"/>
          </p:cNvSpPr>
          <p:nvPr/>
        </p:nvSpPr>
        <p:spPr bwMode="auto">
          <a:xfrm>
            <a:off x="0" y="1785938"/>
            <a:ext cx="2843213" cy="30469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“Paul </a:t>
            </a:r>
            <a:r>
              <a:rPr kumimoji="0" lang="en-US" sz="2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Blanchon's</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 team at the National University of Mexico has been studying 121,000 year old coral reefs in the Yucatan Peninsula, formed during the</a:t>
            </a:r>
            <a:endPar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6" name="TextBox 5"/>
          <p:cNvSpPr txBox="1"/>
          <p:nvPr/>
        </p:nvSpPr>
        <p:spPr>
          <a:xfrm>
            <a:off x="0" y="6093296"/>
            <a:ext cx="9144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Temperatures in that interglacial were only a couple of degrees warmer than the 20</a:t>
            </a:r>
            <a:r>
              <a:rPr kumimoji="0" lang="en-AU" sz="1800" b="0" i="1"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th</a:t>
            </a:r>
            <a:r>
              <a:rPr kumimoji="0" lang="en-AU"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C.</a:t>
            </a:r>
          </a:p>
        </p:txBody>
      </p:sp>
      <p:sp>
        <p:nvSpPr>
          <p:cNvPr id="7" name="TextBox 6"/>
          <p:cNvSpPr txBox="1"/>
          <p:nvPr/>
        </p:nvSpPr>
        <p:spPr>
          <a:xfrm>
            <a:off x="2000232" y="214290"/>
            <a:ext cx="78581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a:ea typeface="+mn-ea"/>
                <a:cs typeface="+mn-cs"/>
              </a:rPr>
              <a:t>July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a:ea typeface="+mn-ea"/>
                <a:cs typeface="+mn-cs"/>
              </a:rPr>
              <a:t>2009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610_sea_rise_high_temps_graph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188640"/>
            <a:ext cx="8713976" cy="5976664"/>
          </a:xfrm>
          <a:prstGeom prst="rect">
            <a:avLst/>
          </a:prstGeom>
        </p:spPr>
      </p:pic>
      <p:sp>
        <p:nvSpPr>
          <p:cNvPr id="7" name="TextBox 6"/>
          <p:cNvSpPr txBox="1"/>
          <p:nvPr/>
        </p:nvSpPr>
        <p:spPr>
          <a:xfrm>
            <a:off x="0" y="6309320"/>
            <a:ext cx="9144000" cy="461665"/>
          </a:xfrm>
          <a:prstGeom prst="rect">
            <a:avLst/>
          </a:prstGeom>
          <a:noFill/>
        </p:spPr>
        <p:txBody>
          <a:bodyPr wrap="square" rtlCol="0">
            <a:spAutoFit/>
          </a:bodyPr>
          <a:lstStyle/>
          <a:p>
            <a:r>
              <a:rPr lang="en-AU" sz="2400" dirty="0"/>
              <a:t>Problem is, every new discovery INCREASES the expected sea level rise!</a:t>
            </a:r>
          </a:p>
        </p:txBody>
      </p:sp>
      <p:sp>
        <p:nvSpPr>
          <p:cNvPr id="2" name="Arrow: Down 1">
            <a:extLst>
              <a:ext uri="{FF2B5EF4-FFF2-40B4-BE49-F238E27FC236}">
                <a16:creationId xmlns:a16="http://schemas.microsoft.com/office/drawing/2014/main" id="{6BE0593C-A910-4D1D-84F5-7EFB6326B42A}"/>
              </a:ext>
            </a:extLst>
          </p:cNvPr>
          <p:cNvSpPr/>
          <p:nvPr/>
        </p:nvSpPr>
        <p:spPr>
          <a:xfrm flipV="1">
            <a:off x="8388424" y="87015"/>
            <a:ext cx="360040" cy="348600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1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BF0FA-C779-4975-A4B3-231180CA9C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561"/>
            <a:ext cx="9144000" cy="6858000"/>
          </a:xfrm>
          <a:prstGeom prst="rect">
            <a:avLst/>
          </a:prstGeom>
        </p:spPr>
      </p:pic>
      <p:pic>
        <p:nvPicPr>
          <p:cNvPr id="5" name="Picture 4">
            <a:extLst>
              <a:ext uri="{FF2B5EF4-FFF2-40B4-BE49-F238E27FC236}">
                <a16:creationId xmlns:a16="http://schemas.microsoft.com/office/drawing/2014/main" id="{A6B49EE0-5B9F-4D07-9656-90FF2CEB5B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1561"/>
            <a:ext cx="9144000" cy="6858000"/>
          </a:xfrm>
          <a:prstGeom prst="rect">
            <a:avLst/>
          </a:prstGeom>
        </p:spPr>
      </p:pic>
    </p:spTree>
    <p:extLst>
      <p:ext uri="{BB962C8B-B14F-4D97-AF65-F5344CB8AC3E}">
        <p14:creationId xmlns:p14="http://schemas.microsoft.com/office/powerpoint/2010/main" val="3876065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bank.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96063"/>
            <a:ext cx="9144000" cy="6065874"/>
          </a:xfrm>
          <a:prstGeom prst="rect">
            <a:avLst/>
          </a:prstGeom>
        </p:spPr>
      </p:pic>
      <p:pic>
        <p:nvPicPr>
          <p:cNvPr id="3" name="Picture 2" descr="SouthbankSLR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7854"/>
            <a:ext cx="9143998" cy="6065873"/>
          </a:xfrm>
          <a:prstGeom prst="rect">
            <a:avLst/>
          </a:prstGeom>
        </p:spPr>
      </p:pic>
      <p:sp>
        <p:nvSpPr>
          <p:cNvPr id="6" name="TextBox 5"/>
          <p:cNvSpPr txBox="1"/>
          <p:nvPr/>
        </p:nvSpPr>
        <p:spPr>
          <a:xfrm>
            <a:off x="1835696" y="4310653"/>
            <a:ext cx="7165304" cy="95410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In the LIG (last inter-glacial) sea levels were up to 10 metres higher than now ...</a:t>
            </a:r>
          </a:p>
        </p:txBody>
      </p:sp>
      <p:sp>
        <p:nvSpPr>
          <p:cNvPr id="8" name="TextBox 7"/>
          <p:cNvSpPr txBox="1"/>
          <p:nvPr/>
        </p:nvSpPr>
        <p:spPr>
          <a:xfrm>
            <a:off x="1043608" y="5866475"/>
            <a:ext cx="489654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 but much LESS CO</a:t>
            </a:r>
            <a:r>
              <a:rPr kumimoji="0" lang="en-AU" sz="28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2</a:t>
            </a:r>
            <a:r>
              <a:rPr kumimoji="0" lang="en-A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 !</a:t>
            </a:r>
            <a:endParaRPr kumimoji="0" lang="en-AU"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extBox 8"/>
          <p:cNvSpPr txBox="1"/>
          <p:nvPr/>
        </p:nvSpPr>
        <p:spPr>
          <a:xfrm>
            <a:off x="971600" y="5264521"/>
            <a:ext cx="792088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and temperatures </a:t>
            </a:r>
            <a:r>
              <a:rPr kumimoji="0" lang="en-AU" sz="2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about the same as now</a:t>
            </a:r>
            <a:endParaRPr kumimoji="0" lang="en-A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899483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000"/>
                                        <p:tgtEl>
                                          <p:spTgt spid="3"/>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5616" y="0"/>
            <a:ext cx="5760640" cy="646331"/>
          </a:xfrm>
          <a:prstGeom prst="rect">
            <a:avLst/>
          </a:prstGeom>
          <a:noFill/>
        </p:spPr>
        <p:txBody>
          <a:bodyPr wrap="square" rtlCol="0">
            <a:spAutoFit/>
          </a:bodyPr>
          <a:lstStyle/>
          <a:p>
            <a:pPr lvl="0"/>
            <a:r>
              <a:rPr lang="en-AU" sz="3600" dirty="0"/>
              <a:t>As if that’s not enough!</a:t>
            </a:r>
          </a:p>
        </p:txBody>
      </p:sp>
      <p:pic>
        <p:nvPicPr>
          <p:cNvPr id="5" name="Picture 4" descr="GW_Ant-Aust-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55576" y="648072"/>
            <a:ext cx="6873850" cy="6093296"/>
          </a:xfrm>
          <a:prstGeom prst="rect">
            <a:avLst/>
          </a:prstGeom>
        </p:spPr>
      </p:pic>
      <p:pic>
        <p:nvPicPr>
          <p:cNvPr id="4" name="Picture 3" descr="article-2625583-1DC0AEF700000578-837_634x43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8543"/>
            <a:ext cx="9144000" cy="6259457"/>
          </a:xfrm>
          <a:prstGeom prst="rect">
            <a:avLst/>
          </a:prstGeom>
        </p:spPr>
      </p:pic>
      <p:sp>
        <p:nvSpPr>
          <p:cNvPr id="8" name="TextBox 7"/>
          <p:cNvSpPr txBox="1"/>
          <p:nvPr/>
        </p:nvSpPr>
        <p:spPr>
          <a:xfrm>
            <a:off x="3491880" y="5903893"/>
            <a:ext cx="5400600" cy="954107"/>
          </a:xfrm>
          <a:prstGeom prst="rect">
            <a:avLst/>
          </a:prstGeom>
          <a:noFill/>
        </p:spPr>
        <p:txBody>
          <a:bodyPr wrap="square" rtlCol="0">
            <a:spAutoFit/>
          </a:bodyPr>
          <a:lstStyle/>
          <a:p>
            <a:r>
              <a:rPr lang="en-AU" sz="2800" dirty="0">
                <a:solidFill>
                  <a:schemeClr val="bg1"/>
                </a:solidFill>
              </a:rPr>
              <a:t>Decreasing weight of ice releases the pressure on the volcanoes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7860"/>
            <a:ext cx="9143999" cy="6840140"/>
          </a:xfrm>
          <a:prstGeom prst="rect">
            <a:avLst/>
          </a:prstGeom>
        </p:spPr>
      </p:pic>
      <p:sp>
        <p:nvSpPr>
          <p:cNvPr id="6" name="TextBox 5"/>
          <p:cNvSpPr txBox="1"/>
          <p:nvPr/>
        </p:nvSpPr>
        <p:spPr>
          <a:xfrm>
            <a:off x="395536" y="6021288"/>
            <a:ext cx="889248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In the LIG sea levels were around 6 to 9 metres higher than now</a:t>
            </a:r>
          </a:p>
        </p:txBody>
      </p:sp>
      <p:sp>
        <p:nvSpPr>
          <p:cNvPr id="4" name="TextBox 3">
            <a:extLst>
              <a:ext uri="{FF2B5EF4-FFF2-40B4-BE49-F238E27FC236}">
                <a16:creationId xmlns:a16="http://schemas.microsoft.com/office/drawing/2014/main" id="{F0DAEE65-960B-42FF-94A3-E95D0A901FB7}"/>
              </a:ext>
            </a:extLst>
          </p:cNvPr>
          <p:cNvSpPr txBox="1"/>
          <p:nvPr/>
        </p:nvSpPr>
        <p:spPr>
          <a:xfrm>
            <a:off x="1187624" y="83820"/>
            <a:ext cx="6984776" cy="830997"/>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Bangladesh - Ganges delta  </a:t>
            </a:r>
          </a:p>
          <a:p>
            <a:r>
              <a:rPr lang="en-AU" sz="2400" dirty="0">
                <a:effectLst>
                  <a:outerShdw blurRad="38100" dist="38100" dir="2700000" algn="tl">
                    <a:srgbClr val="000000">
                      <a:alpha val="43137"/>
                    </a:srgbClr>
                  </a:outerShdw>
                </a:effectLst>
              </a:rPr>
              <a:t>Croplands only 1 or 2 metres above SL</a:t>
            </a:r>
          </a:p>
        </p:txBody>
      </p:sp>
    </p:spTree>
    <p:custDataLst>
      <p:tags r:id="rId1"/>
    </p:custDataLst>
    <p:extLst>
      <p:ext uri="{BB962C8B-B14F-4D97-AF65-F5344CB8AC3E}">
        <p14:creationId xmlns:p14="http://schemas.microsoft.com/office/powerpoint/2010/main" val="929819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47798" y="17860"/>
            <a:ext cx="8248404" cy="6840140"/>
          </a:xfrm>
          <a:prstGeom prst="rect">
            <a:avLst/>
          </a:prstGeom>
        </p:spPr>
      </p:pic>
      <p:sp>
        <p:nvSpPr>
          <p:cNvPr id="4" name="TextBox 3">
            <a:extLst>
              <a:ext uri="{FF2B5EF4-FFF2-40B4-BE49-F238E27FC236}">
                <a16:creationId xmlns:a16="http://schemas.microsoft.com/office/drawing/2014/main" id="{F0DAEE65-960B-42FF-94A3-E95D0A901FB7}"/>
              </a:ext>
            </a:extLst>
          </p:cNvPr>
          <p:cNvSpPr txBox="1"/>
          <p:nvPr/>
        </p:nvSpPr>
        <p:spPr>
          <a:xfrm>
            <a:off x="1187624" y="6237312"/>
            <a:ext cx="6984776" cy="461665"/>
          </a:xfrm>
          <a:prstGeom prst="rect">
            <a:avLst/>
          </a:prstGeom>
          <a:solidFill>
            <a:schemeClr val="tx1">
              <a:lumMod val="50000"/>
            </a:schemeClr>
          </a:solidFill>
        </p:spPr>
        <p:txBody>
          <a:bodyPr wrap="square" rtlCol="0">
            <a:spAutoFit/>
          </a:bodyPr>
          <a:lstStyle/>
          <a:p>
            <a:r>
              <a:rPr lang="en-AU" sz="2400" dirty="0">
                <a:effectLst>
                  <a:outerShdw blurRad="38100" dist="38100" dir="2700000" algn="tl">
                    <a:srgbClr val="000000">
                      <a:alpha val="43137"/>
                    </a:srgbClr>
                  </a:outerShdw>
                </a:effectLst>
              </a:rPr>
              <a:t>Areas which are only 1 or 2 metres above SL</a:t>
            </a:r>
          </a:p>
        </p:txBody>
      </p:sp>
    </p:spTree>
    <p:custDataLst>
      <p:tags r:id="rId1"/>
    </p:custDataLst>
    <p:extLst>
      <p:ext uri="{BB962C8B-B14F-4D97-AF65-F5344CB8AC3E}">
        <p14:creationId xmlns:p14="http://schemas.microsoft.com/office/powerpoint/2010/main" val="124245157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E48E0-B2EA-4843-891E-4BC394F8D0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73991"/>
            <a:ext cx="9144000" cy="6110018"/>
          </a:xfrm>
          <a:prstGeom prst="rect">
            <a:avLst/>
          </a:prstGeom>
        </p:spPr>
      </p:pic>
      <p:pic>
        <p:nvPicPr>
          <p:cNvPr id="5" name="Picture 4">
            <a:extLst>
              <a:ext uri="{FF2B5EF4-FFF2-40B4-BE49-F238E27FC236}">
                <a16:creationId xmlns:a16="http://schemas.microsoft.com/office/drawing/2014/main" id="{160EF07A-2E9F-4EAC-84AA-1301A8CD56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08526"/>
            <a:ext cx="9144000" cy="6240948"/>
          </a:xfrm>
          <a:prstGeom prst="rect">
            <a:avLst/>
          </a:prstGeom>
        </p:spPr>
      </p:pic>
      <p:pic>
        <p:nvPicPr>
          <p:cNvPr id="7" name="Picture 6">
            <a:extLst>
              <a:ext uri="{FF2B5EF4-FFF2-40B4-BE49-F238E27FC236}">
                <a16:creationId xmlns:a16="http://schemas.microsoft.com/office/drawing/2014/main" id="{C4970683-F229-403A-B145-2808DAC47D4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4343" y="308526"/>
            <a:ext cx="9015313" cy="6240948"/>
          </a:xfrm>
          <a:prstGeom prst="rect">
            <a:avLst/>
          </a:prstGeom>
        </p:spPr>
      </p:pic>
      <p:sp>
        <p:nvSpPr>
          <p:cNvPr id="8" name="TextBox 7">
            <a:extLst>
              <a:ext uri="{FF2B5EF4-FFF2-40B4-BE49-F238E27FC236}">
                <a16:creationId xmlns:a16="http://schemas.microsoft.com/office/drawing/2014/main" id="{A5BC4F73-73E9-4807-AF46-0C73ADB61E27}"/>
              </a:ext>
            </a:extLst>
          </p:cNvPr>
          <p:cNvSpPr txBox="1"/>
          <p:nvPr/>
        </p:nvSpPr>
        <p:spPr>
          <a:xfrm>
            <a:off x="467544" y="6549474"/>
            <a:ext cx="5544616" cy="369332"/>
          </a:xfrm>
          <a:prstGeom prst="rect">
            <a:avLst/>
          </a:prstGeom>
          <a:noFill/>
        </p:spPr>
        <p:txBody>
          <a:bodyPr wrap="square" rtlCol="0">
            <a:spAutoFit/>
          </a:bodyPr>
          <a:lstStyle/>
          <a:p>
            <a:r>
              <a:rPr lang="en-AU" i="1" dirty="0"/>
              <a:t>Nature</a:t>
            </a:r>
            <a:r>
              <a:rPr lang="en-AU" dirty="0"/>
              <a:t> 28 Nov 2019</a:t>
            </a:r>
          </a:p>
        </p:txBody>
      </p:sp>
    </p:spTree>
    <p:extLst>
      <p:ext uri="{BB962C8B-B14F-4D97-AF65-F5344CB8AC3E}">
        <p14:creationId xmlns:p14="http://schemas.microsoft.com/office/powerpoint/2010/main" val="2502164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1184176"/>
          </a:xfrm>
        </p:spPr>
        <p:txBody>
          <a:bodyPr/>
          <a:lstStyle/>
          <a:p>
            <a:r>
              <a:rPr lang="en-AU" sz="4800" dirty="0">
                <a:solidFill>
                  <a:srgbClr val="FFFF00"/>
                </a:solidFill>
              </a:rPr>
              <a:t>What can we do about it?</a:t>
            </a:r>
          </a:p>
        </p:txBody>
      </p:sp>
      <p:pic>
        <p:nvPicPr>
          <p:cNvPr id="8" name="Picture 7" descr="A person wearing a suit and tie&#10;&#10;Description automatically generated">
            <a:extLst>
              <a:ext uri="{FF2B5EF4-FFF2-40B4-BE49-F238E27FC236}">
                <a16:creationId xmlns:a16="http://schemas.microsoft.com/office/drawing/2014/main" id="{6306004B-510F-40C5-9492-67B4EB2C1C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0464" y="4365104"/>
            <a:ext cx="2312906" cy="2350095"/>
          </a:xfrm>
          <a:prstGeom prst="rect">
            <a:avLst/>
          </a:prstGeom>
        </p:spPr>
      </p:pic>
      <p:sp>
        <p:nvSpPr>
          <p:cNvPr id="5" name="Content Placeholder 4"/>
          <p:cNvSpPr>
            <a:spLocks noGrp="1"/>
          </p:cNvSpPr>
          <p:nvPr>
            <p:ph idx="1"/>
          </p:nvPr>
        </p:nvSpPr>
        <p:spPr>
          <a:xfrm>
            <a:off x="301625" y="1916832"/>
            <a:ext cx="4582482" cy="4182343"/>
          </a:xfrm>
        </p:spPr>
        <p:txBody>
          <a:bodyPr/>
          <a:lstStyle/>
          <a:p>
            <a:pPr marL="742950" indent="-742950">
              <a:buFont typeface="+mj-lt"/>
              <a:buAutoNum type="arabicPeriod"/>
            </a:pPr>
            <a:r>
              <a:rPr lang="en-AU" sz="3600" dirty="0"/>
              <a:t>Become aware!</a:t>
            </a:r>
          </a:p>
          <a:p>
            <a:pPr marL="742950" indent="-742950">
              <a:buFont typeface="+mj-lt"/>
              <a:buAutoNum type="arabicPeriod"/>
            </a:pPr>
            <a:r>
              <a:rPr lang="en-AU" sz="3600" dirty="0"/>
              <a:t>Talk with others</a:t>
            </a:r>
          </a:p>
          <a:p>
            <a:pPr marL="742950" indent="-742950">
              <a:buFont typeface="+mj-lt"/>
              <a:buAutoNum type="arabicPeriod"/>
            </a:pPr>
            <a:r>
              <a:rPr lang="en-AU" sz="3600" dirty="0"/>
              <a:t>Email politicians</a:t>
            </a:r>
          </a:p>
          <a:p>
            <a:pPr marL="742950" indent="-742950">
              <a:buFont typeface="+mj-lt"/>
              <a:buAutoNum type="arabicPeriod"/>
            </a:pPr>
            <a:r>
              <a:rPr lang="en-AU" sz="3600" dirty="0"/>
              <a:t>Vote for the right politicians!</a:t>
            </a:r>
          </a:p>
          <a:p>
            <a:endParaRPr lang="en-AU" sz="3600" dirty="0"/>
          </a:p>
        </p:txBody>
      </p:sp>
      <p:pic>
        <p:nvPicPr>
          <p:cNvPr id="6" name="Content Placeholder 3" descr="cs4s2.jpg">
            <a:extLst>
              <a:ext uri="{FF2B5EF4-FFF2-40B4-BE49-F238E27FC236}">
                <a16:creationId xmlns:a16="http://schemas.microsoft.com/office/drawing/2014/main" id="{AB3BC190-0D1C-4992-B067-AF7F7AFE84E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0164" y="1300808"/>
            <a:ext cx="3776329" cy="3573016"/>
          </a:xfrm>
          <a:prstGeom prst="rect">
            <a:avLst/>
          </a:prstGeom>
          <a:noFill/>
          <a:ln w="9525">
            <a:noFill/>
            <a:miter lim="800000"/>
            <a:headEnd/>
            <a:tailEnd/>
          </a:ln>
          <a:effectLst/>
        </p:spPr>
      </p:pic>
      <p:pic>
        <p:nvPicPr>
          <p:cNvPr id="3" name="Picture 2" descr="A group of people holding a sign&#10;&#10;Description automatically generated">
            <a:extLst>
              <a:ext uri="{FF2B5EF4-FFF2-40B4-BE49-F238E27FC236}">
                <a16:creationId xmlns:a16="http://schemas.microsoft.com/office/drawing/2014/main" id="{29804328-2032-431E-B642-42EB5474C9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2040" y="3573016"/>
            <a:ext cx="4080510" cy="2893299"/>
          </a:xfrm>
          <a:prstGeom prst="rect">
            <a:avLst/>
          </a:prstGeom>
        </p:spPr>
      </p:pic>
      <p:sp>
        <p:nvSpPr>
          <p:cNvPr id="9" name="Multiplication Sign 8">
            <a:extLst>
              <a:ext uri="{FF2B5EF4-FFF2-40B4-BE49-F238E27FC236}">
                <a16:creationId xmlns:a16="http://schemas.microsoft.com/office/drawing/2014/main" id="{1DFC6BED-91FA-4462-A6D9-D8F95B3DA9F1}"/>
              </a:ext>
            </a:extLst>
          </p:cNvPr>
          <p:cNvSpPr/>
          <p:nvPr/>
        </p:nvSpPr>
        <p:spPr bwMode="auto">
          <a:xfrm>
            <a:off x="2339752" y="4873824"/>
            <a:ext cx="1656184" cy="1435496"/>
          </a:xfrm>
          <a:prstGeom prst="mathMultiply">
            <a:avLst/>
          </a:prstGeom>
          <a:solidFill>
            <a:srgbClr val="FF000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09882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1500"/>
                            </p:stCondLst>
                            <p:childTnLst>
                              <p:par>
                                <p:cTn id="32" presetID="26" presetClass="entr" presetSubtype="0" fill="hold" grpId="0" nodeType="after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80">
                                          <p:stCondLst>
                                            <p:cond delay="0"/>
                                          </p:stCondLst>
                                        </p:cTn>
                                        <p:tgtEl>
                                          <p:spTgt spid="9"/>
                                        </p:tgtEl>
                                      </p:cBhvr>
                                    </p:animEffect>
                                    <p:anim calcmode="lin" valueType="num">
                                      <p:cBhvr>
                                        <p:cTn id="3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0" dur="26">
                                          <p:stCondLst>
                                            <p:cond delay="650"/>
                                          </p:stCondLst>
                                        </p:cTn>
                                        <p:tgtEl>
                                          <p:spTgt spid="9"/>
                                        </p:tgtEl>
                                      </p:cBhvr>
                                      <p:to x="100000" y="60000"/>
                                    </p:animScale>
                                    <p:animScale>
                                      <p:cBhvr>
                                        <p:cTn id="41" dur="166" decel="50000">
                                          <p:stCondLst>
                                            <p:cond delay="676"/>
                                          </p:stCondLst>
                                        </p:cTn>
                                        <p:tgtEl>
                                          <p:spTgt spid="9"/>
                                        </p:tgtEl>
                                      </p:cBhvr>
                                      <p:to x="100000" y="100000"/>
                                    </p:animScale>
                                    <p:animScale>
                                      <p:cBhvr>
                                        <p:cTn id="42" dur="26">
                                          <p:stCondLst>
                                            <p:cond delay="1312"/>
                                          </p:stCondLst>
                                        </p:cTn>
                                        <p:tgtEl>
                                          <p:spTgt spid="9"/>
                                        </p:tgtEl>
                                      </p:cBhvr>
                                      <p:to x="100000" y="80000"/>
                                    </p:animScale>
                                    <p:animScale>
                                      <p:cBhvr>
                                        <p:cTn id="43" dur="166" decel="50000">
                                          <p:stCondLst>
                                            <p:cond delay="1338"/>
                                          </p:stCondLst>
                                        </p:cTn>
                                        <p:tgtEl>
                                          <p:spTgt spid="9"/>
                                        </p:tgtEl>
                                      </p:cBhvr>
                                      <p:to x="100000" y="100000"/>
                                    </p:animScale>
                                    <p:animScale>
                                      <p:cBhvr>
                                        <p:cTn id="44" dur="26">
                                          <p:stCondLst>
                                            <p:cond delay="1642"/>
                                          </p:stCondLst>
                                        </p:cTn>
                                        <p:tgtEl>
                                          <p:spTgt spid="9"/>
                                        </p:tgtEl>
                                      </p:cBhvr>
                                      <p:to x="100000" y="90000"/>
                                    </p:animScale>
                                    <p:animScale>
                                      <p:cBhvr>
                                        <p:cTn id="45" dur="166" decel="50000">
                                          <p:stCondLst>
                                            <p:cond delay="1668"/>
                                          </p:stCondLst>
                                        </p:cTn>
                                        <p:tgtEl>
                                          <p:spTgt spid="9"/>
                                        </p:tgtEl>
                                      </p:cBhvr>
                                      <p:to x="100000" y="100000"/>
                                    </p:animScale>
                                    <p:animScale>
                                      <p:cBhvr>
                                        <p:cTn id="46" dur="26">
                                          <p:stCondLst>
                                            <p:cond delay="1808"/>
                                          </p:stCondLst>
                                        </p:cTn>
                                        <p:tgtEl>
                                          <p:spTgt spid="9"/>
                                        </p:tgtEl>
                                      </p:cBhvr>
                                      <p:to x="100000" y="95000"/>
                                    </p:animScale>
                                    <p:animScale>
                                      <p:cBhvr>
                                        <p:cTn id="4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250825" y="4"/>
            <a:ext cx="8510588" cy="968375"/>
          </a:xfrm>
        </p:spPr>
        <p:txBody>
          <a:bodyPr/>
          <a:lstStyle/>
          <a:p>
            <a:pPr eaLnBrk="1" hangingPunct="1"/>
            <a:r>
              <a:rPr lang="en-AU" sz="4800" dirty="0"/>
              <a:t>Australian Solutions - solar!</a:t>
            </a:r>
          </a:p>
        </p:txBody>
      </p:sp>
      <p:sp>
        <p:nvSpPr>
          <p:cNvPr id="442371" name="Rectangle 3"/>
          <p:cNvSpPr>
            <a:spLocks noGrp="1" noRot="1" noChangeArrowheads="1"/>
          </p:cNvSpPr>
          <p:nvPr>
            <p:ph idx="1"/>
          </p:nvPr>
        </p:nvSpPr>
        <p:spPr>
          <a:xfrm>
            <a:off x="428596" y="1000112"/>
            <a:ext cx="8286808" cy="5572160"/>
          </a:xfrm>
        </p:spPr>
        <p:txBody>
          <a:bodyPr/>
          <a:lstStyle/>
          <a:p>
            <a:pPr eaLnBrk="1" hangingPunct="1"/>
            <a:endParaRPr lang="en-AU" sz="2800" dirty="0"/>
          </a:p>
        </p:txBody>
      </p:sp>
      <p:pic>
        <p:nvPicPr>
          <p:cNvPr id="8" name="Picture 7" descr="SolarMapc.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13464"/>
            <a:ext cx="9144000" cy="5901705"/>
          </a:xfrm>
          <a:prstGeom prst="rect">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32"/>
        </a:solidFill>
        <a:effectLst/>
      </p:bgPr>
    </p:bg>
    <p:spTree>
      <p:nvGrpSpPr>
        <p:cNvPr id="1" name=""/>
        <p:cNvGrpSpPr/>
        <p:nvPr/>
      </p:nvGrpSpPr>
      <p:grpSpPr>
        <a:xfrm>
          <a:off x="0" y="0"/>
          <a:ext cx="0" cy="0"/>
          <a:chOff x="0" y="0"/>
          <a:chExt cx="0" cy="0"/>
        </a:xfrm>
      </p:grpSpPr>
      <p:pic>
        <p:nvPicPr>
          <p:cNvPr id="8" name="Picture 8" descr="Australia_satellite_plane729px-"/>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428860" y="908720"/>
            <a:ext cx="6715172" cy="5526890"/>
          </a:xfrm>
          <a:prstGeom prst="rect">
            <a:avLst/>
          </a:prstGeom>
          <a:noFill/>
          <a:ln w="9525">
            <a:noFill/>
            <a:miter lim="800000"/>
            <a:headEnd/>
            <a:tailEnd/>
          </a:ln>
        </p:spPr>
      </p:pic>
      <p:sp>
        <p:nvSpPr>
          <p:cNvPr id="8194" name="Rectangle 2"/>
          <p:cNvSpPr>
            <a:spLocks noGrp="1" noRot="1" noChangeArrowheads="1"/>
          </p:cNvSpPr>
          <p:nvPr>
            <p:ph type="title"/>
          </p:nvPr>
        </p:nvSpPr>
        <p:spPr>
          <a:xfrm>
            <a:off x="250825" y="4"/>
            <a:ext cx="8510588" cy="968375"/>
          </a:xfrm>
        </p:spPr>
        <p:txBody>
          <a:bodyPr/>
          <a:lstStyle/>
          <a:p>
            <a:pPr eaLnBrk="1" hangingPunct="1"/>
            <a:r>
              <a:rPr lang="en-AU" dirty="0">
                <a:solidFill>
                  <a:schemeClr val="bg1"/>
                </a:solidFill>
              </a:rPr>
              <a:t>Australian Solutions - solar</a:t>
            </a:r>
            <a:r>
              <a:rPr lang="en-AU" dirty="0"/>
              <a:t>!</a:t>
            </a:r>
          </a:p>
        </p:txBody>
      </p:sp>
      <p:sp>
        <p:nvSpPr>
          <p:cNvPr id="442371" name="Rectangle 3"/>
          <p:cNvSpPr>
            <a:spLocks noGrp="1" noRot="1" noChangeArrowheads="1"/>
          </p:cNvSpPr>
          <p:nvPr>
            <p:ph idx="1"/>
          </p:nvPr>
        </p:nvSpPr>
        <p:spPr>
          <a:xfrm>
            <a:off x="179512" y="908720"/>
            <a:ext cx="2448272" cy="5184576"/>
          </a:xfrm>
        </p:spPr>
        <p:txBody>
          <a:bodyPr lIns="0">
            <a:noAutofit/>
          </a:bodyPr>
          <a:lstStyle/>
          <a:p>
            <a:pPr marL="0" indent="0" eaLnBrk="1" hangingPunct="1">
              <a:spcBef>
                <a:spcPts val="2400"/>
              </a:spcBef>
            </a:pPr>
            <a:r>
              <a:rPr lang="en-AU" sz="2800" dirty="0">
                <a:solidFill>
                  <a:schemeClr val="bg1"/>
                </a:solidFill>
              </a:rPr>
              <a:t>The yellow square is about 100 km per side</a:t>
            </a:r>
          </a:p>
          <a:p>
            <a:pPr marL="0" indent="0" eaLnBrk="1" hangingPunct="1">
              <a:spcBef>
                <a:spcPts val="2400"/>
              </a:spcBef>
            </a:pPr>
            <a:r>
              <a:rPr lang="en-AU" sz="2800" dirty="0">
                <a:solidFill>
                  <a:schemeClr val="bg1"/>
                </a:solidFill>
              </a:rPr>
              <a:t>Receives  ~200 PJ (</a:t>
            </a:r>
            <a:r>
              <a:rPr lang="en-AU" sz="2800" dirty="0" err="1">
                <a:solidFill>
                  <a:schemeClr val="bg1"/>
                </a:solidFill>
              </a:rPr>
              <a:t>av</a:t>
            </a:r>
            <a:r>
              <a:rPr lang="en-AU" sz="2800" dirty="0">
                <a:solidFill>
                  <a:schemeClr val="bg1"/>
                </a:solidFill>
              </a:rPr>
              <a:t>) of solar energy per day</a:t>
            </a:r>
          </a:p>
          <a:p>
            <a:pPr marL="0" indent="0">
              <a:spcBef>
                <a:spcPts val="2400"/>
              </a:spcBef>
            </a:pPr>
            <a:r>
              <a:rPr lang="en-AU" sz="2800" dirty="0">
                <a:solidFill>
                  <a:schemeClr val="bg1"/>
                </a:solidFill>
              </a:rPr>
              <a:t>Ample for </a:t>
            </a:r>
            <a:r>
              <a:rPr lang="en-AU" sz="2800" b="1" u="sng" dirty="0">
                <a:solidFill>
                  <a:schemeClr val="bg1"/>
                </a:solidFill>
              </a:rPr>
              <a:t>ALL</a:t>
            </a:r>
            <a:r>
              <a:rPr lang="en-AU" sz="2800" dirty="0">
                <a:solidFill>
                  <a:schemeClr val="bg1"/>
                </a:solidFill>
              </a:rPr>
              <a:t> of Australia’s energy </a:t>
            </a:r>
            <a:r>
              <a:rPr lang="en-AU" sz="2000" dirty="0">
                <a:solidFill>
                  <a:schemeClr val="bg1"/>
                </a:solidFill>
              </a:rPr>
              <a:t>(at only 5% collection efficiency). </a:t>
            </a:r>
            <a:endParaRPr lang="en-AU" sz="1800" dirty="0">
              <a:solidFill>
                <a:schemeClr val="bg1"/>
              </a:solidFill>
            </a:endParaRPr>
          </a:p>
        </p:txBody>
      </p:sp>
      <p:sp>
        <p:nvSpPr>
          <p:cNvPr id="7" name="TextBox 6"/>
          <p:cNvSpPr txBox="1"/>
          <p:nvPr/>
        </p:nvSpPr>
        <p:spPr>
          <a:xfrm>
            <a:off x="2571736" y="5517232"/>
            <a:ext cx="5960704" cy="1200125"/>
          </a:xfrm>
          <a:prstGeom prst="rect">
            <a:avLst/>
          </a:prstGeom>
          <a:noFill/>
        </p:spPr>
        <p:txBody>
          <a:bodyPr wrap="square" lIns="91232" tIns="45619" rIns="91232" bIns="456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TOTAL  Australian energy 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 11 PJ per day  = </a:t>
            </a:r>
            <a:r>
              <a:rPr kumimoji="0" lang="en-AU"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120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That is about 80 ‘</a:t>
            </a:r>
            <a:r>
              <a:rPr kumimoji="0" lang="en-AU"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charset="0"/>
                <a:ea typeface="MS Gothic"/>
                <a:cs typeface="+mn-cs"/>
              </a:rPr>
              <a:t>Hazelwoods</a:t>
            </a: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 (1.6 GW)</a:t>
            </a:r>
          </a:p>
        </p:txBody>
      </p:sp>
      <p:sp>
        <p:nvSpPr>
          <p:cNvPr id="9" name="Rectangle 9"/>
          <p:cNvSpPr>
            <a:spLocks noChangeArrowheads="1"/>
          </p:cNvSpPr>
          <p:nvPr/>
        </p:nvSpPr>
        <p:spPr bwMode="auto">
          <a:xfrm>
            <a:off x="5580112" y="3573016"/>
            <a:ext cx="144000" cy="144000"/>
          </a:xfrm>
          <a:prstGeom prst="rect">
            <a:avLst/>
          </a:prstGeom>
          <a:solidFill>
            <a:srgbClr val="FFFF00"/>
          </a:solidFill>
          <a:ln w="9525">
            <a:solidFill>
              <a:schemeClr val="tx1"/>
            </a:solidFill>
            <a:miter lim="800000"/>
            <a:headEnd/>
            <a:tailEnd/>
          </a:ln>
        </p:spPr>
        <p:txBody>
          <a:bodyPr wrap="none" lIns="91027" tIns="45516" rIns="91027" bIns="4551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itchFamily="34" charset="0"/>
              <a:ea typeface="MS Gothic"/>
              <a:cs typeface="+mn-cs"/>
            </a:endParaRPr>
          </a:p>
        </p:txBody>
      </p:sp>
      <p:sp>
        <p:nvSpPr>
          <p:cNvPr id="10" name="TextBox 9"/>
          <p:cNvSpPr txBox="1"/>
          <p:nvPr/>
        </p:nvSpPr>
        <p:spPr>
          <a:xfrm>
            <a:off x="7164288" y="3789040"/>
            <a:ext cx="1547664"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charset="0"/>
                <a:ea typeface="MS Gothic"/>
                <a:cs typeface="+mn-cs"/>
              </a:rPr>
              <a:t>[A large city uses around 1 PJ of electricity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charset="0"/>
                <a:ea typeface="MS Gothic"/>
                <a:cs typeface="+mn-cs"/>
              </a:rPr>
              <a:t>per day]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 presetClass="entr" presetSubtype="0" fill="hold" grpId="0" nodeType="afterEffect">
                                  <p:stCondLst>
                                    <p:cond delay="250"/>
                                  </p:stCondLst>
                                  <p:childTnLst>
                                    <p:set>
                                      <p:cBhvr>
                                        <p:cTn id="11" dur="1" fill="hold">
                                          <p:stCondLst>
                                            <p:cond delay="249"/>
                                          </p:stCondLst>
                                        </p:cTn>
                                        <p:tgtEl>
                                          <p:spTgt spid="442371">
                                            <p:txEl>
                                              <p:pRg st="0" end="0"/>
                                            </p:txEl>
                                          </p:spTgt>
                                        </p:tgtEl>
                                        <p:attrNameLst>
                                          <p:attrName>style.visibility</p:attrName>
                                        </p:attrNameLst>
                                      </p:cBhvr>
                                      <p:to>
                                        <p:strVal val="visible"/>
                                      </p:to>
                                    </p:set>
                                  </p:childTnLst>
                                </p:cTn>
                              </p:par>
                            </p:childTnLst>
                          </p:cTn>
                        </p:par>
                        <p:par>
                          <p:cTn id="12" fill="hold">
                            <p:stCondLst>
                              <p:cond delay="2500"/>
                            </p:stCondLst>
                            <p:childTnLst>
                              <p:par>
                                <p:cTn id="13" presetID="1" presetClass="entr" presetSubtype="0" fill="hold" grpId="0" nodeType="afterEffect">
                                  <p:stCondLst>
                                    <p:cond delay="250"/>
                                  </p:stCondLst>
                                  <p:childTnLst>
                                    <p:set>
                                      <p:cBhvr>
                                        <p:cTn id="14" dur="1" fill="hold">
                                          <p:stCondLst>
                                            <p:cond delay="249"/>
                                          </p:stCondLst>
                                        </p:cTn>
                                        <p:tgtEl>
                                          <p:spTgt spid="442371">
                                            <p:txEl>
                                              <p:pRg st="1" end="1"/>
                                            </p:txEl>
                                          </p:spTgt>
                                        </p:tgtEl>
                                        <p:attrNameLst>
                                          <p:attrName>style.visibility</p:attrName>
                                        </p:attrNameLst>
                                      </p:cBhvr>
                                      <p:to>
                                        <p:strVal val="visible"/>
                                      </p:to>
                                    </p:se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par>
                          <p:cTn id="19" fill="hold">
                            <p:stCondLst>
                              <p:cond delay="3250"/>
                            </p:stCondLst>
                            <p:childTnLst>
                              <p:par>
                                <p:cTn id="20" presetID="1" presetClass="entr" presetSubtype="0" fill="hold" grpId="0" nodeType="afterEffect">
                                  <p:stCondLst>
                                    <p:cond delay="250"/>
                                  </p:stCondLst>
                                  <p:childTnLst>
                                    <p:set>
                                      <p:cBhvr>
                                        <p:cTn id="21" dur="1" fill="hold">
                                          <p:stCondLst>
                                            <p:cond delay="249"/>
                                          </p:stCondLst>
                                        </p:cTn>
                                        <p:tgtEl>
                                          <p:spTgt spid="442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uiExpand="1" build="p"/>
      <p:bldP spid="9" grpId="0"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11F31-627A-48B2-BD5F-1A097F9D4A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2" y="0"/>
            <a:ext cx="9136455" cy="6858000"/>
          </a:xfrm>
          <a:prstGeom prst="rect">
            <a:avLst/>
          </a:prstGeom>
        </p:spPr>
      </p:pic>
      <p:sp>
        <p:nvSpPr>
          <p:cNvPr id="4" name="Rectangle 3">
            <a:extLst>
              <a:ext uri="{FF2B5EF4-FFF2-40B4-BE49-F238E27FC236}">
                <a16:creationId xmlns:a16="http://schemas.microsoft.com/office/drawing/2014/main" id="{BD4BB6B9-53AE-4ACB-845D-91381C70E98E}"/>
              </a:ext>
            </a:extLst>
          </p:cNvPr>
          <p:cNvSpPr/>
          <p:nvPr/>
        </p:nvSpPr>
        <p:spPr>
          <a:xfrm>
            <a:off x="1475656" y="5733256"/>
            <a:ext cx="288032" cy="7200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02D0DB5B-3286-4DF4-B74E-94341F83EEB2}"/>
              </a:ext>
            </a:extLst>
          </p:cNvPr>
          <p:cNvSpPr txBox="1"/>
          <p:nvPr/>
        </p:nvSpPr>
        <p:spPr>
          <a:xfrm>
            <a:off x="107504" y="5589240"/>
            <a:ext cx="864096" cy="307777"/>
          </a:xfrm>
          <a:prstGeom prst="rect">
            <a:avLst/>
          </a:prstGeom>
          <a:noFill/>
        </p:spPr>
        <p:txBody>
          <a:bodyPr wrap="square" rtlCol="0">
            <a:spAutoFit/>
          </a:bodyPr>
          <a:lstStyle/>
          <a:p>
            <a:r>
              <a:rPr lang="en-AU" sz="1400" b="1" dirty="0">
                <a:solidFill>
                  <a:srgbClr val="FFFF00"/>
                </a:solidFill>
              </a:rPr>
              <a:t>120 GW</a:t>
            </a:r>
          </a:p>
        </p:txBody>
      </p:sp>
    </p:spTree>
    <p:extLst>
      <p:ext uri="{BB962C8B-B14F-4D97-AF65-F5344CB8AC3E}">
        <p14:creationId xmlns:p14="http://schemas.microsoft.com/office/powerpoint/2010/main" val="19041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1"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18D9E4-1B90-497E-8854-086ECBD9F1A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7505" y="80625"/>
            <a:ext cx="8928992" cy="6696745"/>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2074"/>
          </a:xfrm>
        </p:spPr>
        <p:txBody>
          <a:bodyPr>
            <a:normAutofit fontScale="90000"/>
          </a:bodyPr>
          <a:lstStyle/>
          <a:p>
            <a:r>
              <a:rPr lang="en-AU" sz="4000" dirty="0"/>
              <a:t>My view of the climate change spectrum</a:t>
            </a:r>
          </a:p>
        </p:txBody>
      </p:sp>
      <p:pic>
        <p:nvPicPr>
          <p:cNvPr id="4" name="Picture 3" descr="CCspectrum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480" y="980728"/>
            <a:ext cx="8640000" cy="5554826"/>
          </a:xfrm>
          <a:prstGeom prst="rect">
            <a:avLst/>
          </a:prstGeom>
        </p:spPr>
      </p:pic>
      <p:sp>
        <p:nvSpPr>
          <p:cNvPr id="13" name="TextBox 12"/>
          <p:cNvSpPr txBox="1"/>
          <p:nvPr/>
        </p:nvSpPr>
        <p:spPr>
          <a:xfrm>
            <a:off x="2699792" y="5013176"/>
            <a:ext cx="410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a:ea typeface="+mn-ea"/>
                <a:cs typeface="+mn-cs"/>
              </a:rPr>
              <a:t>Unsure                   Cynics</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rot="21047523">
            <a:off x="857563" y="-15919"/>
            <a:ext cx="1080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Calibri"/>
                <a:ea typeface="+mn-ea"/>
                <a:cs typeface="+mn-cs"/>
              </a:rPr>
              <a:t>simple</a:t>
            </a: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a:off x="1031030" y="567871"/>
            <a:ext cx="4320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uLnTx/>
                <a:uFillTx/>
                <a:latin typeface="Calibri"/>
                <a:ea typeface="+mn-ea"/>
                <a:cs typeface="+mn-cs"/>
              </a:rPr>
              <a:t>^</a:t>
            </a: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220872" y="2504507"/>
            <a:ext cx="2462194" cy="953667"/>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66320" y="2060848"/>
            <a:ext cx="2200621" cy="1454324"/>
          </a:xfrm>
          <a:prstGeom prst="rect">
            <a:avLst/>
          </a:prstGeom>
        </p:spPr>
      </p:pic>
      <p:pic>
        <p:nvPicPr>
          <p:cNvPr id="21" name="Picture 20" descr="BlueSci-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608" y="4437112"/>
            <a:ext cx="5616624" cy="560453"/>
          </a:xfrm>
          <a:prstGeom prst="rect">
            <a:avLst/>
          </a:prstGeom>
        </p:spPr>
      </p:pic>
      <p:pic>
        <p:nvPicPr>
          <p:cNvPr id="16" name="Picture 15" descr="Untitled-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36096" y="3573016"/>
            <a:ext cx="2225045" cy="1267971"/>
          </a:xfrm>
          <a:prstGeom prst="rect">
            <a:avLst/>
          </a:prstGeom>
        </p:spPr>
      </p:pic>
      <p:pic>
        <p:nvPicPr>
          <p:cNvPr id="19" name="Picture 18" descr="Untitled-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91680" y="3789040"/>
            <a:ext cx="1246635" cy="908306"/>
          </a:xfrm>
          <a:prstGeom prst="rect">
            <a:avLst/>
          </a:prstGeom>
        </p:spPr>
      </p:pic>
      <p:sp>
        <p:nvSpPr>
          <p:cNvPr id="22" name="Down Arrow 21"/>
          <p:cNvSpPr/>
          <p:nvPr/>
        </p:nvSpPr>
        <p:spPr>
          <a:xfrm flipV="1">
            <a:off x="4211960" y="4869160"/>
            <a:ext cx="648072" cy="936104"/>
          </a:xfrm>
          <a:prstGeom prst="downArrow">
            <a:avLst/>
          </a:prstGeom>
          <a:solidFill>
            <a:srgbClr val="332AE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03848" y="5733256"/>
            <a:ext cx="35283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002060"/>
                </a:solidFill>
                <a:effectLst/>
                <a:uLnTx/>
                <a:uFillTx/>
                <a:latin typeface="Calibri"/>
                <a:ea typeface="+mn-ea"/>
                <a:cs typeface="+mn-cs"/>
              </a:rPr>
              <a:t>Science (the facts)</a:t>
            </a:r>
          </a:p>
        </p:txBody>
      </p:sp>
      <p:pic>
        <p:nvPicPr>
          <p:cNvPr id="24" name="Picture 23" descr="C4C_LogoR.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536" y="3429000"/>
            <a:ext cx="1368152" cy="1324765"/>
          </a:xfrm>
          <a:prstGeom prst="rect">
            <a:avLst/>
          </a:prstGeom>
        </p:spPr>
      </p:pic>
      <p:pic>
        <p:nvPicPr>
          <p:cNvPr id="102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00025" y="3687195"/>
            <a:ext cx="2020521" cy="711487"/>
          </a:xfrm>
          <a:prstGeom prst="rect">
            <a:avLst/>
          </a:prstGeom>
          <a:noFill/>
          <a:ln w="9525">
            <a:noFill/>
            <a:miter lim="800000"/>
            <a:headEnd/>
            <a:tailEnd/>
          </a:ln>
        </p:spPr>
      </p:pic>
      <p:pic>
        <p:nvPicPr>
          <p:cNvPr id="5" name="Picture 4">
            <a:extLst>
              <a:ext uri="{FF2B5EF4-FFF2-40B4-BE49-F238E27FC236}">
                <a16:creationId xmlns:a16="http://schemas.microsoft.com/office/drawing/2014/main" id="{7030E864-DC7E-4EF5-A363-9FF6CB8D64D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88782" y="5489996"/>
            <a:ext cx="1045955" cy="1321604"/>
          </a:xfrm>
          <a:prstGeom prst="rect">
            <a:avLst/>
          </a:prstGeom>
        </p:spPr>
      </p:pic>
      <p:pic>
        <p:nvPicPr>
          <p:cNvPr id="8" name="Picture 7">
            <a:extLst>
              <a:ext uri="{FF2B5EF4-FFF2-40B4-BE49-F238E27FC236}">
                <a16:creationId xmlns:a16="http://schemas.microsoft.com/office/drawing/2014/main" id="{4E352BB4-868C-43F9-BB74-5DFE9B3417A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48618" y="5477647"/>
            <a:ext cx="1045955" cy="1380353"/>
          </a:xfrm>
          <a:prstGeom prst="rect">
            <a:avLst/>
          </a:prstGeom>
        </p:spPr>
      </p:pic>
      <p:sp>
        <p:nvSpPr>
          <p:cNvPr id="3" name="TextBox 2">
            <a:extLst>
              <a:ext uri="{FF2B5EF4-FFF2-40B4-BE49-F238E27FC236}">
                <a16:creationId xmlns:a16="http://schemas.microsoft.com/office/drawing/2014/main" id="{CD113254-C9B1-49B3-843F-AE5BD63961C4}"/>
              </a:ext>
            </a:extLst>
          </p:cNvPr>
          <p:cNvSpPr txBox="1"/>
          <p:nvPr/>
        </p:nvSpPr>
        <p:spPr>
          <a:xfrm>
            <a:off x="447665" y="1400354"/>
            <a:ext cx="8394709" cy="707886"/>
          </a:xfrm>
          <a:prstGeom prst="rect">
            <a:avLst/>
          </a:prstGeom>
          <a:noFill/>
        </p:spPr>
        <p:txBody>
          <a:bodyPr wrap="square" rtlCol="0">
            <a:spAutoFit/>
          </a:bodyPr>
          <a:lstStyle/>
          <a:p>
            <a:r>
              <a:rPr lang="en-AU" sz="4000" dirty="0">
                <a:solidFill>
                  <a:srgbClr val="000000"/>
                </a:solidFill>
              </a:rPr>
              <a:t>“               ”                     “                 ”   </a:t>
            </a:r>
          </a:p>
        </p:txBody>
      </p:sp>
      <p:pic>
        <p:nvPicPr>
          <p:cNvPr id="9" name="Picture 8">
            <a:extLst>
              <a:ext uri="{FF2B5EF4-FFF2-40B4-BE49-F238E27FC236}">
                <a16:creationId xmlns:a16="http://schemas.microsoft.com/office/drawing/2014/main" id="{B13C6B47-C533-423C-ACE0-AC5B4761CEF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79558" y="2218950"/>
            <a:ext cx="2581822" cy="12679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50"/>
                                        <p:tgtEl>
                                          <p:spTgt spid="15"/>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250"/>
                                        <p:tgtEl>
                                          <p:spTgt spid="14"/>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50"/>
                                        <p:tgtEl>
                                          <p:spTgt spid="13"/>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250"/>
                                        <p:tgtEl>
                                          <p:spTgt spid="19"/>
                                        </p:tgtEl>
                                      </p:cBhvr>
                                    </p:animEffect>
                                  </p:childTnLst>
                                </p:cTn>
                              </p:par>
                            </p:childTnLst>
                          </p:cTn>
                        </p:par>
                        <p:par>
                          <p:cTn id="25" fill="hold">
                            <p:stCondLst>
                              <p:cond delay="2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250" fill="hold"/>
                                        <p:tgtEl>
                                          <p:spTgt spid="18"/>
                                        </p:tgtEl>
                                        <p:attrNameLst>
                                          <p:attrName>ppt_x</p:attrName>
                                        </p:attrNameLst>
                                      </p:cBhvr>
                                      <p:tavLst>
                                        <p:tav tm="0">
                                          <p:val>
                                            <p:strVal val="0-#ppt_w/2"/>
                                          </p:val>
                                        </p:tav>
                                        <p:tav tm="100000">
                                          <p:val>
                                            <p:strVal val="#ppt_x"/>
                                          </p:val>
                                        </p:tav>
                                      </p:tavLst>
                                    </p:anim>
                                    <p:anim calcmode="lin" valueType="num">
                                      <p:cBhvr additive="base">
                                        <p:cTn id="29" dur="25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250" fill="hold"/>
                                        <p:tgtEl>
                                          <p:spTgt spid="24"/>
                                        </p:tgtEl>
                                        <p:attrNameLst>
                                          <p:attrName>ppt_x</p:attrName>
                                        </p:attrNameLst>
                                      </p:cBhvr>
                                      <p:tavLst>
                                        <p:tav tm="0">
                                          <p:val>
                                            <p:strVal val="0-#ppt_w/2"/>
                                          </p:val>
                                        </p:tav>
                                        <p:tav tm="100000">
                                          <p:val>
                                            <p:strVal val="#ppt_x"/>
                                          </p:val>
                                        </p:tav>
                                      </p:tavLst>
                                    </p:anim>
                                    <p:anim calcmode="lin" valueType="num">
                                      <p:cBhvr additive="base">
                                        <p:cTn id="34" dur="2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250"/>
                                        <p:tgtEl>
                                          <p:spTgt spid="16"/>
                                        </p:tgtEl>
                                      </p:cBhvr>
                                    </p:animEffect>
                                  </p:childTnLst>
                                </p:cTn>
                              </p:par>
                            </p:childTnLst>
                          </p:cTn>
                        </p:par>
                        <p:par>
                          <p:cTn id="40" fill="hold">
                            <p:stCondLst>
                              <p:cond delay="250"/>
                            </p:stCondLst>
                            <p:childTnLst>
                              <p:par>
                                <p:cTn id="41" presetID="2" presetClass="entr" presetSubtype="2"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250" fill="hold"/>
                                        <p:tgtEl>
                                          <p:spTgt spid="17"/>
                                        </p:tgtEl>
                                        <p:attrNameLst>
                                          <p:attrName>ppt_x</p:attrName>
                                        </p:attrNameLst>
                                      </p:cBhvr>
                                      <p:tavLst>
                                        <p:tav tm="0">
                                          <p:val>
                                            <p:strVal val="1+#ppt_w/2"/>
                                          </p:val>
                                        </p:tav>
                                        <p:tav tm="100000">
                                          <p:val>
                                            <p:strVal val="#ppt_x"/>
                                          </p:val>
                                        </p:tav>
                                      </p:tavLst>
                                    </p:anim>
                                    <p:anim calcmode="lin" valueType="num">
                                      <p:cBhvr additive="base">
                                        <p:cTn id="44" dur="25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2" fill="hold" nodeType="afterEffect">
                                  <p:stCondLst>
                                    <p:cond delay="0"/>
                                  </p:stCondLst>
                                  <p:childTnLst>
                                    <p:set>
                                      <p:cBhvr>
                                        <p:cTn id="47" dur="1" fill="hold">
                                          <p:stCondLst>
                                            <p:cond delay="0"/>
                                          </p:stCondLst>
                                        </p:cTn>
                                        <p:tgtEl>
                                          <p:spTgt spid="1026"/>
                                        </p:tgtEl>
                                        <p:attrNameLst>
                                          <p:attrName>style.visibility</p:attrName>
                                        </p:attrNameLst>
                                      </p:cBhvr>
                                      <p:to>
                                        <p:strVal val="visible"/>
                                      </p:to>
                                    </p:set>
                                    <p:anim calcmode="lin" valueType="num">
                                      <p:cBhvr additive="base">
                                        <p:cTn id="48" dur="250" fill="hold"/>
                                        <p:tgtEl>
                                          <p:spTgt spid="1026"/>
                                        </p:tgtEl>
                                        <p:attrNameLst>
                                          <p:attrName>ppt_x</p:attrName>
                                        </p:attrNameLst>
                                      </p:cBhvr>
                                      <p:tavLst>
                                        <p:tav tm="0">
                                          <p:val>
                                            <p:strVal val="1+#ppt_w/2"/>
                                          </p:val>
                                        </p:tav>
                                        <p:tav tm="100000">
                                          <p:val>
                                            <p:strVal val="#ppt_x"/>
                                          </p:val>
                                        </p:tav>
                                      </p:tavLst>
                                    </p:anim>
                                    <p:anim calcmode="lin" valueType="num">
                                      <p:cBhvr additive="base">
                                        <p:cTn id="49" dur="25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250" fill="hold"/>
                                        <p:tgtEl>
                                          <p:spTgt spid="9"/>
                                        </p:tgtEl>
                                        <p:attrNameLst>
                                          <p:attrName>ppt_x</p:attrName>
                                        </p:attrNameLst>
                                      </p:cBhvr>
                                      <p:tavLst>
                                        <p:tav tm="0">
                                          <p:val>
                                            <p:strVal val="1+#ppt_w/2"/>
                                          </p:val>
                                        </p:tav>
                                        <p:tav tm="100000">
                                          <p:val>
                                            <p:strVal val="#ppt_x"/>
                                          </p:val>
                                        </p:tav>
                                      </p:tavLst>
                                    </p:anim>
                                    <p:anim calcmode="lin" valueType="num">
                                      <p:cBhvr additive="base">
                                        <p:cTn id="55" dur="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250"/>
                                        <p:tgtEl>
                                          <p:spTgt spid="23"/>
                                        </p:tgtEl>
                                      </p:cBhvr>
                                    </p:animEffect>
                                  </p:childTnLst>
                                </p:cTn>
                              </p:par>
                            </p:childTnLst>
                          </p:cTn>
                        </p:par>
                        <p:par>
                          <p:cTn id="61" fill="hold">
                            <p:stCondLst>
                              <p:cond delay="250"/>
                            </p:stCondLst>
                            <p:childTnLst>
                              <p:par>
                                <p:cTn id="62" presetID="2" presetClass="entr" presetSubtype="4"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250" fill="hold"/>
                                        <p:tgtEl>
                                          <p:spTgt spid="5"/>
                                        </p:tgtEl>
                                        <p:attrNameLst>
                                          <p:attrName>ppt_x</p:attrName>
                                        </p:attrNameLst>
                                      </p:cBhvr>
                                      <p:tavLst>
                                        <p:tav tm="0">
                                          <p:val>
                                            <p:strVal val="#ppt_x"/>
                                          </p:val>
                                        </p:tav>
                                        <p:tav tm="100000">
                                          <p:val>
                                            <p:strVal val="#ppt_x"/>
                                          </p:val>
                                        </p:tav>
                                      </p:tavLst>
                                    </p:anim>
                                    <p:anim calcmode="lin" valueType="num">
                                      <p:cBhvr additive="base">
                                        <p:cTn id="65" dur="250" fill="hold"/>
                                        <p:tgtEl>
                                          <p:spTgt spid="5"/>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2" presetClass="entr" presetSubtype="4"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250" fill="hold"/>
                                        <p:tgtEl>
                                          <p:spTgt spid="8"/>
                                        </p:tgtEl>
                                        <p:attrNameLst>
                                          <p:attrName>ppt_x</p:attrName>
                                        </p:attrNameLst>
                                      </p:cBhvr>
                                      <p:tavLst>
                                        <p:tav tm="0">
                                          <p:val>
                                            <p:strVal val="#ppt_x"/>
                                          </p:val>
                                        </p:tav>
                                        <p:tav tm="100000">
                                          <p:val>
                                            <p:strVal val="#ppt_x"/>
                                          </p:val>
                                        </p:tav>
                                      </p:tavLst>
                                    </p:anim>
                                    <p:anim calcmode="lin" valueType="num">
                                      <p:cBhvr additive="base">
                                        <p:cTn id="70" dur="250" fill="hold"/>
                                        <p:tgtEl>
                                          <p:spTgt spid="8"/>
                                        </p:tgtEl>
                                        <p:attrNameLst>
                                          <p:attrName>ppt_y</p:attrName>
                                        </p:attrNameLst>
                                      </p:cBhvr>
                                      <p:tavLst>
                                        <p:tav tm="0">
                                          <p:val>
                                            <p:strVal val="1+#ppt_h/2"/>
                                          </p:val>
                                        </p:tav>
                                        <p:tav tm="100000">
                                          <p:val>
                                            <p:strVal val="#ppt_y"/>
                                          </p:val>
                                        </p:tav>
                                      </p:tavLst>
                                    </p:anim>
                                  </p:childTnLst>
                                </p:cTn>
                              </p:par>
                            </p:childTnLst>
                          </p:cTn>
                        </p:par>
                        <p:par>
                          <p:cTn id="71" fill="hold">
                            <p:stCondLst>
                              <p:cond delay="750"/>
                            </p:stCondLst>
                            <p:childTnLst>
                              <p:par>
                                <p:cTn id="72" presetID="22" presetClass="entr" presetSubtype="4"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250"/>
                                        <p:tgtEl>
                                          <p:spTgt spid="22"/>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2" grpId="0" animBg="1"/>
      <p:bldP spid="23"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FBDE7F-AD45-4F6D-8A41-4FE5A13AAF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91505"/>
          </a:xfrm>
          <a:prstGeom prst="rect">
            <a:avLst/>
          </a:prstGeom>
        </p:spPr>
      </p:pic>
      <p:pic>
        <p:nvPicPr>
          <p:cNvPr id="5" name="Content Placeholder 4">
            <a:extLst>
              <a:ext uri="{FF2B5EF4-FFF2-40B4-BE49-F238E27FC236}">
                <a16:creationId xmlns:a16="http://schemas.microsoft.com/office/drawing/2014/main" id="{56F2C7DF-3534-49EE-816A-D2AD9E48640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10" y="2732809"/>
            <a:ext cx="9144310" cy="4125191"/>
          </a:xfrm>
        </p:spPr>
      </p:pic>
    </p:spTree>
    <p:extLst>
      <p:ext uri="{BB962C8B-B14F-4D97-AF65-F5344CB8AC3E}">
        <p14:creationId xmlns:p14="http://schemas.microsoft.com/office/powerpoint/2010/main" val="316476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D70-A021-4EB0-AC8F-B79E1ADE6A21}"/>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A28F21EB-F4EA-407E-A83F-DCB6E5066E9E}"/>
              </a:ext>
            </a:extLst>
          </p:cNvPr>
          <p:cNvSpPr>
            <a:spLocks noGrp="1"/>
          </p:cNvSpPr>
          <p:nvPr>
            <p:ph type="subTitle" idx="1"/>
          </p:nvPr>
        </p:nvSpPr>
        <p:spPr/>
        <p:txBody>
          <a:bodyPr/>
          <a:lstStyle/>
          <a:p>
            <a:endParaRPr lang="en-AU"/>
          </a:p>
        </p:txBody>
      </p:sp>
      <p:pic>
        <p:nvPicPr>
          <p:cNvPr id="5" name="Picture 4">
            <a:extLst>
              <a:ext uri="{FF2B5EF4-FFF2-40B4-BE49-F238E27FC236}">
                <a16:creationId xmlns:a16="http://schemas.microsoft.com/office/drawing/2014/main" id="{8C51D951-247C-4EC7-8CCF-3317FF6AB1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60" y="13594"/>
            <a:ext cx="4517335" cy="6858000"/>
          </a:xfrm>
          <a:prstGeom prst="rect">
            <a:avLst/>
          </a:prstGeom>
        </p:spPr>
      </p:pic>
      <p:pic>
        <p:nvPicPr>
          <p:cNvPr id="7" name="Picture 6">
            <a:extLst>
              <a:ext uri="{FF2B5EF4-FFF2-40B4-BE49-F238E27FC236}">
                <a16:creationId xmlns:a16="http://schemas.microsoft.com/office/drawing/2014/main" id="{5DC6669C-6B99-43FE-9628-E6ABF81565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775" y="-13594"/>
            <a:ext cx="4539592" cy="6858000"/>
          </a:xfrm>
          <a:prstGeom prst="rect">
            <a:avLst/>
          </a:prstGeom>
        </p:spPr>
      </p:pic>
      <p:pic>
        <p:nvPicPr>
          <p:cNvPr id="9" name="Picture 8">
            <a:extLst>
              <a:ext uri="{FF2B5EF4-FFF2-40B4-BE49-F238E27FC236}">
                <a16:creationId xmlns:a16="http://schemas.microsoft.com/office/drawing/2014/main" id="{25B7438D-C1B4-483F-A6C4-D1FE6D40F6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59" y="1351723"/>
            <a:ext cx="9131141" cy="2534477"/>
          </a:xfrm>
          <a:prstGeom prst="rect">
            <a:avLst/>
          </a:prstGeom>
        </p:spPr>
      </p:pic>
    </p:spTree>
    <p:extLst>
      <p:ext uri="{BB962C8B-B14F-4D97-AF65-F5344CB8AC3E}">
        <p14:creationId xmlns:p14="http://schemas.microsoft.com/office/powerpoint/2010/main" val="287204528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923BB0-A2C5-4322-A8A4-0CCF4E2696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8" y="0"/>
            <a:ext cx="9141504" cy="6858000"/>
          </a:xfrm>
          <a:prstGeom prst="rect">
            <a:avLst/>
          </a:prstGeom>
        </p:spPr>
      </p:pic>
      <p:sp>
        <p:nvSpPr>
          <p:cNvPr id="5" name="TextBox 4">
            <a:extLst>
              <a:ext uri="{FF2B5EF4-FFF2-40B4-BE49-F238E27FC236}">
                <a16:creationId xmlns:a16="http://schemas.microsoft.com/office/drawing/2014/main" id="{8F246743-5666-4524-91F2-D199CBF09829}"/>
              </a:ext>
            </a:extLst>
          </p:cNvPr>
          <p:cNvSpPr txBox="1"/>
          <p:nvPr/>
        </p:nvSpPr>
        <p:spPr>
          <a:xfrm>
            <a:off x="1426264" y="1655349"/>
            <a:ext cx="371723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Utility = “Human welfare”</a:t>
            </a:r>
          </a:p>
        </p:txBody>
      </p:sp>
      <p:sp>
        <p:nvSpPr>
          <p:cNvPr id="12" name="TextBox 11">
            <a:extLst>
              <a:ext uri="{FF2B5EF4-FFF2-40B4-BE49-F238E27FC236}">
                <a16:creationId xmlns:a16="http://schemas.microsoft.com/office/drawing/2014/main" id="{2B007145-71B7-49AB-92BF-6A8C43AB4D12}"/>
              </a:ext>
            </a:extLst>
          </p:cNvPr>
          <p:cNvSpPr txBox="1"/>
          <p:nvPr/>
        </p:nvSpPr>
        <p:spPr>
          <a:xfrm rot="18762174">
            <a:off x="2257445" y="3076127"/>
            <a:ext cx="2743201" cy="8140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Economic “progress”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GDP ??</a:t>
            </a:r>
          </a:p>
        </p:txBody>
      </p:sp>
      <p:sp>
        <p:nvSpPr>
          <p:cNvPr id="10" name="TextBox 9">
            <a:extLst>
              <a:ext uri="{FF2B5EF4-FFF2-40B4-BE49-F238E27FC236}">
                <a16:creationId xmlns:a16="http://schemas.microsoft.com/office/drawing/2014/main" id="{A325C5AB-8F23-4319-A3A8-E1552E23A1D7}"/>
              </a:ext>
            </a:extLst>
          </p:cNvPr>
          <p:cNvSpPr txBox="1"/>
          <p:nvPr/>
        </p:nvSpPr>
        <p:spPr>
          <a:xfrm>
            <a:off x="4701209" y="2266122"/>
            <a:ext cx="22561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DC6C19"/>
                </a:solidFill>
                <a:effectLst/>
                <a:uLnTx/>
                <a:uFillTx/>
                <a:latin typeface="Calibri" panose="020F0502020204030204"/>
                <a:ea typeface="+mn-ea"/>
                <a:cs typeface="+mn-cs"/>
              </a:rPr>
              <a:t>“Normal expectation”</a:t>
            </a:r>
          </a:p>
        </p:txBody>
      </p:sp>
      <p:pic>
        <p:nvPicPr>
          <p:cNvPr id="4" name="Picture 3">
            <a:extLst>
              <a:ext uri="{FF2B5EF4-FFF2-40B4-BE49-F238E27FC236}">
                <a16:creationId xmlns:a16="http://schemas.microsoft.com/office/drawing/2014/main" id="{7758D5FA-78F8-422C-9E15-D272DCF49BB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48" y="0"/>
            <a:ext cx="9141504" cy="6857999"/>
          </a:xfrm>
          <a:prstGeom prst="rect">
            <a:avLst/>
          </a:prstGeom>
        </p:spPr>
      </p:pic>
      <p:cxnSp>
        <p:nvCxnSpPr>
          <p:cNvPr id="8" name="Straight Connector 7">
            <a:extLst>
              <a:ext uri="{FF2B5EF4-FFF2-40B4-BE49-F238E27FC236}">
                <a16:creationId xmlns:a16="http://schemas.microsoft.com/office/drawing/2014/main" id="{597C37FC-3BB8-427E-8143-B99E89AB84D2}"/>
              </a:ext>
            </a:extLst>
          </p:cNvPr>
          <p:cNvCxnSpPr>
            <a:cxnSpLocks/>
          </p:cNvCxnSpPr>
          <p:nvPr/>
        </p:nvCxnSpPr>
        <p:spPr>
          <a:xfrm flipV="1">
            <a:off x="1351722" y="1749287"/>
            <a:ext cx="3866321" cy="4323522"/>
          </a:xfrm>
          <a:prstGeom prst="line">
            <a:avLst/>
          </a:prstGeom>
          <a:ln w="38100">
            <a:solidFill>
              <a:srgbClr val="DC6C1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F2BDA67-F5AE-4CFA-8B1C-2CB692DCF8BF}"/>
              </a:ext>
            </a:extLst>
          </p:cNvPr>
          <p:cNvSpPr txBox="1"/>
          <p:nvPr/>
        </p:nvSpPr>
        <p:spPr>
          <a:xfrm>
            <a:off x="4686301" y="3129219"/>
            <a:ext cx="32898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As climate change kicks in, welfare will drop</a:t>
            </a:r>
          </a:p>
        </p:txBody>
      </p:sp>
      <p:pic>
        <p:nvPicPr>
          <p:cNvPr id="6" name="Picture 5">
            <a:extLst>
              <a:ext uri="{FF2B5EF4-FFF2-40B4-BE49-F238E27FC236}">
                <a16:creationId xmlns:a16="http://schemas.microsoft.com/office/drawing/2014/main" id="{EB978B36-C41A-49E9-B08E-A0EDEEE0B4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8" y="0"/>
            <a:ext cx="9141504" cy="6858000"/>
          </a:xfrm>
          <a:prstGeom prst="rect">
            <a:avLst/>
          </a:prstGeom>
        </p:spPr>
      </p:pic>
    </p:spTree>
    <p:extLst>
      <p:ext uri="{BB962C8B-B14F-4D97-AF65-F5344CB8AC3E}">
        <p14:creationId xmlns:p14="http://schemas.microsoft.com/office/powerpoint/2010/main" val="133090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500"/>
                                        <p:tgtEl>
                                          <p:spTgt spid="4"/>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CEF206-1CDE-4667-96FA-8C2BB07F9B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8" y="0"/>
            <a:ext cx="9141504" cy="6858000"/>
          </a:xfrm>
          <a:prstGeom prst="rect">
            <a:avLst/>
          </a:prstGeom>
        </p:spPr>
      </p:pic>
      <p:pic>
        <p:nvPicPr>
          <p:cNvPr id="8" name="Picture 7">
            <a:extLst>
              <a:ext uri="{FF2B5EF4-FFF2-40B4-BE49-F238E27FC236}">
                <a16:creationId xmlns:a16="http://schemas.microsoft.com/office/drawing/2014/main" id="{62A69384-AED6-4A18-A974-9078E68F35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8" y="0"/>
            <a:ext cx="9141504" cy="6858000"/>
          </a:xfrm>
          <a:prstGeom prst="rect">
            <a:avLst/>
          </a:prstGeom>
        </p:spPr>
      </p:pic>
      <p:sp>
        <p:nvSpPr>
          <p:cNvPr id="14" name="Rectangle 13">
            <a:extLst>
              <a:ext uri="{FF2B5EF4-FFF2-40B4-BE49-F238E27FC236}">
                <a16:creationId xmlns:a16="http://schemas.microsoft.com/office/drawing/2014/main" id="{5172C799-FF32-43BB-9C12-1CDB2E4F64D5}"/>
              </a:ext>
            </a:extLst>
          </p:cNvPr>
          <p:cNvSpPr/>
          <p:nvPr/>
        </p:nvSpPr>
        <p:spPr>
          <a:xfrm>
            <a:off x="4680668" y="5607530"/>
            <a:ext cx="1454245"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solidFill>
                  <a:srgbClr val="76B3D8"/>
                </a:solidFill>
                <a:effectLst>
                  <a:outerShdw dist="38100" dir="2640000" algn="bl" rotWithShape="0">
                    <a:srgbClr val="4472C4"/>
                  </a:outerShdw>
                </a:effectLst>
                <a:uLnTx/>
                <a:uFillTx/>
                <a:latin typeface="Calibri" panose="020F0502020204030204"/>
                <a:ea typeface="+mn-ea"/>
                <a:cs typeface="+mn-cs"/>
              </a:rPr>
              <a:t>?    ?</a:t>
            </a:r>
            <a:endParaRPr kumimoji="0" lang="en-AU" sz="5400" b="1" i="0" u="none" strike="noStrike" kern="1200" cap="none" spc="0" normalizeH="0" baseline="0" noProof="0" dirty="0">
              <a:ln w="12700">
                <a:solidFill>
                  <a:srgbClr val="4472C4"/>
                </a:solidFill>
                <a:prstDash val="solid"/>
              </a:ln>
              <a:solidFill>
                <a:srgbClr val="76B3D8"/>
              </a:solidFill>
              <a:effectLst>
                <a:outerShdw dist="38100" dir="2640000" algn="bl" rotWithShape="0">
                  <a:srgbClr val="4472C4"/>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174919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92B368-E44A-4AC1-A97B-2C2BA75DE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8" y="0"/>
            <a:ext cx="9141504" cy="6858000"/>
          </a:xfrm>
          <a:prstGeom prst="rect">
            <a:avLst/>
          </a:prstGeom>
        </p:spPr>
      </p:pic>
      <p:sp>
        <p:nvSpPr>
          <p:cNvPr id="4" name="Content Placeholder 3">
            <a:extLst>
              <a:ext uri="{FF2B5EF4-FFF2-40B4-BE49-F238E27FC236}">
                <a16:creationId xmlns:a16="http://schemas.microsoft.com/office/drawing/2014/main" id="{B350957D-109F-42F8-826E-C698D87E31C5}"/>
              </a:ext>
            </a:extLst>
          </p:cNvPr>
          <p:cNvSpPr>
            <a:spLocks noGrp="1"/>
          </p:cNvSpPr>
          <p:nvPr>
            <p:ph idx="1"/>
          </p:nvPr>
        </p:nvSpPr>
        <p:spPr>
          <a:xfrm>
            <a:off x="685800" y="1714499"/>
            <a:ext cx="7829550" cy="4462463"/>
          </a:xfrm>
        </p:spPr>
        <p:txBody>
          <a:bodyPr/>
          <a:lstStyle/>
          <a:p>
            <a:pPr marL="514350" indent="-514350">
              <a:buFont typeface="+mj-lt"/>
              <a:buAutoNum type="arabicPeriod"/>
            </a:pPr>
            <a:r>
              <a:rPr lang="en-AU" dirty="0"/>
              <a:t>Reasonably predictable consequences of CC.</a:t>
            </a:r>
          </a:p>
          <a:p>
            <a:pPr marL="514350" indent="-514350">
              <a:buFont typeface="+mj-lt"/>
              <a:buAutoNum type="arabicPeriod"/>
            </a:pPr>
            <a:r>
              <a:rPr lang="en-AU" dirty="0"/>
              <a:t>Costs of CC difficult to include in economics.</a:t>
            </a:r>
          </a:p>
          <a:p>
            <a:pPr marL="514350" indent="-514350">
              <a:buFont typeface="+mj-lt"/>
              <a:buAutoNum type="arabicPeriod"/>
            </a:pPr>
            <a:r>
              <a:rPr lang="en-AU" dirty="0"/>
              <a:t>Outcomes might be less or more severe than climate models predict.</a:t>
            </a:r>
          </a:p>
          <a:p>
            <a:pPr marL="514350" indent="-514350">
              <a:buFont typeface="+mj-lt"/>
              <a:buAutoNum type="arabicPeriod"/>
            </a:pPr>
            <a:r>
              <a:rPr lang="en-AU" dirty="0"/>
              <a:t>‘Non-market’ values – environmental amenity, avoidance of trauma in other countries. Values of future generations of Australians</a:t>
            </a:r>
          </a:p>
        </p:txBody>
      </p:sp>
    </p:spTree>
    <p:extLst>
      <p:ext uri="{BB962C8B-B14F-4D97-AF65-F5344CB8AC3E}">
        <p14:creationId xmlns:p14="http://schemas.microsoft.com/office/powerpoint/2010/main" val="39128865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A69384-AED6-4A18-A974-9078E68F35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8" y="0"/>
            <a:ext cx="9141504" cy="6858000"/>
          </a:xfrm>
          <a:prstGeom prst="rect">
            <a:avLst/>
          </a:prstGeom>
        </p:spPr>
      </p:pic>
      <p:sp>
        <p:nvSpPr>
          <p:cNvPr id="14" name="Rectangle 13">
            <a:extLst>
              <a:ext uri="{FF2B5EF4-FFF2-40B4-BE49-F238E27FC236}">
                <a16:creationId xmlns:a16="http://schemas.microsoft.com/office/drawing/2014/main" id="{5172C799-FF32-43BB-9C12-1CDB2E4F64D5}"/>
              </a:ext>
            </a:extLst>
          </p:cNvPr>
          <p:cNvSpPr/>
          <p:nvPr/>
        </p:nvSpPr>
        <p:spPr>
          <a:xfrm>
            <a:off x="4680668" y="5607530"/>
            <a:ext cx="1454245"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solidFill>
                  <a:srgbClr val="76B3D8"/>
                </a:solidFill>
                <a:effectLst>
                  <a:outerShdw dist="38100" dir="2640000" algn="bl" rotWithShape="0">
                    <a:srgbClr val="4472C4"/>
                  </a:outerShdw>
                </a:effectLst>
                <a:uLnTx/>
                <a:uFillTx/>
                <a:latin typeface="Calibri" panose="020F0502020204030204"/>
                <a:ea typeface="+mn-ea"/>
                <a:cs typeface="+mn-cs"/>
              </a:rPr>
              <a:t>?    ?</a:t>
            </a:r>
            <a:endParaRPr kumimoji="0" lang="en-AU" sz="5400" b="1" i="0" u="none" strike="noStrike" kern="1200" cap="none" spc="0" normalizeH="0" baseline="0" noProof="0" dirty="0">
              <a:ln w="12700">
                <a:solidFill>
                  <a:srgbClr val="4472C4"/>
                </a:solidFill>
                <a:prstDash val="solid"/>
              </a:ln>
              <a:solidFill>
                <a:srgbClr val="76B3D8"/>
              </a:solidFill>
              <a:effectLst>
                <a:outerShdw dist="38100" dir="2640000" algn="bl" rotWithShape="0">
                  <a:srgbClr val="4472C4"/>
                </a:outerShdw>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BA283DC-837C-459F-AC64-CCC2F47044CB}"/>
              </a:ext>
            </a:extLst>
          </p:cNvPr>
          <p:cNvSpPr/>
          <p:nvPr/>
        </p:nvSpPr>
        <p:spPr>
          <a:xfrm>
            <a:off x="3639783" y="5586748"/>
            <a:ext cx="412965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solidFill>
                  <a:srgbClr val="76B3D8"/>
                </a:solidFill>
                <a:effectLst>
                  <a:outerShdw dist="38100" dir="2640000" algn="bl" rotWithShape="0">
                    <a:srgbClr val="4472C4"/>
                  </a:outerShdw>
                </a:effectLst>
                <a:uLnTx/>
                <a:uFillTx/>
                <a:latin typeface="Calibri" panose="020F0502020204030204"/>
                <a:ea typeface="+mn-ea"/>
                <a:cs typeface="+mn-cs"/>
              </a:rPr>
              <a:t>2030 – 2050 ?</a:t>
            </a:r>
          </a:p>
        </p:txBody>
      </p:sp>
      <p:sp>
        <p:nvSpPr>
          <p:cNvPr id="3" name="Rectangle 2">
            <a:extLst>
              <a:ext uri="{FF2B5EF4-FFF2-40B4-BE49-F238E27FC236}">
                <a16:creationId xmlns:a16="http://schemas.microsoft.com/office/drawing/2014/main" id="{EFC74989-4DAD-4EAE-9065-400A3B50C340}"/>
              </a:ext>
            </a:extLst>
          </p:cNvPr>
          <p:cNvSpPr/>
          <p:nvPr/>
        </p:nvSpPr>
        <p:spPr>
          <a:xfrm>
            <a:off x="1334125" y="1626908"/>
            <a:ext cx="587308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solidFill>
                  <a:srgbClr val="76B3D8"/>
                </a:solidFill>
                <a:effectLst>
                  <a:outerShdw dist="38100" dir="2640000" algn="bl" rotWithShape="0">
                    <a:srgbClr val="4472C4"/>
                  </a:outerShdw>
                </a:effectLst>
                <a:uLnTx/>
                <a:uFillTx/>
                <a:latin typeface="Calibri" panose="020F0502020204030204"/>
                <a:ea typeface="+mn-ea"/>
                <a:cs typeface="+mn-cs"/>
              </a:rPr>
              <a:t>The view from 2011</a:t>
            </a:r>
          </a:p>
        </p:txBody>
      </p:sp>
    </p:spTree>
    <p:extLst>
      <p:ext uri="{BB962C8B-B14F-4D97-AF65-F5344CB8AC3E}">
        <p14:creationId xmlns:p14="http://schemas.microsoft.com/office/powerpoint/2010/main" val="16492179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C45D3-33FE-4544-A9BE-0B755E1966F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65B3A29C-72D8-4934-BF45-E67D81CF19A8}"/>
              </a:ext>
            </a:extLst>
          </p:cNvPr>
          <p:cNvSpPr/>
          <p:nvPr/>
        </p:nvSpPr>
        <p:spPr>
          <a:xfrm>
            <a:off x="643880" y="5450762"/>
            <a:ext cx="4406464"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solidFill>
                  <a:srgbClr val="76B3D8"/>
                </a:solidFill>
                <a:effectLst>
                  <a:outerShdw dist="38100" dir="2640000" algn="bl" rotWithShape="0">
                    <a:srgbClr val="4472C4"/>
                  </a:outerShdw>
                </a:effectLst>
                <a:uLnTx/>
                <a:uFillTx/>
                <a:latin typeface="Calibri" panose="020F0502020204030204"/>
                <a:ea typeface="+mn-ea"/>
                <a:cs typeface="+mn-cs"/>
              </a:rPr>
              <a:t>But by 2020 … </a:t>
            </a:r>
          </a:p>
        </p:txBody>
      </p:sp>
    </p:spTree>
    <p:extLst>
      <p:ext uri="{BB962C8B-B14F-4D97-AF65-F5344CB8AC3E}">
        <p14:creationId xmlns:p14="http://schemas.microsoft.com/office/powerpoint/2010/main" val="1501657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C45D3-33FE-4544-A9BE-0B755E1966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7934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C45D3-33FE-4544-A9BE-0B755E1966F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59444"/>
            <a:ext cx="9143999" cy="6539112"/>
          </a:xfrm>
          <a:prstGeom prst="rect">
            <a:avLst/>
          </a:prstGeom>
        </p:spPr>
      </p:pic>
      <p:sp>
        <p:nvSpPr>
          <p:cNvPr id="3" name="TextBox 2">
            <a:extLst>
              <a:ext uri="{FF2B5EF4-FFF2-40B4-BE49-F238E27FC236}">
                <a16:creationId xmlns:a16="http://schemas.microsoft.com/office/drawing/2014/main" id="{9FEBB8F1-179B-4CE4-B6BE-B824600034F1}"/>
              </a:ext>
            </a:extLst>
          </p:cNvPr>
          <p:cNvSpPr txBox="1"/>
          <p:nvPr/>
        </p:nvSpPr>
        <p:spPr>
          <a:xfrm>
            <a:off x="1839192" y="2919846"/>
            <a:ext cx="103909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CF6B70"/>
                </a:solidFill>
                <a:effectLst/>
                <a:uLnTx/>
                <a:uFillTx/>
                <a:latin typeface="Calibri" panose="020F0502020204030204"/>
                <a:ea typeface="+mn-ea"/>
                <a:cs typeface="+mn-cs"/>
              </a:rPr>
              <a:t>AEMO</a:t>
            </a:r>
            <a:endParaRPr kumimoji="0" lang="en-AU" sz="1800" b="1" i="0" u="none" strike="noStrike" kern="1200" cap="none" spc="0" normalizeH="0" baseline="0" noProof="0" dirty="0">
              <a:ln>
                <a:noFill/>
              </a:ln>
              <a:solidFill>
                <a:srgbClr val="CF6B7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A5E82BD-0F98-4DDB-8347-958325E5D7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8331" y="5561734"/>
            <a:ext cx="1714500" cy="285750"/>
          </a:xfrm>
          <a:prstGeom prst="rect">
            <a:avLst/>
          </a:prstGeom>
        </p:spPr>
      </p:pic>
    </p:spTree>
    <p:extLst>
      <p:ext uri="{BB962C8B-B14F-4D97-AF65-F5344CB8AC3E}">
        <p14:creationId xmlns:p14="http://schemas.microsoft.com/office/powerpoint/2010/main" val="350619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77FF0-32D4-4E93-B55F-D01E303029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8640"/>
            <a:ext cx="9144000" cy="6552727"/>
          </a:xfrm>
          <a:prstGeom prst="rect">
            <a:avLst/>
          </a:prstGeom>
        </p:spPr>
      </p:pic>
      <p:sp>
        <p:nvSpPr>
          <p:cNvPr id="2" name="TextBox 1">
            <a:extLst>
              <a:ext uri="{FF2B5EF4-FFF2-40B4-BE49-F238E27FC236}">
                <a16:creationId xmlns:a16="http://schemas.microsoft.com/office/drawing/2014/main" id="{4F47949D-5B23-442A-9DDB-A7CEFEFAF57A}"/>
              </a:ext>
            </a:extLst>
          </p:cNvPr>
          <p:cNvSpPr txBox="1"/>
          <p:nvPr/>
        </p:nvSpPr>
        <p:spPr>
          <a:xfrm>
            <a:off x="4139952" y="3501008"/>
            <a:ext cx="864096" cy="523220"/>
          </a:xfrm>
          <a:prstGeom prst="rect">
            <a:avLst/>
          </a:prstGeom>
          <a:noFill/>
        </p:spPr>
        <p:txBody>
          <a:bodyPr wrap="square" rtlCol="0">
            <a:spAutoFit/>
          </a:bodyPr>
          <a:lstStyle/>
          <a:p>
            <a:r>
              <a:rPr lang="en-AU" sz="2800" dirty="0">
                <a:solidFill>
                  <a:srgbClr val="000000"/>
                </a:solidFill>
              </a:rPr>
              <a:t>$2</a:t>
            </a:r>
            <a:endParaRPr lang="en-AU" dirty="0">
              <a:solidFill>
                <a:srgbClr val="000000"/>
              </a:solidFill>
            </a:endParaRPr>
          </a:p>
        </p:txBody>
      </p:sp>
    </p:spTree>
    <p:extLst>
      <p:ext uri="{BB962C8B-B14F-4D97-AF65-F5344CB8AC3E}">
        <p14:creationId xmlns:p14="http://schemas.microsoft.com/office/powerpoint/2010/main" val="39259364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2074"/>
          </a:xfrm>
        </p:spPr>
        <p:txBody>
          <a:bodyPr>
            <a:normAutofit fontScale="90000"/>
          </a:bodyPr>
          <a:lstStyle/>
          <a:p>
            <a:r>
              <a:rPr lang="en-AU" sz="4000" dirty="0"/>
              <a:t>My view of what SHOULD happen!</a:t>
            </a:r>
          </a:p>
        </p:txBody>
      </p:sp>
      <p:sp>
        <p:nvSpPr>
          <p:cNvPr id="6" name="Content Placeholder 5"/>
          <p:cNvSpPr>
            <a:spLocks noGrp="1"/>
          </p:cNvSpPr>
          <p:nvPr>
            <p:ph idx="1"/>
          </p:nvPr>
        </p:nvSpPr>
        <p:spPr/>
        <p:txBody>
          <a:bodyPr/>
          <a:lstStyle/>
          <a:p>
            <a:r>
              <a:rPr lang="en-AU" dirty="0"/>
              <a:t>Text</a:t>
            </a:r>
          </a:p>
        </p:txBody>
      </p:sp>
      <p:pic>
        <p:nvPicPr>
          <p:cNvPr id="4" name="Picture 3" descr="CCspectrum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480" y="980728"/>
            <a:ext cx="8640000" cy="5554826"/>
          </a:xfrm>
          <a:prstGeom prst="rect">
            <a:avLst/>
          </a:prstGeom>
        </p:spPr>
      </p:pic>
      <p:sp>
        <p:nvSpPr>
          <p:cNvPr id="13" name="TextBox 12"/>
          <p:cNvSpPr txBox="1"/>
          <p:nvPr/>
        </p:nvSpPr>
        <p:spPr>
          <a:xfrm>
            <a:off x="2699792" y="5013176"/>
            <a:ext cx="410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a:ea typeface="+mn-ea"/>
                <a:cs typeface="+mn-cs"/>
              </a:rPr>
              <a:t>Unsure                   Cynics</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descr="BlueSci-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608" y="4437112"/>
            <a:ext cx="5616624" cy="560453"/>
          </a:xfrm>
          <a:prstGeom prst="rect">
            <a:avLst/>
          </a:prstGeom>
        </p:spPr>
      </p:pic>
      <p:sp>
        <p:nvSpPr>
          <p:cNvPr id="23" name="TextBox 22"/>
          <p:cNvSpPr txBox="1"/>
          <p:nvPr/>
        </p:nvSpPr>
        <p:spPr>
          <a:xfrm>
            <a:off x="3203848" y="5733256"/>
            <a:ext cx="35283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002060"/>
                </a:solidFill>
                <a:effectLst/>
                <a:uLnTx/>
                <a:uFillTx/>
                <a:latin typeface="Calibri"/>
                <a:ea typeface="+mn-ea"/>
                <a:cs typeface="+mn-cs"/>
              </a:rPr>
              <a:t>Science (the facts)</a:t>
            </a:r>
          </a:p>
        </p:txBody>
      </p:sp>
      <p:pic>
        <p:nvPicPr>
          <p:cNvPr id="24" name="Picture 23" descr="Untitled-1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1268760"/>
            <a:ext cx="9144000" cy="3712688"/>
          </a:xfrm>
          <a:prstGeom prst="rect">
            <a:avLst/>
          </a:prstGeom>
        </p:spPr>
      </p:pic>
      <p:sp>
        <p:nvSpPr>
          <p:cNvPr id="22" name="Down Arrow 21"/>
          <p:cNvSpPr/>
          <p:nvPr/>
        </p:nvSpPr>
        <p:spPr>
          <a:xfrm flipV="1">
            <a:off x="4211960" y="4869160"/>
            <a:ext cx="648072" cy="936104"/>
          </a:xfrm>
          <a:prstGeom prst="downArrow">
            <a:avLst/>
          </a:prstGeom>
          <a:solidFill>
            <a:srgbClr val="332AE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6C2BEE-1955-4ABC-8266-0A3038ACA7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8782" y="5489996"/>
            <a:ext cx="1045955" cy="1321604"/>
          </a:xfrm>
          <a:prstGeom prst="rect">
            <a:avLst/>
          </a:prstGeom>
        </p:spPr>
      </p:pic>
      <p:pic>
        <p:nvPicPr>
          <p:cNvPr id="14" name="Picture 13">
            <a:extLst>
              <a:ext uri="{FF2B5EF4-FFF2-40B4-BE49-F238E27FC236}">
                <a16:creationId xmlns:a16="http://schemas.microsoft.com/office/drawing/2014/main" id="{849B7430-1846-4D45-A7A7-80F7F9694E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48618" y="5477647"/>
            <a:ext cx="1045955" cy="1380353"/>
          </a:xfrm>
          <a:prstGeom prst="rect">
            <a:avLst/>
          </a:prstGeom>
        </p:spPr>
      </p:pic>
      <p:pic>
        <p:nvPicPr>
          <p:cNvPr id="5" name="Picture 4">
            <a:extLst>
              <a:ext uri="{FF2B5EF4-FFF2-40B4-BE49-F238E27FC236}">
                <a16:creationId xmlns:a16="http://schemas.microsoft.com/office/drawing/2014/main" id="{163B01C6-F1EC-411A-A1D1-A2F59EE79A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75656" y="182424"/>
            <a:ext cx="7594573" cy="3661330"/>
          </a:xfrm>
          <a:prstGeom prst="rect">
            <a:avLst/>
          </a:prstGeom>
        </p:spPr>
      </p:pic>
      <p:pic>
        <p:nvPicPr>
          <p:cNvPr id="8" name="Picture 7">
            <a:extLst>
              <a:ext uri="{FF2B5EF4-FFF2-40B4-BE49-F238E27FC236}">
                <a16:creationId xmlns:a16="http://schemas.microsoft.com/office/drawing/2014/main" id="{B528B695-BFF0-4106-95F9-3FBCD44A260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184718" y="1217812"/>
            <a:ext cx="4429125" cy="2286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75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F0EB70-3636-4DD5-A843-1DC1381A673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3284" y="0"/>
            <a:ext cx="8617431" cy="6858000"/>
          </a:xfrm>
          <a:prstGeom prst="rect">
            <a:avLst/>
          </a:prstGeom>
        </p:spPr>
      </p:pic>
    </p:spTree>
    <p:extLst>
      <p:ext uri="{BB962C8B-B14F-4D97-AF65-F5344CB8AC3E}">
        <p14:creationId xmlns:p14="http://schemas.microsoft.com/office/powerpoint/2010/main" val="295919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F1592-7283-473D-9141-801A93890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E53408D-D5E0-4CBD-BE38-24C2FDE715E8}"/>
              </a:ext>
            </a:extLst>
          </p:cNvPr>
          <p:cNvSpPr txBox="1"/>
          <p:nvPr/>
        </p:nvSpPr>
        <p:spPr>
          <a:xfrm>
            <a:off x="550718" y="477982"/>
            <a:ext cx="747106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As still larger PV farms come on line the price will continue to fall ... </a:t>
            </a:r>
          </a:p>
        </p:txBody>
      </p:sp>
      <p:sp>
        <p:nvSpPr>
          <p:cNvPr id="5" name="TextBox 4">
            <a:extLst>
              <a:ext uri="{FF2B5EF4-FFF2-40B4-BE49-F238E27FC236}">
                <a16:creationId xmlns:a16="http://schemas.microsoft.com/office/drawing/2014/main" id="{FABBC92A-EAE9-4D83-A2BE-E24731AB2D99}"/>
              </a:ext>
            </a:extLst>
          </p:cNvPr>
          <p:cNvSpPr txBox="1"/>
          <p:nvPr/>
        </p:nvSpPr>
        <p:spPr>
          <a:xfrm>
            <a:off x="836468" y="1555200"/>
            <a:ext cx="74710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so what will this do to the “fish”?</a:t>
            </a:r>
          </a:p>
        </p:txBody>
      </p:sp>
    </p:spTree>
    <p:extLst>
      <p:ext uri="{BB962C8B-B14F-4D97-AF65-F5344CB8AC3E}">
        <p14:creationId xmlns:p14="http://schemas.microsoft.com/office/powerpoint/2010/main" val="260234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3F9692-F906-454F-8434-A6D6537C6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935" y="0"/>
            <a:ext cx="8796130" cy="6858000"/>
          </a:xfrm>
          <a:prstGeom prst="rect">
            <a:avLst/>
          </a:prstGeom>
        </p:spPr>
      </p:pic>
      <p:pic>
        <p:nvPicPr>
          <p:cNvPr id="5" name="Picture 4">
            <a:extLst>
              <a:ext uri="{FF2B5EF4-FFF2-40B4-BE49-F238E27FC236}">
                <a16:creationId xmlns:a16="http://schemas.microsoft.com/office/drawing/2014/main" id="{0799F025-C0DB-42AD-9418-2471FE9E244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3935" y="0"/>
            <a:ext cx="8796130" cy="6857999"/>
          </a:xfrm>
          <a:prstGeom prst="rect">
            <a:avLst/>
          </a:prstGeom>
        </p:spPr>
      </p:pic>
      <p:sp>
        <p:nvSpPr>
          <p:cNvPr id="6" name="TextBox 5">
            <a:extLst>
              <a:ext uri="{FF2B5EF4-FFF2-40B4-BE49-F238E27FC236}">
                <a16:creationId xmlns:a16="http://schemas.microsoft.com/office/drawing/2014/main" id="{B2B7AD83-1FE1-490D-898B-BA2ADA58819F}"/>
              </a:ext>
            </a:extLst>
          </p:cNvPr>
          <p:cNvSpPr txBox="1"/>
          <p:nvPr/>
        </p:nvSpPr>
        <p:spPr>
          <a:xfrm>
            <a:off x="6068291" y="706582"/>
            <a:ext cx="12780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(2019)</a:t>
            </a:r>
            <a:endParaRPr kumimoji="0" lang="en-AU"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C94B0-0863-4657-976A-0AC8F32CBC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776" y="0"/>
            <a:ext cx="8776447" cy="6858000"/>
          </a:xfrm>
          <a:prstGeom prst="rect">
            <a:avLst/>
          </a:prstGeom>
        </p:spPr>
      </p:pic>
    </p:spTree>
    <p:extLst>
      <p:ext uri="{BB962C8B-B14F-4D97-AF65-F5344CB8AC3E}">
        <p14:creationId xmlns:p14="http://schemas.microsoft.com/office/powerpoint/2010/main" val="1398319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F0EB70-3636-4DD5-A843-1DC1381A67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E53408D-D5E0-4CBD-BE38-24C2FDE715E8}"/>
              </a:ext>
            </a:extLst>
          </p:cNvPr>
          <p:cNvSpPr txBox="1"/>
          <p:nvPr/>
        </p:nvSpPr>
        <p:spPr>
          <a:xfrm>
            <a:off x="623454" y="5725391"/>
            <a:ext cx="74710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but – will the grid cope with more VRE? </a:t>
            </a:r>
          </a:p>
        </p:txBody>
      </p:sp>
    </p:spTree>
    <p:extLst>
      <p:ext uri="{BB962C8B-B14F-4D97-AF65-F5344CB8AC3E}">
        <p14:creationId xmlns:p14="http://schemas.microsoft.com/office/powerpoint/2010/main" val="2000023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000901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issionsGraphKB-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8640"/>
            <a:ext cx="9144000" cy="6408712"/>
          </a:xfrm>
          <a:prstGeom prst="rect">
            <a:avLst/>
          </a:prstGeom>
        </p:spPr>
      </p:pic>
    </p:spTree>
    <p:extLst>
      <p:ext uri="{BB962C8B-B14F-4D97-AF65-F5344CB8AC3E}">
        <p14:creationId xmlns:p14="http://schemas.microsoft.com/office/powerpoint/2010/main" val="194109202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8BAB8-F4F4-4C9F-9D6C-EE9E9A3AF7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3837" y="90487"/>
            <a:ext cx="8696325" cy="6677025"/>
          </a:xfrm>
          <a:prstGeom prst="rect">
            <a:avLst/>
          </a:prstGeom>
        </p:spPr>
      </p:pic>
    </p:spTree>
    <p:extLst>
      <p:ext uri="{BB962C8B-B14F-4D97-AF65-F5344CB8AC3E}">
        <p14:creationId xmlns:p14="http://schemas.microsoft.com/office/powerpoint/2010/main" val="18170649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D9DEF-A157-4321-961B-66BC46C7F0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7824" y="10953"/>
            <a:ext cx="3600400" cy="4186177"/>
          </a:xfrm>
          <a:prstGeom prst="rect">
            <a:avLst/>
          </a:prstGeom>
        </p:spPr>
      </p:pic>
      <p:pic>
        <p:nvPicPr>
          <p:cNvPr id="4" name="Picture 3">
            <a:extLst>
              <a:ext uri="{FF2B5EF4-FFF2-40B4-BE49-F238E27FC236}">
                <a16:creationId xmlns:a16="http://schemas.microsoft.com/office/drawing/2014/main" id="{76F68FB1-0191-4DC2-9B7E-B548DEA6B1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173" y="85967"/>
            <a:ext cx="2880320" cy="4036147"/>
          </a:xfrm>
          <a:prstGeom prst="rect">
            <a:avLst/>
          </a:prstGeom>
        </p:spPr>
      </p:pic>
      <p:pic>
        <p:nvPicPr>
          <p:cNvPr id="6" name="Picture 5">
            <a:extLst>
              <a:ext uri="{FF2B5EF4-FFF2-40B4-BE49-F238E27FC236}">
                <a16:creationId xmlns:a16="http://schemas.microsoft.com/office/drawing/2014/main" id="{78AA9AC7-5D4E-4E21-B7CE-4FD6160E25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6376" y="2580961"/>
            <a:ext cx="2955225" cy="4144991"/>
          </a:xfrm>
          <a:prstGeom prst="rect">
            <a:avLst/>
          </a:prstGeom>
        </p:spPr>
      </p:pic>
      <p:pic>
        <p:nvPicPr>
          <p:cNvPr id="14" name="Picture 13">
            <a:extLst>
              <a:ext uri="{FF2B5EF4-FFF2-40B4-BE49-F238E27FC236}">
                <a16:creationId xmlns:a16="http://schemas.microsoft.com/office/drawing/2014/main" id="{8FE66368-A755-4DF0-ABED-77846F4444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299" y="85967"/>
            <a:ext cx="2834412" cy="3969965"/>
          </a:xfrm>
          <a:prstGeom prst="rect">
            <a:avLst/>
          </a:prstGeom>
        </p:spPr>
      </p:pic>
      <p:pic>
        <p:nvPicPr>
          <p:cNvPr id="10" name="Picture 9">
            <a:extLst>
              <a:ext uri="{FF2B5EF4-FFF2-40B4-BE49-F238E27FC236}">
                <a16:creationId xmlns:a16="http://schemas.microsoft.com/office/drawing/2014/main" id="{C61A2C8C-CEE8-4A6C-B7AD-7B118887C1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28794" y="2942928"/>
            <a:ext cx="2719670" cy="3899656"/>
          </a:xfrm>
          <a:prstGeom prst="rect">
            <a:avLst/>
          </a:prstGeom>
        </p:spPr>
      </p:pic>
      <p:pic>
        <p:nvPicPr>
          <p:cNvPr id="12" name="Picture 11">
            <a:extLst>
              <a:ext uri="{FF2B5EF4-FFF2-40B4-BE49-F238E27FC236}">
                <a16:creationId xmlns:a16="http://schemas.microsoft.com/office/drawing/2014/main" id="{0D116976-E702-4E44-8D23-49262498CB9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0173" y="2660870"/>
            <a:ext cx="2955225" cy="4186177"/>
          </a:xfrm>
          <a:prstGeom prst="rect">
            <a:avLst/>
          </a:prstGeom>
        </p:spPr>
      </p:pic>
    </p:spTree>
    <p:extLst>
      <p:ext uri="{BB962C8B-B14F-4D97-AF65-F5344CB8AC3E}">
        <p14:creationId xmlns:p14="http://schemas.microsoft.com/office/powerpoint/2010/main" val="3505098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EFD77-029F-4A77-B72C-10429FA872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775" y="71437"/>
            <a:ext cx="8934450" cy="6715125"/>
          </a:xfrm>
          <a:prstGeom prst="rect">
            <a:avLst/>
          </a:prstGeom>
        </p:spPr>
      </p:pic>
    </p:spTree>
    <p:extLst>
      <p:ext uri="{BB962C8B-B14F-4D97-AF65-F5344CB8AC3E}">
        <p14:creationId xmlns:p14="http://schemas.microsoft.com/office/powerpoint/2010/main" val="2317306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4B309-E9CD-4526-81E1-0F159A7BF4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14"/>
            <a:ext cx="9143999" cy="6851771"/>
          </a:xfrm>
          <a:prstGeom prst="rect">
            <a:avLst/>
          </a:prstGeom>
        </p:spPr>
      </p:pic>
      <p:pic>
        <p:nvPicPr>
          <p:cNvPr id="4" name="Content Placeholder 3">
            <a:extLst>
              <a:ext uri="{FF2B5EF4-FFF2-40B4-BE49-F238E27FC236}">
                <a16:creationId xmlns:a16="http://schemas.microsoft.com/office/drawing/2014/main" id="{3400998F-49E2-4C9A-B828-964D254A12F7}"/>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220599" y="2936424"/>
            <a:ext cx="8294687" cy="3867897"/>
          </a:xfrm>
        </p:spPr>
      </p:pic>
      <p:pic>
        <p:nvPicPr>
          <p:cNvPr id="6" name="Picture 5">
            <a:extLst>
              <a:ext uri="{FF2B5EF4-FFF2-40B4-BE49-F238E27FC236}">
                <a16:creationId xmlns:a16="http://schemas.microsoft.com/office/drawing/2014/main" id="{6B519FD2-1B40-488F-936D-18759CD2B4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8680"/>
            <a:ext cx="9144000" cy="3005917"/>
          </a:xfrm>
          <a:prstGeom prst="rect">
            <a:avLst/>
          </a:prstGeom>
        </p:spPr>
      </p:pic>
    </p:spTree>
    <p:extLst>
      <p:ext uri="{BB962C8B-B14F-4D97-AF65-F5344CB8AC3E}">
        <p14:creationId xmlns:p14="http://schemas.microsoft.com/office/powerpoint/2010/main" val="24917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53" presetClass="entr" presetSubtype="16"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EFD77-029F-4A77-B72C-10429FA872E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88640"/>
            <a:ext cx="9161959" cy="6468040"/>
          </a:xfrm>
          <a:prstGeom prst="rect">
            <a:avLst/>
          </a:prstGeom>
        </p:spPr>
      </p:pic>
      <p:pic>
        <p:nvPicPr>
          <p:cNvPr id="3" name="Picture 2">
            <a:extLst>
              <a:ext uri="{FF2B5EF4-FFF2-40B4-BE49-F238E27FC236}">
                <a16:creationId xmlns:a16="http://schemas.microsoft.com/office/drawing/2014/main" id="{02F10F88-AD38-4537-9314-C35403E4CA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6256" y="0"/>
            <a:ext cx="2267744" cy="1784934"/>
          </a:xfrm>
          <a:prstGeom prst="rect">
            <a:avLst/>
          </a:prstGeom>
        </p:spPr>
      </p:pic>
    </p:spTree>
    <p:extLst>
      <p:ext uri="{BB962C8B-B14F-4D97-AF65-F5344CB8AC3E}">
        <p14:creationId xmlns:p14="http://schemas.microsoft.com/office/powerpoint/2010/main" val="1976157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D341F6-EF1C-4C26-BE8A-4609E002EA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83049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AFC9D-70F3-4DE2-AF22-741F54AFE1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99" y="80628"/>
            <a:ext cx="8976997" cy="6732748"/>
          </a:xfrm>
          <a:prstGeom prst="rect">
            <a:avLst/>
          </a:prstGeom>
        </p:spPr>
      </p:pic>
    </p:spTree>
    <p:extLst>
      <p:ext uri="{BB962C8B-B14F-4D97-AF65-F5344CB8AC3E}">
        <p14:creationId xmlns:p14="http://schemas.microsoft.com/office/powerpoint/2010/main" val="343750731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AFC9D-70F3-4DE2-AF22-741F54AFE18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98796" y="49053"/>
            <a:ext cx="7342146" cy="6732748"/>
          </a:xfrm>
          <a:prstGeom prst="rect">
            <a:avLst/>
          </a:prstGeom>
        </p:spPr>
      </p:pic>
    </p:spTree>
    <p:extLst>
      <p:ext uri="{BB962C8B-B14F-4D97-AF65-F5344CB8AC3E}">
        <p14:creationId xmlns:p14="http://schemas.microsoft.com/office/powerpoint/2010/main" val="335751457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AFC9D-70F3-4DE2-AF22-741F54AFE18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618" y="-28607"/>
            <a:ext cx="9108503" cy="6888069"/>
          </a:xfrm>
          <a:prstGeom prst="rect">
            <a:avLst/>
          </a:prstGeom>
        </p:spPr>
      </p:pic>
    </p:spTree>
    <p:extLst>
      <p:ext uri="{BB962C8B-B14F-4D97-AF65-F5344CB8AC3E}">
        <p14:creationId xmlns:p14="http://schemas.microsoft.com/office/powerpoint/2010/main" val="369772245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124146-5F24-4AD9-A381-31D710FEB8A9}"/>
              </a:ext>
            </a:extLst>
          </p:cNvPr>
          <p:cNvSpPr>
            <a:spLocks noGrp="1"/>
          </p:cNvSpPr>
          <p:nvPr>
            <p:ph idx="1"/>
          </p:nvPr>
        </p:nvSpPr>
        <p:spPr>
          <a:xfrm>
            <a:off x="6847452" y="188641"/>
            <a:ext cx="2138874" cy="4104456"/>
          </a:xfrm>
        </p:spPr>
        <p:txBody>
          <a:bodyPr/>
          <a:lstStyle/>
          <a:p>
            <a:pPr marL="0" indent="0">
              <a:buNone/>
            </a:pPr>
            <a:r>
              <a:rPr lang="en-AU" dirty="0"/>
              <a:t>Thyssen-Krupp</a:t>
            </a:r>
          </a:p>
          <a:p>
            <a:pPr marL="0" indent="0">
              <a:buNone/>
            </a:pPr>
            <a:r>
              <a:rPr lang="en-AU" dirty="0"/>
              <a:t>Hydrogen steel production</a:t>
            </a:r>
          </a:p>
        </p:txBody>
      </p:sp>
      <p:pic>
        <p:nvPicPr>
          <p:cNvPr id="5" name="Picture 4">
            <a:extLst>
              <a:ext uri="{FF2B5EF4-FFF2-40B4-BE49-F238E27FC236}">
                <a16:creationId xmlns:a16="http://schemas.microsoft.com/office/drawing/2014/main" id="{D3E479EC-C5D8-4839-AC5F-5F1BEEED3E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116632"/>
            <a:ext cx="6739948" cy="6552728"/>
          </a:xfrm>
          <a:prstGeom prst="rect">
            <a:avLst/>
          </a:prstGeom>
        </p:spPr>
      </p:pic>
      <p:pic>
        <p:nvPicPr>
          <p:cNvPr id="7" name="Picture 6">
            <a:extLst>
              <a:ext uri="{FF2B5EF4-FFF2-40B4-BE49-F238E27FC236}">
                <a16:creationId xmlns:a16="http://schemas.microsoft.com/office/drawing/2014/main" id="{ECC08C58-7A76-44D8-BC9D-7F8435E6B0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8096" y="4778456"/>
            <a:ext cx="2438400" cy="1962912"/>
          </a:xfrm>
          <a:prstGeom prst="rect">
            <a:avLst/>
          </a:prstGeom>
        </p:spPr>
      </p:pic>
    </p:spTree>
    <p:extLst>
      <p:ext uri="{BB962C8B-B14F-4D97-AF65-F5344CB8AC3E}">
        <p14:creationId xmlns:p14="http://schemas.microsoft.com/office/powerpoint/2010/main" val="686138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E4C68-9AF1-427A-AF59-9D0B75F6C260}"/>
              </a:ext>
            </a:extLst>
          </p:cNvPr>
          <p:cNvSpPr>
            <a:spLocks noGrp="1"/>
          </p:cNvSpPr>
          <p:nvPr>
            <p:ph type="title"/>
          </p:nvPr>
        </p:nvSpPr>
        <p:spPr>
          <a:xfrm>
            <a:off x="301625" y="228601"/>
            <a:ext cx="8510588" cy="752128"/>
          </a:xfrm>
        </p:spPr>
        <p:txBody>
          <a:bodyPr/>
          <a:lstStyle/>
          <a:p>
            <a:r>
              <a:rPr lang="en-AU" sz="3600" dirty="0"/>
              <a:t>The really dangerous echo chamber</a:t>
            </a:r>
          </a:p>
        </p:txBody>
      </p:sp>
      <p:pic>
        <p:nvPicPr>
          <p:cNvPr id="5" name="Content Placeholder 4">
            <a:extLst>
              <a:ext uri="{FF2B5EF4-FFF2-40B4-BE49-F238E27FC236}">
                <a16:creationId xmlns:a16="http://schemas.microsoft.com/office/drawing/2014/main" id="{F0F576E3-DD47-4B2B-AAD7-4AD17195BC9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89" y="13793"/>
            <a:ext cx="4704878" cy="6738204"/>
          </a:xfrm>
        </p:spPr>
      </p:pic>
      <p:pic>
        <p:nvPicPr>
          <p:cNvPr id="11" name="Picture 10">
            <a:extLst>
              <a:ext uri="{FF2B5EF4-FFF2-40B4-BE49-F238E27FC236}">
                <a16:creationId xmlns:a16="http://schemas.microsoft.com/office/drawing/2014/main" id="{DA136D26-062D-482F-8309-F61279DC69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1906" y="0"/>
            <a:ext cx="6515850" cy="6832536"/>
          </a:xfrm>
          <a:prstGeom prst="rect">
            <a:avLst/>
          </a:prstGeom>
        </p:spPr>
      </p:pic>
      <p:pic>
        <p:nvPicPr>
          <p:cNvPr id="7" name="Picture 6">
            <a:extLst>
              <a:ext uri="{FF2B5EF4-FFF2-40B4-BE49-F238E27FC236}">
                <a16:creationId xmlns:a16="http://schemas.microsoft.com/office/drawing/2014/main" id="{65FC583D-8AB2-4CD4-9DA2-52D3A2E641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2591" y="0"/>
            <a:ext cx="5971592" cy="6858000"/>
          </a:xfrm>
          <a:prstGeom prst="rect">
            <a:avLst/>
          </a:prstGeom>
        </p:spPr>
      </p:pic>
      <p:pic>
        <p:nvPicPr>
          <p:cNvPr id="13" name="Picture 12">
            <a:extLst>
              <a:ext uri="{FF2B5EF4-FFF2-40B4-BE49-F238E27FC236}">
                <a16:creationId xmlns:a16="http://schemas.microsoft.com/office/drawing/2014/main" id="{3EB7D5E4-2F6E-41AD-BAF7-F66BE1F650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647" y="965719"/>
            <a:ext cx="7884368" cy="5588807"/>
          </a:xfrm>
          <a:prstGeom prst="rect">
            <a:avLst/>
          </a:prstGeom>
        </p:spPr>
      </p:pic>
      <p:pic>
        <p:nvPicPr>
          <p:cNvPr id="17" name="Picture 16">
            <a:extLst>
              <a:ext uri="{FF2B5EF4-FFF2-40B4-BE49-F238E27FC236}">
                <a16:creationId xmlns:a16="http://schemas.microsoft.com/office/drawing/2014/main" id="{1F1C09E1-D6AE-4114-9E6A-BF49DD5CA4C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33" y="0"/>
            <a:ext cx="7714123" cy="6846850"/>
          </a:xfrm>
          <a:prstGeom prst="rect">
            <a:avLst/>
          </a:prstGeom>
        </p:spPr>
      </p:pic>
    </p:spTree>
    <p:extLst>
      <p:ext uri="{BB962C8B-B14F-4D97-AF65-F5344CB8AC3E}">
        <p14:creationId xmlns:p14="http://schemas.microsoft.com/office/powerpoint/2010/main" val="2703246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3"/>
</p:tagLst>
</file>

<file path=ppt/tags/tag2.xml><?xml version="1.0" encoding="utf-8"?>
<p:tagLst xmlns:a="http://schemas.openxmlformats.org/drawingml/2006/main" xmlns:r="http://schemas.openxmlformats.org/officeDocument/2006/relationships" xmlns:p="http://schemas.openxmlformats.org/presentationml/2006/main">
  <p:tag name="TIMING" val="|4.9"/>
</p:tagLst>
</file>

<file path=ppt/tags/tag3.xml><?xml version="1.0" encoding="utf-8"?>
<p:tagLst xmlns:a="http://schemas.openxmlformats.org/drawingml/2006/main" xmlns:r="http://schemas.openxmlformats.org/officeDocument/2006/relationships" xmlns:p="http://schemas.openxmlformats.org/presentationml/2006/main">
  <p:tag name="TIMING" val="|4.9"/>
</p:tagLst>
</file>

<file path=ppt/tags/tag4.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18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9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S Gothic"/>
        <a:cs typeface=""/>
      </a:majorFont>
      <a:minorFont>
        <a:latin typeface="Calibri"/>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20414</TotalTime>
  <Words>5482</Words>
  <Application>Microsoft Office PowerPoint</Application>
  <PresentationFormat>On-screen Show (4:3)</PresentationFormat>
  <Paragraphs>360</Paragraphs>
  <Slides>85</Slides>
  <Notes>70</Notes>
  <HiddenSlides>0</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85</vt:i4>
      </vt:variant>
    </vt:vector>
  </HeadingPairs>
  <TitlesOfParts>
    <vt:vector size="98" baseType="lpstr">
      <vt:lpstr>Wingdings</vt:lpstr>
      <vt:lpstr>Calibri Light</vt:lpstr>
      <vt:lpstr>Arial</vt:lpstr>
      <vt:lpstr>Times New Roman</vt:lpstr>
      <vt:lpstr>Calibri</vt:lpstr>
      <vt:lpstr>Arial Rounded MT Bold</vt:lpstr>
      <vt:lpstr>18_Clouds</vt:lpstr>
      <vt:lpstr>19_Clouds</vt:lpstr>
      <vt:lpstr>2_Office Theme</vt:lpstr>
      <vt:lpstr>6_Office Theme</vt:lpstr>
      <vt:lpstr>20_Clouds</vt:lpstr>
      <vt:lpstr>Office Theme</vt:lpstr>
      <vt:lpstr>5_Office Theme</vt:lpstr>
      <vt:lpstr>PHYSCON Feb 2020: What now for Climate Science? Keith Burrows, Beyond Zero Emissions (etc.)</vt:lpstr>
      <vt:lpstr>Climate Change</vt:lpstr>
      <vt:lpstr>PowerPoint Presentation</vt:lpstr>
      <vt:lpstr>Debate?</vt:lpstr>
      <vt:lpstr>PowerPoint Presentation</vt:lpstr>
      <vt:lpstr>My view of the climate change spectrum</vt:lpstr>
      <vt:lpstr>My view of what SHOULD happen!</vt:lpstr>
      <vt:lpstr>PowerPoint Presentation</vt:lpstr>
      <vt:lpstr>The really dangerous echo chamber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 sheets ARE melting!</vt:lpstr>
      <vt:lpstr>PowerPoint Presentation</vt:lpstr>
      <vt:lpstr>PowerPoint Presentation</vt:lpstr>
      <vt:lpstr>PowerPoint Presentation</vt:lpstr>
      <vt:lpstr>PowerPoint Presentation</vt:lpstr>
      <vt:lpstr>Jakobshavn</vt:lpstr>
      <vt:lpstr>Jakobshavn, the largest, fastest glacier in Greenland</vt:lpstr>
      <vt:lpstr>Jakobshavn, the largest, fastest glacier in Greenland</vt:lpstr>
      <vt:lpstr>PowerPoint Presentation</vt:lpstr>
      <vt:lpstr>PowerPoint Presentation</vt:lpstr>
      <vt:lpstr>PowerPoint Presentation</vt:lpstr>
      <vt:lpstr>PowerPoint Presentation</vt:lpstr>
      <vt:lpstr>Why ice sheets are melting 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do about it?</vt:lpstr>
      <vt:lpstr>Australian Solutions - solar!</vt:lpstr>
      <vt:lpstr>Australian Solutions - solar!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science for C4C</dc:title>
  <dc:creator>Keith</dc:creator>
  <cp:lastModifiedBy>Keith Burrows</cp:lastModifiedBy>
  <cp:revision>632</cp:revision>
  <dcterms:created xsi:type="dcterms:W3CDTF">2017-08-24T05:02:23Z</dcterms:created>
  <dcterms:modified xsi:type="dcterms:W3CDTF">2020-02-15T09:37:35Z</dcterms:modified>
</cp:coreProperties>
</file>