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8.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4" r:id="rId2"/>
    <p:sldMasterId id="2147483699" r:id="rId3"/>
    <p:sldMasterId id="2147483711" r:id="rId4"/>
    <p:sldMasterId id="2147483806" r:id="rId5"/>
    <p:sldMasterId id="2147483823" r:id="rId6"/>
    <p:sldMasterId id="2147483835" r:id="rId7"/>
  </p:sldMasterIdLst>
  <p:notesMasterIdLst>
    <p:notesMasterId r:id="rId122"/>
  </p:notesMasterIdLst>
  <p:sldIdLst>
    <p:sldId id="521" r:id="rId8"/>
    <p:sldId id="591" r:id="rId9"/>
    <p:sldId id="500" r:id="rId10"/>
    <p:sldId id="496" r:id="rId11"/>
    <p:sldId id="497" r:id="rId12"/>
    <p:sldId id="498" r:id="rId13"/>
    <p:sldId id="589" r:id="rId14"/>
    <p:sldId id="681" r:id="rId15"/>
    <p:sldId id="1694" r:id="rId16"/>
    <p:sldId id="435" r:id="rId17"/>
    <p:sldId id="432" r:id="rId18"/>
    <p:sldId id="433" r:id="rId19"/>
    <p:sldId id="434" r:id="rId20"/>
    <p:sldId id="431" r:id="rId21"/>
    <p:sldId id="1009" r:id="rId22"/>
    <p:sldId id="436" r:id="rId23"/>
    <p:sldId id="437" r:id="rId24"/>
    <p:sldId id="438" r:id="rId25"/>
    <p:sldId id="439" r:id="rId26"/>
    <p:sldId id="447" r:id="rId27"/>
    <p:sldId id="499" r:id="rId28"/>
    <p:sldId id="682" r:id="rId29"/>
    <p:sldId id="569" r:id="rId30"/>
    <p:sldId id="1024" r:id="rId31"/>
    <p:sldId id="456" r:id="rId32"/>
    <p:sldId id="457" r:id="rId33"/>
    <p:sldId id="267" r:id="rId34"/>
    <p:sldId id="1679" r:id="rId35"/>
    <p:sldId id="1007" r:id="rId36"/>
    <p:sldId id="1680" r:id="rId37"/>
    <p:sldId id="1695" r:id="rId38"/>
    <p:sldId id="487" r:id="rId39"/>
    <p:sldId id="489" r:id="rId40"/>
    <p:sldId id="488" r:id="rId41"/>
    <p:sldId id="579" r:id="rId42"/>
    <p:sldId id="459" r:id="rId43"/>
    <p:sldId id="492" r:id="rId44"/>
    <p:sldId id="1051" r:id="rId45"/>
    <p:sldId id="493" r:id="rId46"/>
    <p:sldId id="414" r:id="rId47"/>
    <p:sldId id="391" r:id="rId48"/>
    <p:sldId id="1052" r:id="rId49"/>
    <p:sldId id="1053" r:id="rId50"/>
    <p:sldId id="1678" r:id="rId51"/>
    <p:sldId id="290" r:id="rId52"/>
    <p:sldId id="330" r:id="rId53"/>
    <p:sldId id="581" r:id="rId54"/>
    <p:sldId id="577" r:id="rId55"/>
    <p:sldId id="575" r:id="rId56"/>
    <p:sldId id="576" r:id="rId57"/>
    <p:sldId id="578" r:id="rId58"/>
    <p:sldId id="588" r:id="rId59"/>
    <p:sldId id="502" r:id="rId60"/>
    <p:sldId id="1698" r:id="rId61"/>
    <p:sldId id="440" r:id="rId62"/>
    <p:sldId id="1699" r:id="rId63"/>
    <p:sldId id="583" r:id="rId64"/>
    <p:sldId id="683" r:id="rId65"/>
    <p:sldId id="1681" r:id="rId66"/>
    <p:sldId id="1682" r:id="rId67"/>
    <p:sldId id="1683" r:id="rId68"/>
    <p:sldId id="320" r:id="rId69"/>
    <p:sldId id="1685" r:id="rId70"/>
    <p:sldId id="1686" r:id="rId71"/>
    <p:sldId id="1021" r:id="rId72"/>
    <p:sldId id="1687" r:id="rId73"/>
    <p:sldId id="1688" r:id="rId74"/>
    <p:sldId id="1689" r:id="rId75"/>
    <p:sldId id="1721" r:id="rId76"/>
    <p:sldId id="1690" r:id="rId77"/>
    <p:sldId id="1691" r:id="rId78"/>
    <p:sldId id="1692" r:id="rId79"/>
    <p:sldId id="1693" r:id="rId80"/>
    <p:sldId id="313" r:id="rId81"/>
    <p:sldId id="590" r:id="rId82"/>
    <p:sldId id="523" r:id="rId83"/>
    <p:sldId id="508" r:id="rId84"/>
    <p:sldId id="509" r:id="rId85"/>
    <p:sldId id="510" r:id="rId86"/>
    <p:sldId id="512" r:id="rId87"/>
    <p:sldId id="515" r:id="rId88"/>
    <p:sldId id="376" r:id="rId89"/>
    <p:sldId id="505" r:id="rId90"/>
    <p:sldId id="365" r:id="rId91"/>
    <p:sldId id="554" r:id="rId92"/>
    <p:sldId id="1036" r:id="rId93"/>
    <p:sldId id="1038" r:id="rId94"/>
    <p:sldId id="1039" r:id="rId95"/>
    <p:sldId id="1037" r:id="rId96"/>
    <p:sldId id="518" r:id="rId97"/>
    <p:sldId id="395" r:id="rId98"/>
    <p:sldId id="516" r:id="rId99"/>
    <p:sldId id="517" r:id="rId100"/>
    <p:sldId id="377" r:id="rId101"/>
    <p:sldId id="524" r:id="rId102"/>
    <p:sldId id="519" r:id="rId103"/>
    <p:sldId id="605" r:id="rId104"/>
    <p:sldId id="1012" r:id="rId105"/>
    <p:sldId id="1720" r:id="rId106"/>
    <p:sldId id="1717" r:id="rId107"/>
    <p:sldId id="1718" r:id="rId108"/>
    <p:sldId id="1701" r:id="rId109"/>
    <p:sldId id="1710" r:id="rId110"/>
    <p:sldId id="1711" r:id="rId111"/>
    <p:sldId id="1712" r:id="rId112"/>
    <p:sldId id="1719" r:id="rId113"/>
    <p:sldId id="604" r:id="rId114"/>
    <p:sldId id="691" r:id="rId115"/>
    <p:sldId id="1707" r:id="rId116"/>
    <p:sldId id="309" r:id="rId117"/>
    <p:sldId id="1708" r:id="rId118"/>
    <p:sldId id="350" r:id="rId119"/>
    <p:sldId id="331" r:id="rId120"/>
    <p:sldId id="1706" r:id="rId121"/>
  </p:sldIdLst>
  <p:sldSz cx="9144000" cy="6858000" type="screen4x3"/>
  <p:notesSz cx="6858000" cy="9144000"/>
  <p:embeddedFontLst>
    <p:embeddedFont>
      <p:font typeface="Algerian" panose="04020705040A02060702" pitchFamily="82" charset="0"/>
      <p:regular r:id="rId123"/>
    </p:embeddedFont>
    <p:embeddedFont>
      <p:font typeface="Arial Rounded MT Bold" panose="020F0704030504030204" pitchFamily="34" charset="0"/>
      <p:regular r:id="rId124"/>
    </p:embeddedFont>
    <p:embeddedFont>
      <p:font typeface="Calibri" panose="020F0502020204030204" pitchFamily="34" charset="0"/>
      <p:regular r:id="rId125"/>
      <p:bold r:id="rId126"/>
      <p:italic r:id="rId127"/>
      <p:boldItalic r:id="rId128"/>
    </p:embeddedFont>
    <p:embeddedFont>
      <p:font typeface="Comic Sans MS" panose="030F0702030302020204" pitchFamily="66" charset="0"/>
      <p:regular r:id="rId129"/>
      <p:bold r:id="rId130"/>
    </p:embeddedFont>
    <p:embeddedFont>
      <p:font typeface="Lucida Handwriting" panose="03010101010101010101" pitchFamily="66" charset="0"/>
      <p:regular r:id="rId131"/>
    </p:embeddedFont>
    <p:embeddedFont>
      <p:font typeface="Wingdings 2" panose="05020102010507070707" pitchFamily="18" charset="2"/>
      <p:regular r:id="rId132"/>
    </p:embeddedFont>
    <p:embeddedFont>
      <p:font typeface="Wingdings 3" panose="05040102010807070707" pitchFamily="18" charset="2"/>
      <p:regular r:id="rId1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99"/>
    <a:srgbClr val="FF9900"/>
    <a:srgbClr val="CC6600"/>
    <a:srgbClr val="FF0000"/>
    <a:srgbClr val="CC0000"/>
    <a:srgbClr val="FF5050"/>
    <a:srgbClr val="FFCC00"/>
    <a:srgbClr val="F84242"/>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00" autoAdjust="0"/>
  </p:normalViewPr>
  <p:slideViewPr>
    <p:cSldViewPr>
      <p:cViewPr varScale="1">
        <p:scale>
          <a:sx n="107" d="100"/>
          <a:sy n="107" d="100"/>
        </p:scale>
        <p:origin x="1128" y="96"/>
      </p:cViewPr>
      <p:guideLst>
        <p:guide orient="horz" pos="2160"/>
        <p:guide pos="2880"/>
      </p:guideLst>
    </p:cSldViewPr>
  </p:slid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font" Target="fonts/font11.fntdata"/><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font" Target="fonts/font1.fntdata"/><Relationship Id="rId128" Type="http://schemas.openxmlformats.org/officeDocument/2006/relationships/font" Target="fonts/font6.fntdata"/><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font" Target="fonts/font4.fntdata"/><Relationship Id="rId13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font" Target="fonts/font2.fntdata"/><Relationship Id="rId129" Type="http://schemas.openxmlformats.org/officeDocument/2006/relationships/font" Target="fonts/font7.fntdata"/><Relationship Id="rId13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font" Target="fonts/font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notesMaster" Target="notesMasters/notesMaster1.xml"/><Relationship Id="rId130" Type="http://schemas.openxmlformats.org/officeDocument/2006/relationships/font" Target="fonts/font8.fntdata"/><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font" Target="fonts/font3.fntdata"/><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font" Target="fonts/font9.fntdata"/><Relationship Id="rId136"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13B4A-724B-4C50-89E5-EAA46FE2B565}" type="datetimeFigureOut">
              <a:rPr lang="en-AU" smtClean="0"/>
              <a:pPr/>
              <a:t>8/02/2020</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2D69E6-F7E1-434F-AB02-B829E32190C6}"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researchgate.net/publication/286028174_Northern_Gulf_of_Mexico_sea-level_history_for_the_past_20000_years/link/574a019708ae5bf2e63f1bd0/download"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twitter.com/realDonaldTrump/status/1090074254010404864?ref_src=twsrc%5etfw"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theguardian.com/environment/2017/may/07/trump-climate-change-officials-worried"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www.nap.edu/read/18373/chapter/4"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051590A-D993-49CF-80B6-91ECE1955950}" type="slidenum">
              <a:rPr lang="en-AU" smtClean="0">
                <a:solidFill>
                  <a:prstClr val="black"/>
                </a:solidFill>
              </a:rPr>
              <a:pPr/>
              <a:t>1</a:t>
            </a:fld>
            <a:endParaRPr lang="en-AU" dirty="0">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AU" dirty="0">
                <a:latin typeface="Arial" charset="0"/>
              </a:rPr>
              <a:t>For PHYSCON Feb 2020. This is a version with just the climate science slides. Please feel free to use and adapt for your </a:t>
            </a:r>
            <a:r>
              <a:rPr lang="en-AU">
                <a:latin typeface="Arial" charset="0"/>
              </a:rPr>
              <a:t>own purposes</a:t>
            </a:r>
            <a:endParaRPr lang="en-AU"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Could use the term “Earth’s energy balance” here if appropriate to explain that energy in from the Sun can be calculated and energy out must balance</a:t>
            </a:r>
            <a:r>
              <a:rPr lang="en-US" baseline="0" dirty="0"/>
              <a:t> this – but energy out is dependent on the average temperature.  </a:t>
            </a:r>
            <a:r>
              <a:rPr lang="en-US" i="1" baseline="0" dirty="0"/>
              <a:t>From AIP</a:t>
            </a:r>
            <a:r>
              <a:rPr lang="en-US" baseline="0" dirty="0"/>
              <a:t>: </a:t>
            </a:r>
            <a:r>
              <a:rPr lang="en-US" dirty="0"/>
              <a:t>Beginning with work by Joseph Fourier in the 1820s, scientists had understood that gases in the atmosphere might trap the heat received from the Sun. As Fourier put it, energy in the form of visible light from the Sun easily penetrates the atmosphere to reach the surface and heat it up, but heat cannot so easily escape back into space. For the air absorbs invisible heat rays (“infrared radiation”) rising from the surface. The warmed air radiates some of the energy back down to the surface, helping it stay warm. This was the effect that would later be called, by an inaccurate analogy, the "greenhouse effect."  [The Discovery of Global Warming</a:t>
            </a:r>
            <a:r>
              <a:rPr lang="en-US" baseline="0" dirty="0"/>
              <a:t> - </a:t>
            </a:r>
            <a:r>
              <a:rPr lang="en-US" dirty="0"/>
              <a:t>Spencer </a:t>
            </a:r>
            <a:r>
              <a:rPr lang="en-US" dirty="0" err="1"/>
              <a:t>Weart</a:t>
            </a:r>
            <a:r>
              <a:rPr lang="en-US" dirty="0"/>
              <a:t>, AIP]</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10</a:t>
            </a:fld>
            <a:endParaRPr lang="en-AU">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Two simple laws of physics enable us to figure out the energy balance:</a:t>
            </a:r>
            <a:r>
              <a:rPr lang="en-US" baseline="0" dirty="0"/>
              <a:t>  T</a:t>
            </a:r>
            <a:r>
              <a:rPr lang="en-US" dirty="0"/>
              <a:t>he Stefan-Boltzmann law...  I = εσT^4   and  Wien’s law... </a:t>
            </a:r>
            <a:r>
              <a:rPr lang="en-US" dirty="0" err="1"/>
              <a:t>λmax</a:t>
            </a:r>
            <a:r>
              <a:rPr lang="en-US" dirty="0"/>
              <a:t> = 0.0029/T (see previous slide).</a:t>
            </a:r>
          </a:p>
          <a:p>
            <a:r>
              <a:rPr lang="en-US" dirty="0"/>
              <a:t>S-B just tells us how much heat a hot object radiates.    Wien tells us what sort of radiation it will be.   Together they can be used to work out the temperature of a body such as the Earth receiving radiation from the Sun at the distance it is and radiating it away</a:t>
            </a:r>
            <a:r>
              <a:rPr lang="en-US" baseline="0" dirty="0"/>
              <a:t> according to these laws</a:t>
            </a:r>
            <a:r>
              <a:rPr lang="en-US" dirty="0"/>
              <a:t>.  While Fourier couldn’t work out</a:t>
            </a:r>
            <a:r>
              <a:rPr lang="en-US" baseline="0" dirty="0"/>
              <a:t> an accurate value, we now know that it would be about –18 </a:t>
            </a:r>
            <a:r>
              <a:rPr lang="en-US" baseline="0" dirty="0" err="1"/>
              <a:t>degC</a:t>
            </a:r>
            <a:r>
              <a:rPr lang="en-US" baseline="0" dirty="0"/>
              <a:t>. Noticeably this is just what the average temperature of the Moon is – but because of it’s slow rotation it varies from very hot indeed to very cold during the long nights.</a:t>
            </a:r>
            <a:endParaRPr lang="en-US"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11</a:t>
            </a:fld>
            <a:endParaRPr lang="en-AU">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was a little surprising because air appears to be totally transparent to the light from the Sun – which</a:t>
            </a:r>
            <a:r>
              <a:rPr lang="en-AU" baseline="0" dirty="0"/>
              <a:t> is why we see it so clearly. It is also a very thin layer and doesn’t LOOK as though it would insulate the Earth. </a:t>
            </a:r>
            <a:r>
              <a:rPr lang="en-AU" b="1" baseline="0" dirty="0"/>
              <a:t>Explained later:</a:t>
            </a:r>
            <a:r>
              <a:rPr lang="en-AU" baseline="0" dirty="0"/>
              <a:t> However, the outgoing ‘heat radiation’  is not visible light like that from the Sun but infrared radiation. (The light from the Sun includes short wavelength IR, but the outgoing IR is longer wavelength radiation which turns out to be absorbed by H2O and CO2)</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12</a:t>
            </a:fld>
            <a:endParaRPr lang="en-AU">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Even though they compose only less</a:t>
            </a:r>
            <a:r>
              <a:rPr lang="en-US" baseline="0" dirty="0"/>
              <a:t> than 1% (H2O) and 0.04% (CO2).</a:t>
            </a:r>
            <a:r>
              <a:rPr lang="en-US"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Tyndall set out to find whether there was in fact any gas in the atmosphere that could trap heat rays. In 1859, his careful laboratory work identified several gases that did just that. The most important was simple water vapor (H2O). Also effective was carbon dioxide (CO2), although in the atmosphere the gas is only a few parts in ten thousand. Just as a sheet of paper will block more light than an entire pool of clear water, so the trace of CO2 altered the balance of heat radiation through the entire atmosphere.   [The Discovery of Global Warming</a:t>
            </a:r>
            <a:r>
              <a:rPr lang="en-US" baseline="0" dirty="0"/>
              <a:t> - </a:t>
            </a:r>
            <a:r>
              <a:rPr lang="en-US" dirty="0"/>
              <a:t>Spencer </a:t>
            </a:r>
            <a:r>
              <a:rPr lang="en-US" dirty="0" err="1"/>
              <a:t>Weart</a:t>
            </a:r>
            <a:r>
              <a:rPr lang="en-US" dirty="0"/>
              <a:t>, AIP]</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13</a:t>
            </a:fld>
            <a:endParaRPr lang="en-AU">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6CE557A-10BB-4AA7-B922-C0E4C45CAA1E}" type="slidenum">
              <a:rPr lang="en-AU" smtClean="0">
                <a:solidFill>
                  <a:srgbClr val="000000"/>
                </a:solidFill>
                <a:latin typeface="Arial" charset="0"/>
              </a:rPr>
              <a:pPr/>
              <a:t>14</a:t>
            </a:fld>
            <a:endParaRPr lang="en-AU">
              <a:solidFill>
                <a:srgbClr val="000000"/>
              </a:solidFill>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AU" dirty="0">
                <a:latin typeface="Arial" charset="0"/>
              </a:rPr>
              <a:t>400 ppm might seem a very small amount of CO2 to have such an effect. Only 0.04%. But consider this analogy. Think of the water as like the atmosphere – most light goes straight through it.</a:t>
            </a:r>
          </a:p>
          <a:p>
            <a:pPr eaLnBrk="1" hangingPunct="1"/>
            <a:r>
              <a:rPr lang="en-AU" dirty="0">
                <a:latin typeface="Arial" charset="0"/>
              </a:rPr>
              <a:t>Think of ink rather like the CO2 in the atmosphere – it absorbs light, just as CO2 absorbs invisible infrared light (warmth)</a:t>
            </a:r>
          </a:p>
          <a:p>
            <a:pPr eaLnBrk="1" hangingPunct="1"/>
            <a:r>
              <a:rPr lang="en-AU" dirty="0">
                <a:latin typeface="Arial" charset="0"/>
              </a:rPr>
              <a:t>The</a:t>
            </a:r>
            <a:r>
              <a:rPr lang="en-AU" baseline="0" dirty="0">
                <a:latin typeface="Arial" charset="0"/>
              </a:rPr>
              <a:t> air, or water simply have little or no effect on the light/IR, but the CO2 does.</a:t>
            </a:r>
            <a:endParaRPr lang="en-AU" dirty="0">
              <a:latin typeface="Arial" charset="0"/>
            </a:endParaRPr>
          </a:p>
          <a:p>
            <a:pPr eaLnBrk="1" hangingPunct="1"/>
            <a:endParaRPr lang="en-AU" dirty="0">
              <a:latin typeface="Arial" charset="0"/>
            </a:endParaRPr>
          </a:p>
          <a:p>
            <a:pPr eaLnBrk="1" hangingPunct="1"/>
            <a:r>
              <a:rPr lang="en-AU" dirty="0">
                <a:latin typeface="Arial" charset="0"/>
              </a:rPr>
              <a:t>400 ppm</a:t>
            </a:r>
            <a:r>
              <a:rPr lang="en-AU" baseline="0" dirty="0">
                <a:latin typeface="Arial" charset="0"/>
              </a:rPr>
              <a:t> might sound like a very small amount of CO2 in the atmosphere, but the problem is that over 99% of the atmosphere has NO EFFECT on the greenhouse effect. In this experiment, t</a:t>
            </a:r>
            <a:r>
              <a:rPr lang="en-AU" dirty="0">
                <a:latin typeface="Arial" charset="0"/>
              </a:rPr>
              <a:t>he water is like</a:t>
            </a:r>
            <a:r>
              <a:rPr lang="en-AU" baseline="0" dirty="0">
                <a:latin typeface="Arial" charset="0"/>
              </a:rPr>
              <a:t> the nitrogen and oxygen – simply irrelevant as far as the absorption of light (or IR) is concerned.  TRY THIS AT HOME! (Could use food colour etc.)</a:t>
            </a:r>
            <a:endParaRPr lang="en-AU"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Sunlight falls on Earth after going straight through the atmosphere.</a:t>
            </a:r>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pPr>
                <a:defRPr/>
              </a:pPr>
              <a:t>15</a:t>
            </a:fld>
            <a:endParaRPr lang="en-AU"/>
          </a:p>
        </p:txBody>
      </p:sp>
    </p:spTree>
    <p:extLst>
      <p:ext uri="{BB962C8B-B14F-4D97-AF65-F5344CB8AC3E}">
        <p14:creationId xmlns:p14="http://schemas.microsoft.com/office/powerpoint/2010/main" val="2401903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9B0C3AA-A2CB-4536-BD9D-FFCC19D4FAE4}" type="slidenum">
              <a:rPr lang="en-AU" smtClean="0">
                <a:solidFill>
                  <a:srgbClr val="000000"/>
                </a:solidFill>
              </a:rPr>
              <a:pPr/>
              <a:t>16</a:t>
            </a:fld>
            <a:endParaRPr lang="en-AU">
              <a:solidFill>
                <a:srgbClr val="000000"/>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AU" dirty="0">
                <a:latin typeface="Arial" charset="0"/>
              </a:rPr>
              <a:t>Refer to ‘Earth’s energy balance’ again. And his analysis was pretty much correct.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6DEC443-DF2D-4236-8900-C013FBD6841C}" type="slidenum">
              <a:rPr lang="en-AU" smtClean="0">
                <a:solidFill>
                  <a:srgbClr val="000000"/>
                </a:solidFill>
              </a:rPr>
              <a:pPr/>
              <a:t>17</a:t>
            </a:fld>
            <a:endParaRPr lang="en-AU">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AU" dirty="0">
                <a:latin typeface="Arial" charset="0"/>
              </a:rPr>
              <a:t>From -18 to +15</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23E3425-745F-4302-9E26-D3E7C9A125D2}" type="slidenum">
              <a:rPr lang="en-AU" smtClean="0">
                <a:solidFill>
                  <a:srgbClr val="000000"/>
                </a:solidFill>
              </a:rPr>
              <a:pPr/>
              <a:t>18</a:t>
            </a:fld>
            <a:endParaRPr lang="en-AU">
              <a:solidFill>
                <a:srgbClr val="000000"/>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AU">
                <a:latin typeface="Arial" charset="0"/>
              </a:rPr>
              <a:t>Photo Puffing Billy KB (not quite a Swedish train!)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F12DA2A2-AB4D-4B54-AC87-49DD2CAD44C9}" type="slidenum">
              <a:rPr lang="en-AU" smtClean="0">
                <a:solidFill>
                  <a:srgbClr val="000000"/>
                </a:solidFill>
              </a:rPr>
              <a:pPr/>
              <a:t>19</a:t>
            </a:fld>
            <a:endParaRPr lang="en-AU">
              <a:solidFill>
                <a:srgbClr val="000000"/>
              </a:solidFill>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en-AU" dirty="0">
                <a:latin typeface="Arial" charset="0"/>
              </a:rPr>
              <a:t>And his analysis was pretty much correct.  (Note</a:t>
            </a:r>
            <a:r>
              <a:rPr lang="en-AU" baseline="0" dirty="0">
                <a:latin typeface="Arial" charset="0"/>
              </a:rPr>
              <a:t> his smile here!) Actually he did realise that this could create a problem, but didn’t realise that it would take so little time to increase the CO2 concentration.</a:t>
            </a:r>
            <a:endParaRPr lang="en-AU"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See my website for more of the background science. Scepticism is important in science! It is always good to question generally accepted ideas. BUT – it is important to look at ALL the evidence, not just the bit that suits one’s point of view.</a:t>
            </a:r>
          </a:p>
        </p:txBody>
      </p:sp>
      <p:sp>
        <p:nvSpPr>
          <p:cNvPr id="4" name="Slide Number Placeholder 3"/>
          <p:cNvSpPr>
            <a:spLocks noGrp="1"/>
          </p:cNvSpPr>
          <p:nvPr>
            <p:ph type="sldNum" sz="quarter" idx="10"/>
          </p:nvPr>
        </p:nvSpPr>
        <p:spPr/>
        <p:txBody>
          <a:bodyPr/>
          <a:lstStyle/>
          <a:p>
            <a:fld id="{312D69E6-F7E1-434F-AB02-B829E32190C6}" type="slidenum">
              <a:rPr lang="en-AU" smtClean="0"/>
              <a:pPr/>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present greenhouse effect is responsible for a +33 deg temperature increase. If we increase the CO2 this MUST increase this 33 deg - big question is by how much?</a:t>
            </a:r>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20</a:t>
            </a:fld>
            <a:endParaRPr lang="en-AU">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Why does the heat balance change? </a:t>
            </a:r>
          </a:p>
          <a:p>
            <a:r>
              <a:rPr lang="en-AU" dirty="0"/>
              <a:t>Two main reasons: </a:t>
            </a:r>
            <a:r>
              <a:rPr lang="en-AU" u="sng" dirty="0"/>
              <a:t>1 Heat received depends on Sun and Earth’s position and angle</a:t>
            </a:r>
          </a:p>
          <a:p>
            <a:r>
              <a:rPr lang="en-AU" dirty="0"/>
              <a:t>Greenhouse effect is not the only factor that influences the Earth’s temperature. Why does the heat balance change? The energy received from the Sun varies slightly over time, Note that it was low ~ 1700 which caused the Little Ice Age (LIA)</a:t>
            </a:r>
          </a:p>
          <a:p>
            <a:r>
              <a:rPr lang="en-AU" dirty="0"/>
              <a:t>Also, since late 20</a:t>
            </a:r>
            <a:r>
              <a:rPr lang="en-AU" baseline="30000" dirty="0"/>
              <a:t>th</a:t>
            </a:r>
            <a:r>
              <a:rPr lang="en-AU" dirty="0"/>
              <a:t> cent it has been dropping – but temperatures are going up!</a:t>
            </a:r>
          </a:p>
        </p:txBody>
      </p:sp>
      <p:sp>
        <p:nvSpPr>
          <p:cNvPr id="4" name="Slide Number Placeholder 3"/>
          <p:cNvSpPr>
            <a:spLocks noGrp="1"/>
          </p:cNvSpPr>
          <p:nvPr>
            <p:ph type="sldNum" sz="quarter" idx="10"/>
          </p:nvPr>
        </p:nvSpPr>
        <p:spPr/>
        <p:txBody>
          <a:bodyPr/>
          <a:lstStyle/>
          <a:p>
            <a:fld id="{312D69E6-F7E1-434F-AB02-B829E32190C6}" type="slidenum">
              <a:rPr lang="en-AU" smtClean="0"/>
              <a:pPr/>
              <a:t>21</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Two main reasons: 2 </a:t>
            </a:r>
            <a:r>
              <a:rPr lang="en-AU" u="sng" dirty="0"/>
              <a:t>Heat absorbed depends on the atmosphere and surface</a:t>
            </a:r>
          </a:p>
          <a:p>
            <a:r>
              <a:rPr lang="en-AU" dirty="0"/>
              <a:t>We know very well that CO2 and H2O molecules absorb IR light and send (some of) it back to warm the Earth. Greenhouse effect is not the only factor that influences the Earth’s temperature. Why does the heat balance change? The energy received from the Sun varies slightly over time, Note that it was low ~ 1700 which partly caused the Little Ice Age (LIA)</a:t>
            </a:r>
          </a:p>
          <a:p>
            <a:r>
              <a:rPr lang="en-AU" dirty="0"/>
              <a:t>Also, since late 20</a:t>
            </a:r>
            <a:r>
              <a:rPr lang="en-AU" baseline="30000" dirty="0"/>
              <a:t>th</a:t>
            </a:r>
            <a:r>
              <a:rPr lang="en-AU" dirty="0"/>
              <a:t> cent it has been dropping – but temperatures are going up!</a:t>
            </a:r>
          </a:p>
        </p:txBody>
      </p:sp>
      <p:sp>
        <p:nvSpPr>
          <p:cNvPr id="4" name="Slide Number Placeholder 3"/>
          <p:cNvSpPr>
            <a:spLocks noGrp="1"/>
          </p:cNvSpPr>
          <p:nvPr>
            <p:ph type="sldNum" sz="quarter" idx="10"/>
          </p:nvPr>
        </p:nvSpPr>
        <p:spPr/>
        <p:txBody>
          <a:bodyPr/>
          <a:lstStyle/>
          <a:p>
            <a:fld id="{312D69E6-F7E1-434F-AB02-B829E32190C6}" type="slidenum">
              <a:rPr lang="en-AU" smtClean="0"/>
              <a:pPr/>
              <a:t>22</a:t>
            </a:fld>
            <a:endParaRPr lang="en-AU"/>
          </a:p>
        </p:txBody>
      </p:sp>
    </p:spTree>
    <p:extLst>
      <p:ext uri="{BB962C8B-B14F-4D97-AF65-F5344CB8AC3E}">
        <p14:creationId xmlns:p14="http://schemas.microsoft.com/office/powerpoint/2010/main" val="1561424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23</a:t>
            </a:fld>
            <a:endParaRPr lang="en-A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Problem is that even if we can keep our emissions from rising (we were just – but now they are rising again – thanks Trump!) there is a large part</a:t>
            </a:r>
            <a:r>
              <a:rPr lang="en-AU" baseline="0" dirty="0"/>
              <a:t> of the world which is trying to catch up to us and their emissions are rising – causing the curve to bend upwards.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0644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25</a:t>
            </a:fld>
            <a:endParaRPr lang="en-AU">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We have added a </a:t>
            </a:r>
            <a:r>
              <a:rPr lang="en-AU" u="sng" dirty="0"/>
              <a:t>thousand billion tonnes of CO2</a:t>
            </a:r>
            <a:r>
              <a:rPr lang="en-AU" u="none" dirty="0"/>
              <a:t> to the atmosphere (trillion tonnes) and it only started off with a bit over two thousand billion tonnes.</a:t>
            </a:r>
          </a:p>
          <a:p>
            <a:r>
              <a:rPr lang="en-AU" dirty="0"/>
              <a:t>CO2 from land</a:t>
            </a:r>
            <a:r>
              <a:rPr lang="en-AU" baseline="0" dirty="0"/>
              <a:t> is increasing because we are clearing land and planting less</a:t>
            </a:r>
          </a:p>
          <a:p>
            <a:r>
              <a:rPr lang="en-AU" baseline="0" dirty="0"/>
              <a:t>CO2 going into the ocean from the atmosphere is decreasing because more is going in from our emissions (decreasing the pH) and the ocean is warming.</a:t>
            </a:r>
          </a:p>
          <a:p>
            <a:r>
              <a:rPr lang="en-AU" baseline="0" dirty="0"/>
              <a:t>(Ocean is warming but concentration of CO2 in the atmosphere is increasing at a faster rate.)</a:t>
            </a:r>
          </a:p>
          <a:p>
            <a:r>
              <a:rPr lang="en-AU" baseline="0" dirty="0"/>
              <a:t>Note that every year around 770 </a:t>
            </a:r>
            <a:r>
              <a:rPr lang="en-AU" baseline="0" dirty="0" err="1"/>
              <a:t>gtn</a:t>
            </a:r>
            <a:r>
              <a:rPr lang="en-AU" baseline="0" dirty="0"/>
              <a:t> CO2 go in and out of the biosphere, our 40 </a:t>
            </a:r>
            <a:r>
              <a:rPr lang="en-AU" baseline="0" dirty="0" err="1"/>
              <a:t>gtn</a:t>
            </a:r>
            <a:r>
              <a:rPr lang="en-AU" baseline="0" dirty="0"/>
              <a:t> is “only” about 5% of that – hence the deniers that we only produce 5% of the greenhouse gas going into the biosphere. BUT…</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26</a:t>
            </a:fld>
            <a:endParaRPr lang="en-A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We will have to </a:t>
            </a:r>
            <a:r>
              <a:rPr lang="en-AU" u="sng" dirty="0"/>
              <a:t>reduce</a:t>
            </a:r>
            <a:r>
              <a:rPr lang="en-AU" dirty="0"/>
              <a:t> the amount of CO2 already in the atmosphere to avoid +2 deg</a:t>
            </a:r>
          </a:p>
          <a:p>
            <a:r>
              <a:rPr lang="en-AU" dirty="0"/>
              <a:t>That will be far more expensive than not putting it there in the first place!</a:t>
            </a:r>
          </a:p>
          <a:p>
            <a:r>
              <a:rPr lang="en-AU" dirty="0"/>
              <a:t>Flue chimney about 20% CO2,  Air 0.04%  (</a:t>
            </a:r>
            <a:r>
              <a:rPr lang="en-AU" dirty="0" err="1"/>
              <a:t>ie</a:t>
            </a:r>
            <a:r>
              <a:rPr lang="en-AU" dirty="0"/>
              <a:t> flue is 500 times more concentrated)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Pre industrial was 280 ppm (around 100 </a:t>
            </a:r>
            <a:r>
              <a:rPr lang="en-AU" dirty="0" err="1"/>
              <a:t>yrs</a:t>
            </a:r>
            <a:r>
              <a:rPr lang="en-AU" dirty="0"/>
              <a:t> ago)</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904F1-06DA-4C4C-8B78-407F45BC498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8272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 of the 46% is actually higher than 1.3% because of our historical emissions!</a:t>
            </a:r>
          </a:p>
          <a:p>
            <a:r>
              <a:rPr lang="en-AU" dirty="0"/>
              <a:t>And if we included our exported coal and gas it would be more like 5% and rising rapidly!</a:t>
            </a:r>
          </a:p>
        </p:txBody>
      </p:sp>
      <p:sp>
        <p:nvSpPr>
          <p:cNvPr id="4" name="Slide Number Placeholder 3"/>
          <p:cNvSpPr>
            <a:spLocks noGrp="1"/>
          </p:cNvSpPr>
          <p:nvPr>
            <p:ph type="sldNum" sz="quarter" idx="5"/>
          </p:nvPr>
        </p:nvSpPr>
        <p:spPr/>
        <p:txBody>
          <a:bodyPr/>
          <a:lstStyle/>
          <a:p>
            <a:fld id="{312D69E6-F7E1-434F-AB02-B829E32190C6}" type="slidenum">
              <a:rPr lang="en-AU" smtClean="0"/>
              <a:pPr/>
              <a:t>28</a:t>
            </a:fld>
            <a:endParaRPr lang="en-AU"/>
          </a:p>
        </p:txBody>
      </p:sp>
    </p:spTree>
    <p:extLst>
      <p:ext uri="{BB962C8B-B14F-4D97-AF65-F5344CB8AC3E}">
        <p14:creationId xmlns:p14="http://schemas.microsoft.com/office/powerpoint/2010/main" val="4027012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Only places like Qatar and UAE are higher than us! Even  Saudi Arabia is less!</a:t>
            </a:r>
          </a:p>
          <a:p>
            <a:r>
              <a:rPr lang="en-AU" dirty="0"/>
              <a:t>If </a:t>
            </a:r>
            <a:r>
              <a:rPr lang="en-AU" u="sng" dirty="0"/>
              <a:t>exported fossil fuels</a:t>
            </a:r>
            <a:r>
              <a:rPr lang="en-AU" dirty="0"/>
              <a:t> were included the figure would be about </a:t>
            </a:r>
            <a:r>
              <a:rPr lang="en-AU" u="sng" dirty="0"/>
              <a:t>three times</a:t>
            </a:r>
            <a:r>
              <a:rPr lang="en-AU" dirty="0"/>
              <a:t> that!</a:t>
            </a:r>
          </a:p>
          <a:p>
            <a:r>
              <a:rPr lang="en-AU" dirty="0"/>
              <a:t>[Different calculations seem to give figures about 22 tonnes]</a:t>
            </a:r>
          </a:p>
        </p:txBody>
      </p:sp>
      <p:sp>
        <p:nvSpPr>
          <p:cNvPr id="4" name="Slide Number Placeholder 3"/>
          <p:cNvSpPr>
            <a:spLocks noGrp="1"/>
          </p:cNvSpPr>
          <p:nvPr>
            <p:ph type="sldNum" sz="quarter" idx="5"/>
          </p:nvPr>
        </p:nvSpPr>
        <p:spPr/>
        <p:txBody>
          <a:bodyPr/>
          <a:lstStyle/>
          <a:p>
            <a:fld id="{312D69E6-F7E1-434F-AB02-B829E32190C6}" type="slidenum">
              <a:rPr lang="en-AU" smtClean="0"/>
              <a:pPr/>
              <a:t>29</a:t>
            </a:fld>
            <a:endParaRPr lang="en-AU"/>
          </a:p>
        </p:txBody>
      </p:sp>
    </p:spTree>
    <p:extLst>
      <p:ext uri="{BB962C8B-B14F-4D97-AF65-F5344CB8AC3E}">
        <p14:creationId xmlns:p14="http://schemas.microsoft.com/office/powerpoint/2010/main" val="359858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3</a:t>
            </a:fld>
            <a:endParaRPr lang="en-A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Emissions have been RISING not falling in the last few years – despite fall in land use emissions since 2007.</a:t>
            </a:r>
          </a:p>
          <a:p>
            <a:r>
              <a:rPr lang="en-AU" dirty="0"/>
              <a:t>Note that the drop after 2007 has mostly been due to decreasing agricultural emissions due to less deforestation. Energy (includes transport and industry) has been increasing after dropping during C tax.</a:t>
            </a:r>
          </a:p>
          <a:p>
            <a:r>
              <a:rPr lang="en-AU" dirty="0"/>
              <a:t>From SMH 29 May 2019  Source: United Nations Climate Change/Australia 2019 National Inventory Report</a:t>
            </a:r>
          </a:p>
        </p:txBody>
      </p:sp>
      <p:sp>
        <p:nvSpPr>
          <p:cNvPr id="4" name="Slide Number Placeholder 3"/>
          <p:cNvSpPr>
            <a:spLocks noGrp="1"/>
          </p:cNvSpPr>
          <p:nvPr>
            <p:ph type="sldNum" sz="quarter" idx="5"/>
          </p:nvPr>
        </p:nvSpPr>
        <p:spPr/>
        <p:txBody>
          <a:bodyPr/>
          <a:lstStyle/>
          <a:p>
            <a:fld id="{312D69E6-F7E1-434F-AB02-B829E32190C6}" type="slidenum">
              <a:rPr lang="en-AU" smtClean="0"/>
              <a:pPr/>
              <a:t>30</a:t>
            </a:fld>
            <a:endParaRPr lang="en-AU"/>
          </a:p>
        </p:txBody>
      </p:sp>
    </p:spTree>
    <p:extLst>
      <p:ext uri="{BB962C8B-B14F-4D97-AF65-F5344CB8AC3E}">
        <p14:creationId xmlns:p14="http://schemas.microsoft.com/office/powerpoint/2010/main" val="1170161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CF9D693-27E3-4565-B7E4-8CEE81DEC79E}" type="slidenum">
              <a:rPr lang="en-AU" smtClean="0">
                <a:solidFill>
                  <a:srgbClr val="000000"/>
                </a:solidFill>
                <a:latin typeface="Arial" charset="0"/>
              </a:rPr>
              <a:pPr/>
              <a:t>31</a:t>
            </a:fld>
            <a:endParaRPr lang="en-AU">
              <a:solidFill>
                <a:srgbClr val="000000"/>
              </a:solidFill>
              <a:latin typeface="Arial"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So what is actually happening?</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Temperatures (red, orange) have gone up pretty much in line with the CO2 (blue) </a:t>
            </a:r>
            <a:r>
              <a:rPr lang="en-AU" b="1" dirty="0">
                <a:latin typeface="Arial" charset="0"/>
              </a:rPr>
              <a:t>as expected</a:t>
            </a:r>
          </a:p>
          <a:p>
            <a:pPr eaLnBrk="1" hangingPunct="1"/>
            <a:r>
              <a:rPr lang="en-AU" dirty="0">
                <a:latin typeface="Arial" charset="0"/>
              </a:rPr>
              <a:t>To suggest that the short term flattening in the last couple of decades says anything about the long term trend is clearly nonsense!</a:t>
            </a:r>
          </a:p>
          <a:p>
            <a:pPr eaLnBrk="1" hangingPunct="1"/>
            <a:r>
              <a:rPr lang="en-AU" dirty="0">
                <a:latin typeface="Arial" charset="0"/>
              </a:rPr>
              <a:t>What about the longer term? Is there a connection between CO2 and temperature? …</a:t>
            </a:r>
          </a:p>
        </p:txBody>
      </p:sp>
    </p:spTree>
    <p:extLst>
      <p:ext uri="{BB962C8B-B14F-4D97-AF65-F5344CB8AC3E}">
        <p14:creationId xmlns:p14="http://schemas.microsoft.com/office/powerpoint/2010/main" val="448899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CF9D693-27E3-4565-B7E4-8CEE81DEC79E}" type="slidenum">
              <a:rPr lang="en-AU" smtClean="0">
                <a:solidFill>
                  <a:srgbClr val="000000"/>
                </a:solidFill>
                <a:latin typeface="Arial" charset="0"/>
              </a:rPr>
              <a:pPr/>
              <a:t>32</a:t>
            </a:fld>
            <a:endParaRPr lang="en-AU">
              <a:solidFill>
                <a:srgbClr val="000000"/>
              </a:solidFill>
              <a:latin typeface="Arial"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latin typeface="Arial" charset="0"/>
              </a:rPr>
              <a:t>If we look further back we </a:t>
            </a:r>
            <a:r>
              <a:rPr lang="en-AU" b="1" baseline="0" dirty="0">
                <a:latin typeface="Arial" charset="0"/>
              </a:rPr>
              <a:t>see a strong relationship between CO2 and temperature</a:t>
            </a:r>
            <a:r>
              <a:rPr lang="en-AU" baseline="0" dirty="0">
                <a:latin typeface="Arial"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latin typeface="Arial" charset="0"/>
              </a:rPr>
              <a:t>The reason for these changes is well known, the Milankovitch (</a:t>
            </a:r>
            <a:r>
              <a:rPr lang="en-AU" baseline="0" dirty="0" err="1">
                <a:latin typeface="Arial" charset="0"/>
              </a:rPr>
              <a:t>Milanković</a:t>
            </a:r>
            <a:r>
              <a:rPr lang="en-AU" baseline="0" dirty="0">
                <a:latin typeface="Arial" charset="0"/>
              </a:rPr>
              <a:t>) cycles. But the CO2 actually </a:t>
            </a:r>
            <a:r>
              <a:rPr lang="en-AU" b="1" baseline="0" dirty="0">
                <a:latin typeface="Arial" charset="0"/>
              </a:rPr>
              <a:t>follows the temperature </a:t>
            </a:r>
            <a:r>
              <a:rPr lang="en-AU" baseline="0" dirty="0">
                <a:latin typeface="Arial" charset="0"/>
              </a:rPr>
              <a:t>as it is one of those positive feedback effects – warmer water releases CO2 which traps heat and warms the water further releasing more CO2 – giving more warming etc. But it reaches a limit because more moisture means more clouds and therefore more reflected sunlight. (That didn’t happen on Venus – which has a runaway greenhouse effect and temperature of about 450 degrees.)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CO2 has gone up from less than 300 ppm to over 400 ppm in the last century - almost entirely as the result of our burning of coal oil</a:t>
            </a:r>
            <a:r>
              <a:rPr lang="en-AU" baseline="0" dirty="0">
                <a:latin typeface="Arial" charset="0"/>
              </a:rPr>
              <a:t> and gas.</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was the Milankovitch cycles that caused the small changes in the amount of energy received by the Earth, the CO2 and H2O increase that followed the small warming amplified the change.</a:t>
            </a:r>
          </a:p>
        </p:txBody>
      </p:sp>
      <p:sp>
        <p:nvSpPr>
          <p:cNvPr id="4" name="Slide Number Placeholder 3"/>
          <p:cNvSpPr>
            <a:spLocks noGrp="1"/>
          </p:cNvSpPr>
          <p:nvPr>
            <p:ph type="sldNum" sz="quarter" idx="5"/>
          </p:nvPr>
        </p:nvSpPr>
        <p:spPr/>
        <p:txBody>
          <a:bodyPr/>
          <a:lstStyle/>
          <a:p>
            <a:fld id="{312D69E6-F7E1-434F-AB02-B829E32190C6}" type="slidenum">
              <a:rPr lang="en-AU" smtClean="0"/>
              <a:pPr/>
              <a:t>33</a:t>
            </a:fld>
            <a:endParaRPr lang="en-AU"/>
          </a:p>
        </p:txBody>
      </p:sp>
    </p:spTree>
    <p:extLst>
      <p:ext uri="{BB962C8B-B14F-4D97-AF65-F5344CB8AC3E}">
        <p14:creationId xmlns:p14="http://schemas.microsoft.com/office/powerpoint/2010/main" val="2983926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solar warming because of changes in the orbit starts</a:t>
            </a:r>
            <a:r>
              <a:rPr lang="en-AU" baseline="0" dirty="0"/>
              <a:t> the process, but this means more CO2 goes into the air – which means more warming ….</a:t>
            </a:r>
          </a:p>
          <a:p>
            <a:r>
              <a:rPr lang="en-AU" baseline="0" dirty="0"/>
              <a:t>Note that while H2O goes in and out of the atmosphere every day, once CO2 goes into the atmosphere it stays there for around a century. So while H2O is called a “feedback GHG”, CO2 is a “forcing GHG”</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srgbClr val="000000"/>
                </a:solidFill>
              </a:rPr>
              <a:pPr>
                <a:defRPr/>
              </a:pPr>
              <a:t>34</a:t>
            </a:fld>
            <a:endParaRPr lang="en-AU">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There is no real doubt that the extra CO2 we are putting in the atmosphere is causing the warming we are seeing. To suggest otherwise goes against all the science we know about the greenhouse effect. The rapid increase in temperatures does not correlate with any other known natural phenomena.</a:t>
            </a:r>
          </a:p>
          <a:p>
            <a:r>
              <a:rPr lang="en-AU" dirty="0"/>
              <a:t>But what will happen and does it matter?</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35</a:t>
            </a:fld>
            <a:endParaRPr lang="en-AU">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C84976BD-1202-4841-A399-AC6F658F56C2}" type="slidenum">
              <a:rPr lang="en-GB" smtClean="0">
                <a:solidFill>
                  <a:srgbClr val="000000"/>
                </a:solidFill>
              </a:rPr>
              <a:pPr/>
              <a:t>37</a:t>
            </a:fld>
            <a:endParaRPr lang="en-GB">
              <a:solidFill>
                <a:srgbClr val="000000"/>
              </a:solidFill>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Temperature was only about 1 deg above now.</a:t>
            </a:r>
          </a:p>
        </p:txBody>
      </p:sp>
      <p:sp>
        <p:nvSpPr>
          <p:cNvPr id="4" name="Slide Number Placeholder 3"/>
          <p:cNvSpPr>
            <a:spLocks noGrp="1"/>
          </p:cNvSpPr>
          <p:nvPr>
            <p:ph type="sldNum" sz="quarter" idx="5"/>
          </p:nvPr>
        </p:nvSpPr>
        <p:spPr/>
        <p:txBody>
          <a:bodyPr/>
          <a:lstStyle/>
          <a:p>
            <a:fld id="{312D69E6-F7E1-434F-AB02-B829E32190C6}" type="slidenum">
              <a:rPr lang="en-AU" smtClean="0"/>
              <a:pPr/>
              <a:t>38</a:t>
            </a:fld>
            <a:endParaRPr lang="en-AU"/>
          </a:p>
        </p:txBody>
      </p:sp>
    </p:spTree>
    <p:extLst>
      <p:ext uri="{BB962C8B-B14F-4D97-AF65-F5344CB8AC3E}">
        <p14:creationId xmlns:p14="http://schemas.microsoft.com/office/powerpoint/2010/main" val="2007108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Abrupt climate changes have occurred in the past. We should not think that it can’t happen again. 3 m this century would be absolutely catastrophic. And that’s just the sea rise – add to that the changes in land fertility and ecosystem collapse. SEE New Scientist: </a:t>
            </a:r>
            <a:r>
              <a:rPr lang="en-US" b="1" dirty="0"/>
              <a:t>Sea level rise: It's worse than we thought * 01 July 2009 by Anil </a:t>
            </a:r>
            <a:r>
              <a:rPr lang="en-US" b="1" dirty="0" err="1"/>
              <a:t>Ananthaswamy</a:t>
            </a:r>
            <a:r>
              <a:rPr lang="en-US" b="1" dirty="0"/>
              <a:t> New Scientist issue 2715. </a:t>
            </a:r>
            <a:endParaRPr lang="en-AU" dirty="0"/>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855C3C4-C597-485F-92D3-59771B095DE1}" type="slidenum">
              <a:rPr lang="en-AU" smtClean="0">
                <a:solidFill>
                  <a:prstClr val="black"/>
                </a:solidFill>
              </a:rPr>
              <a:pPr>
                <a:defRPr/>
              </a:pPr>
              <a:t>39</a:t>
            </a:fld>
            <a:endParaRPr lang="en-AU">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Two or three metres SLR per century. And that was without the high greenhouse forcing we have 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latin typeface="+mn-lt"/>
                <a:ea typeface="+mn-ea"/>
                <a:cs typeface="+mn-cs"/>
              </a:rPr>
              <a:t>High resolution sea-level history for the Gulf of Mexico since the last glacial maximum: Florida Geological Survey</a:t>
            </a:r>
          </a:p>
          <a:p>
            <a:r>
              <a:rPr lang="en-AU" dirty="0">
                <a:hlinkClick r:id="rId3"/>
              </a:rPr>
              <a:t>https://www.researchgate.net/publication/286028174_Northern_Gulf_of_Mexico_sea-level_history_for_the_past_20000_years/link/574a019708ae5bf2e63f1bd0/download</a:t>
            </a:r>
            <a:endParaRPr lang="en-AU" dirty="0"/>
          </a:p>
          <a:p>
            <a:endParaRPr lang="en-AU" dirty="0"/>
          </a:p>
        </p:txBody>
      </p:sp>
      <p:sp>
        <p:nvSpPr>
          <p:cNvPr id="4" name="Slide Number Placeholder 3"/>
          <p:cNvSpPr>
            <a:spLocks noGrp="1"/>
          </p:cNvSpPr>
          <p:nvPr>
            <p:ph type="sldNum" sz="quarter" idx="5"/>
          </p:nvPr>
        </p:nvSpPr>
        <p:spPr/>
        <p:txBody>
          <a:bodyPr/>
          <a:lstStyle/>
          <a:p>
            <a:fld id="{0A9763F4-8FA7-4537-85C6-502B3B008A93}" type="slidenum">
              <a:rPr lang="en-AU" smtClean="0"/>
              <a:pPr/>
              <a:t>40</a:t>
            </a:fld>
            <a:endParaRPr lang="en-AU"/>
          </a:p>
        </p:txBody>
      </p:sp>
    </p:spTree>
    <p:extLst>
      <p:ext uri="{BB962C8B-B14F-4D97-AF65-F5344CB8AC3E}">
        <p14:creationId xmlns:p14="http://schemas.microsoft.com/office/powerpoint/2010/main" val="540879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big picture – It changes a LOT over long time periods. Hothouse and Snowball were VERY different to now! See next two slides</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4</a:t>
            </a:fld>
            <a:endParaRPr lang="en-AU">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CF9D693-27E3-4565-B7E4-8CEE81DEC79E}" type="slidenum">
              <a:rPr lang="en-AU" smtClean="0">
                <a:solidFill>
                  <a:srgbClr val="000000"/>
                </a:solidFill>
                <a:latin typeface="Arial" charset="0"/>
              </a:rPr>
              <a:pPr/>
              <a:t>41</a:t>
            </a:fld>
            <a:endParaRPr lang="en-AU">
              <a:solidFill>
                <a:srgbClr val="000000"/>
              </a:solidFill>
              <a:latin typeface="Arial"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AU" dirty="0">
                <a:latin typeface="Arial" charset="0"/>
              </a:rPr>
              <a:t>Temperatures around 1 – 2 deg hotter than 1900’s </a:t>
            </a:r>
            <a:r>
              <a:rPr lang="en-AU" dirty="0" err="1">
                <a:latin typeface="Arial" charset="0"/>
              </a:rPr>
              <a:t>ie</a:t>
            </a:r>
            <a:r>
              <a:rPr lang="en-AU" dirty="0">
                <a:latin typeface="Arial" charset="0"/>
              </a:rPr>
              <a:t> about the same as now or a degree more.</a:t>
            </a:r>
          </a:p>
          <a:p>
            <a:pPr eaLnBrk="1" hangingPunct="1"/>
            <a:r>
              <a:rPr lang="en-AU" dirty="0">
                <a:latin typeface="Arial" charset="0"/>
              </a:rPr>
              <a:t>We don’t know how long it would take for this sort of rise – probably 2 or 3 centuries, but could be next century!</a:t>
            </a:r>
          </a:p>
          <a:p>
            <a:pPr eaLnBrk="1" hangingPunct="1"/>
            <a:r>
              <a:rPr lang="en-AU" dirty="0">
                <a:latin typeface="Arial" charset="0"/>
              </a:rPr>
              <a:t>We don’t know how fast the ice on Greenland and Antarctica will take to melt – but doesn’t have to melt, simply slide off the land into the ocean.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basically just the sea level rise expected due to thermal expansion of the ocean water. The big problem is the SLR expected due to the melting of polar ice – or more particularly, the release of ice into the ocean from Greenland and Antarctica as the warmer water seeps in underneath the glaciers that are feeding the ice to the oceans. See the later slides about that.</a:t>
            </a:r>
          </a:p>
        </p:txBody>
      </p:sp>
      <p:sp>
        <p:nvSpPr>
          <p:cNvPr id="4" name="Slide Number Placeholder 3"/>
          <p:cNvSpPr>
            <a:spLocks noGrp="1"/>
          </p:cNvSpPr>
          <p:nvPr>
            <p:ph type="sldNum" sz="quarter" idx="5"/>
          </p:nvPr>
        </p:nvSpPr>
        <p:spPr/>
        <p:txBody>
          <a:bodyPr/>
          <a:lstStyle/>
          <a:p>
            <a:fld id="{312D69E6-F7E1-434F-AB02-B829E32190C6}" type="slidenum">
              <a:rPr lang="en-AU" smtClean="0"/>
              <a:pPr/>
              <a:t>43</a:t>
            </a:fld>
            <a:endParaRPr lang="en-AU"/>
          </a:p>
        </p:txBody>
      </p:sp>
    </p:spTree>
    <p:extLst>
      <p:ext uri="{BB962C8B-B14F-4D97-AF65-F5344CB8AC3E}">
        <p14:creationId xmlns:p14="http://schemas.microsoft.com/office/powerpoint/2010/main" val="4257611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 accelerates because the more ice that melts the more easily it will slide into the sea. Also, the melt rate depends on temperature </a:t>
            </a:r>
            <a:r>
              <a:rPr lang="en-AU" b="1" dirty="0"/>
              <a:t>differences</a:t>
            </a:r>
            <a:r>
              <a:rPr lang="en-AU" dirty="0"/>
              <a:t> between ice and water, not just actual temperature. Initially that might be only a degree,</a:t>
            </a:r>
            <a:r>
              <a:rPr lang="en-AU" baseline="0" dirty="0"/>
              <a:t> </a:t>
            </a:r>
            <a:r>
              <a:rPr lang="en-AU" baseline="0" dirty="0" err="1"/>
              <a:t>eg</a:t>
            </a:r>
            <a:r>
              <a:rPr lang="en-AU" baseline="0" dirty="0"/>
              <a:t> 0 and 1 degrees, but as water warms to 2 degrees the temperature difference has DOUBLED. There is considerable uncertainty about the rate at which the ice will flow into the sea. It may be a little less than some models suggest, but it also may be a LOT MORE than the current models suggest. Remember that in the past sea levels have risen </a:t>
            </a:r>
            <a:r>
              <a:rPr lang="en-AU" u="sng" baseline="0" dirty="0"/>
              <a:t>more rapidly</a:t>
            </a:r>
            <a:r>
              <a:rPr lang="en-AU" baseline="0" dirty="0"/>
              <a:t> than most of the models suggest.</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pPr>
                <a:defRPr/>
              </a:pPr>
              <a:t>44</a:t>
            </a:fld>
            <a:endParaRPr lang="en-A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C84976BD-1202-4841-A399-AC6F658F56C2}" type="slidenum">
              <a:rPr lang="en-GB" smtClean="0">
                <a:solidFill>
                  <a:prstClr val="black"/>
                </a:solidFill>
              </a:rPr>
              <a:pPr/>
              <a:t>45</a:t>
            </a:fld>
            <a:endParaRPr lang="en-GB">
              <a:solidFill>
                <a:prstClr val="black"/>
              </a:solidFill>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r>
              <a:rPr lang="en-US" dirty="0"/>
              <a:t>I feel that this is a very important slide! It is important to answer the “climate has always changed” argument from the deniers. Yes it has – but not over the period humans have been developing civilization! And the </a:t>
            </a:r>
            <a:r>
              <a:rPr lang="en-US" u="sng" dirty="0"/>
              <a:t>changes</a:t>
            </a:r>
            <a:r>
              <a:rPr lang="en-US" dirty="0"/>
              <a:t> would be disastrous for our current society. Of course in the long run a stable ecosystem would develop, </a:t>
            </a:r>
            <a:r>
              <a:rPr lang="en-US" u="sng" dirty="0"/>
              <a:t>but the rapidly changing climate systems would wide out coastal cities and croplands.</a:t>
            </a:r>
            <a:r>
              <a:rPr lang="en-US" dirty="0"/>
              <a:t> Particularly compare the LIG (Last</a:t>
            </a:r>
            <a:r>
              <a:rPr lang="en-US" baseline="0" dirty="0"/>
              <a:t> Inter-Glacial)</a:t>
            </a:r>
            <a:r>
              <a:rPr lang="en-US" dirty="0"/>
              <a:t> 150,000 – 100,000 </a:t>
            </a:r>
            <a:r>
              <a:rPr lang="en-US" dirty="0" err="1"/>
              <a:t>yr</a:t>
            </a:r>
            <a:r>
              <a:rPr lang="en-US" dirty="0"/>
              <a:t> ago – a few slides back, the</a:t>
            </a:r>
            <a:r>
              <a:rPr lang="en-US" baseline="0" dirty="0"/>
              <a:t> CO2 was similar to pre-industrial (280 ppm) temperatures only about 1 deg higher (</a:t>
            </a:r>
            <a:r>
              <a:rPr lang="en-US" baseline="0" dirty="0" err="1"/>
              <a:t>ie</a:t>
            </a:r>
            <a:r>
              <a:rPr lang="en-US" baseline="0" dirty="0"/>
              <a:t> about same as now!) but sea levels around 6 – 9 m higher than now.</a:t>
            </a:r>
            <a:endParaRPr lang="en-US" dirty="0"/>
          </a:p>
          <a:p>
            <a:pPr defTabSz="844083" eaLnBrk="1" hangingPunct="1">
              <a:defRPr/>
            </a:pPr>
            <a:r>
              <a:rPr lang="en-US" dirty="0"/>
              <a:t>Pliocene, 2-3 million</a:t>
            </a:r>
            <a:r>
              <a:rPr lang="en-US" baseline="0" dirty="0"/>
              <a:t> yr ago</a:t>
            </a:r>
            <a:r>
              <a:rPr lang="en-US" dirty="0"/>
              <a:t> – CO2 similar to now, only a couple of degrees warmer,</a:t>
            </a:r>
            <a:r>
              <a:rPr lang="en-US" baseline="0" dirty="0"/>
              <a:t> but sea level about 25 – 40 m higher, little polar ice, …. Etc!! ?? That has to be a warning!</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isn’t going to happen in our lifetime, but it could in a few generations.</a:t>
            </a:r>
          </a:p>
          <a:p>
            <a:r>
              <a:rPr lang="en-AU" dirty="0"/>
              <a:t>With 40m of sea rise we would be on the shoreline if not under water here!</a:t>
            </a:r>
          </a:p>
        </p:txBody>
      </p:sp>
      <p:sp>
        <p:nvSpPr>
          <p:cNvPr id="4" name="Slide Number Placeholder 3"/>
          <p:cNvSpPr>
            <a:spLocks noGrp="1"/>
          </p:cNvSpPr>
          <p:nvPr>
            <p:ph type="sldNum" sz="quarter" idx="10"/>
          </p:nvPr>
        </p:nvSpPr>
        <p:spPr/>
        <p:txBody>
          <a:bodyPr/>
          <a:lstStyle/>
          <a:p>
            <a:fld id="{312D69E6-F7E1-434F-AB02-B829E32190C6}" type="slidenum">
              <a:rPr lang="en-AU" smtClean="0"/>
              <a:pPr/>
              <a:t>46</a:t>
            </a:fld>
            <a:endParaRPr lang="en-A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6CE557A-10BB-4AA7-B922-C0E4C45CAA1E}" type="slidenum">
              <a:rPr lang="en-AU" smtClean="0">
                <a:solidFill>
                  <a:prstClr val="black"/>
                </a:solidFill>
              </a:rPr>
              <a:pPr/>
              <a:t>48</a:t>
            </a:fld>
            <a:endParaRPr lang="en-AU">
              <a:solidFill>
                <a:prstClr val="black"/>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AU" dirty="0">
                <a:latin typeface="Arial" charset="0"/>
              </a:rPr>
              <a:t>Divide atmosphere up into cells. If one cell is warmer than the one next door heat will flow to the cooler one. Likewise with pressure.  This is basically how weather forecasters do their work.</a:t>
            </a:r>
          </a:p>
          <a:p>
            <a:pPr eaLnBrk="1" hangingPunct="1"/>
            <a:r>
              <a:rPr lang="en-AU" dirty="0">
                <a:latin typeface="Arial" charset="0"/>
              </a:rPr>
              <a:t>BoM </a:t>
            </a:r>
            <a:r>
              <a:rPr lang="en-AU" dirty="0" err="1">
                <a:latin typeface="Arial" charset="0"/>
              </a:rPr>
              <a:t>diags</a:t>
            </a:r>
            <a:endParaRPr lang="en-AU" dirty="0">
              <a:latin typeface="Arial" charset="0"/>
            </a:endParaRPr>
          </a:p>
          <a:p>
            <a:pPr eaLnBrk="1" hangingPunct="1"/>
            <a:r>
              <a:rPr lang="en-AU" dirty="0">
                <a:latin typeface="Arial" charset="0"/>
              </a:rPr>
              <a:t>See also https://www.carbonbrief.org/qa-how-do-climate-models-work</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041484B8-C2BF-4E17-B0EE-8A2661CA9D1C}" type="slidenum">
              <a:rPr lang="en-AU" smtClean="0">
                <a:solidFill>
                  <a:prstClr val="black"/>
                </a:solidFill>
              </a:rPr>
              <a:pPr/>
              <a:t>49</a:t>
            </a:fld>
            <a:endParaRPr lang="en-AU">
              <a:solidFill>
                <a:prstClr val="black"/>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AU">
                <a:latin typeface="Arial" charset="0"/>
              </a:rPr>
              <a:t>From IPCC FAQ Based on excellent article about climate modelling in Physics World Feb 07 www.physicsweb.org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041484B8-C2BF-4E17-B0EE-8A2661CA9D1C}" type="slidenum">
              <a:rPr lang="en-AU" smtClean="0">
                <a:solidFill>
                  <a:prstClr val="black"/>
                </a:solidFill>
              </a:rPr>
              <a:pPr/>
              <a:t>50</a:t>
            </a:fld>
            <a:endParaRPr lang="en-AU">
              <a:solidFill>
                <a:prstClr val="black"/>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AU" dirty="0">
                <a:latin typeface="Arial" charset="0"/>
              </a:rPr>
              <a:t>NB 1 less out than in!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6CE557A-10BB-4AA7-B922-C0E4C45CAA1E}" type="slidenum">
              <a:rPr lang="en-AU" smtClean="0">
                <a:solidFill>
                  <a:prstClr val="black"/>
                </a:solidFill>
              </a:rPr>
              <a:pPr/>
              <a:t>51</a:t>
            </a:fld>
            <a:endParaRPr lang="en-AU">
              <a:solidFill>
                <a:prstClr val="black"/>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AU">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Most of the new work coming out is finding that things are WORSE than we thought, not better!</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55</a:t>
            </a:fld>
            <a:endParaRPr lang="en-AU"/>
          </a:p>
        </p:txBody>
      </p:sp>
    </p:spTree>
    <p:extLst>
      <p:ext uri="{BB962C8B-B14F-4D97-AF65-F5344CB8AC3E}">
        <p14:creationId xmlns:p14="http://schemas.microsoft.com/office/powerpoint/2010/main" val="265431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JUST 20,000 years ago. Most of northern hemisphere countries under ice. You could walk to Tasmania or PNG - people did.</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5</a:t>
            </a:fld>
            <a:endParaRPr lang="en-AU">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Most of the new work coming out is finding that things are WORSE than we thought, not better!</a:t>
            </a:r>
          </a:p>
        </p:txBody>
      </p:sp>
      <p:sp>
        <p:nvSpPr>
          <p:cNvPr id="4" name="Slide Number Placeholder 3"/>
          <p:cNvSpPr>
            <a:spLocks noGrp="1"/>
          </p:cNvSpPr>
          <p:nvPr>
            <p:ph type="sldNum" sz="quarter" idx="5"/>
          </p:nvPr>
        </p:nvSpPr>
        <p:spPr/>
        <p:txBody>
          <a:bodyPr/>
          <a:lstStyle/>
          <a:p>
            <a:fld id="{312D69E6-F7E1-434F-AB02-B829E32190C6}" type="slidenum">
              <a:rPr lang="en-AU" smtClean="0"/>
              <a:pPr/>
              <a:t>56</a:t>
            </a:fld>
            <a:endParaRPr lang="en-AU"/>
          </a:p>
        </p:txBody>
      </p:sp>
    </p:spTree>
    <p:extLst>
      <p:ext uri="{BB962C8B-B14F-4D97-AF65-F5344CB8AC3E}">
        <p14:creationId xmlns:p14="http://schemas.microsoft.com/office/powerpoint/2010/main" val="4128071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0" i="0" u="none" strike="noStrike" kern="1200" baseline="0" dirty="0">
                <a:solidFill>
                  <a:schemeClr val="tx1"/>
                </a:solidFill>
                <a:latin typeface="+mn-lt"/>
                <a:ea typeface="+mn-ea"/>
                <a:cs typeface="+mn-cs"/>
              </a:rPr>
              <a:t>Global environmental change is rapidly altering the dynamics of terrestrial vegetation, with consequences for the functioning of the Earth system and provision of ecosystem services.</a:t>
            </a:r>
          </a:p>
          <a:p>
            <a:r>
              <a:rPr lang="en-AU" sz="1200" b="0" i="0" u="none" strike="noStrike" kern="1200" baseline="0" dirty="0">
                <a:solidFill>
                  <a:schemeClr val="tx1"/>
                </a:solidFill>
                <a:latin typeface="+mn-lt"/>
                <a:ea typeface="+mn-ea"/>
                <a:cs typeface="+mn-cs"/>
              </a:rPr>
              <a:t>Yet how global vegetation is responding to the changing environment is not well established. Here we use three long-term satellite leaf area index (LAI) records and ten global ecosystem models to investigate four key drivers of LAI trends during 1982–2009. We show a persistent and widespread increase of growing season integrated LAI (greening) over 25% to 50% of the global vegetated area, whereas less than 4% of the globe shows decreasing LAI (browning).</a:t>
            </a:r>
          </a:p>
          <a:p>
            <a:r>
              <a:rPr lang="en-AU" b="0" dirty="0"/>
              <a:t>https://www.nature.com/articles/nclimate3004</a:t>
            </a:r>
          </a:p>
        </p:txBody>
      </p:sp>
      <p:sp>
        <p:nvSpPr>
          <p:cNvPr id="4" name="Slide Number Placeholder 3"/>
          <p:cNvSpPr>
            <a:spLocks noGrp="1"/>
          </p:cNvSpPr>
          <p:nvPr>
            <p:ph type="sldNum" sz="quarter" idx="5"/>
          </p:nvPr>
        </p:nvSpPr>
        <p:spPr/>
        <p:txBody>
          <a:bodyPr/>
          <a:lstStyle/>
          <a:p>
            <a:fld id="{312D69E6-F7E1-434F-AB02-B829E32190C6}" type="slidenum">
              <a:rPr lang="en-AU" smtClean="0"/>
              <a:pPr/>
              <a:t>58</a:t>
            </a:fld>
            <a:endParaRPr lang="en-AU"/>
          </a:p>
        </p:txBody>
      </p:sp>
    </p:spTree>
    <p:extLst>
      <p:ext uri="{BB962C8B-B14F-4D97-AF65-F5344CB8AC3E}">
        <p14:creationId xmlns:p14="http://schemas.microsoft.com/office/powerpoint/2010/main" val="4197590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sz="1200" b="1" i="0" u="none" strike="noStrike" baseline="0" dirty="0"/>
              <a:t>FROM  </a:t>
            </a:r>
            <a:r>
              <a:rPr lang="en-AU" sz="1200" b="0" i="0" u="none" strike="noStrike" baseline="0" dirty="0"/>
              <a:t>https://phys.org/news/2016-04-co2-fertilization-greening-earth.html   [CC_SCIENCE/CO2&amp;Plants]</a:t>
            </a:r>
          </a:p>
          <a:p>
            <a:r>
              <a:rPr lang="en-AU" sz="1200" b="0" i="0" u="none" strike="noStrike" baseline="0" dirty="0"/>
              <a:t>"The fallacy of the contrarian argument is two-fold. First, the many negative aspects of climate change, namely global warming, rising sea levels, melting glaciers and sea ice, more severe tropical storms, etc. are not acknowledged. Second, studies have shown that plants acclimatize, or adjust, to rising CO2 concentration and the fertilization effect diminishes over time," says co-author Dr. Philippe </a:t>
            </a:r>
            <a:r>
              <a:rPr lang="en-AU" sz="1200" b="0" i="0" u="none" strike="noStrike" baseline="0" dirty="0" err="1"/>
              <a:t>Ciais</a:t>
            </a:r>
            <a:r>
              <a:rPr lang="en-AU" sz="1200" b="0" i="0" u="none" strike="noStrike" baseline="0" dirty="0"/>
              <a:t>, Associate Director of the Laboratory of Climate and Environmental Sciences, Gif-</a:t>
            </a:r>
            <a:r>
              <a:rPr lang="en-AU" sz="1200" b="0" i="0" u="none" strike="noStrike" baseline="0" dirty="0" err="1"/>
              <a:t>suvYvette</a:t>
            </a:r>
            <a:r>
              <a:rPr lang="en-AU" sz="1200" b="0" i="0" u="none" strike="noStrike" baseline="0" dirty="0"/>
              <a:t>, France</a:t>
            </a:r>
          </a:p>
          <a:p>
            <a:r>
              <a:rPr lang="en-AU" sz="1200" b="1" i="0" u="none" strike="noStrike" baseline="0" dirty="0"/>
              <a:t>AND FROM</a:t>
            </a:r>
            <a:r>
              <a:rPr lang="en-AU" sz="1200" b="0" i="0" u="none" strike="noStrike" baseline="0" dirty="0"/>
              <a:t>:    SA-Ask the Experts Does Rising CO2 Benefit Plants.pdf</a:t>
            </a:r>
          </a:p>
          <a:p>
            <a:r>
              <a:rPr lang="en-AU" sz="1200" b="0" i="0" u="none" strike="noStrike" baseline="0" dirty="0"/>
              <a:t>...research shows plants “get some benefits early on from higher CO , but that [benefit] starts to saturate” after the gas reaches a certain level, Moore says—adding, “The more CO you have, the less and less benefit you get.” And while rising carbon dioxide might seem like a boon for agriculture, Moore also emphasizes any potential positive effects cannot be considered in isolation, and will likely be outweighed by many drawbacks. “Even with the benefit of CO fertilization, when you start getting up to 1 to 2 degrees of warming, you see negative effects,” she says. “There are a lot of different pathways by which temperature can negatively affect crop yield: soil moisture deficit [or] heat directly damaging the plants and interfering with their reproductive process.” On top of all that, Moore points out increased CO also benefits weeds that compete with farm plants. </a:t>
            </a:r>
          </a:p>
          <a:p>
            <a:r>
              <a:rPr lang="en-AU" sz="1200" b="0" i="0" u="none" strike="noStrike" baseline="0" dirty="0"/>
              <a:t>Rising CO ’s effect on crops could also harm human health. “We know unequivocally that when you grow food at elevated CO levels in fields, it becomes less nutritious,” notes Samuel Myers, principal research scientist in environmental health at Harvard University. “[Food crops] lose significant amounts of iron and zinc—and grains [also] lose protein.” Myers and other researchers have found atmospheric CO levels predicted for mid-century —around 550 parts per million—could make food crops lose enough of those key nutrients to cause a protein deficiency in an estimated 150 million people and a zinc deficit in an additional 150 million to 200 million. (Both of those figures are in addition to the number of people who already have such a shortfall.) A total of 1.4 billion women of child-bearing age and young children who live in countries with a high prevalence of </a:t>
            </a:r>
            <a:r>
              <a:rPr lang="en-AU" sz="1200" b="0" i="0" u="none" strike="noStrike" baseline="0" dirty="0" err="1"/>
              <a:t>anemia</a:t>
            </a:r>
            <a:r>
              <a:rPr lang="en-AU" sz="1200" b="0" i="0" u="none" strike="noStrike" baseline="0" dirty="0"/>
              <a:t> would lose more than 3.8 percent of their dietary iron at such CO levels, according to Meyers.</a:t>
            </a:r>
          </a:p>
          <a:p>
            <a:r>
              <a:rPr lang="en-AU" sz="1200" b="0" i="0" u="none" strike="noStrike" baseline="0" dirty="0"/>
              <a:t>Researchers do not yet know why higher atmospheric CO alters crops’ nutritional content. But, Myers says, “the bottom line is, we know that rising CO reduces the concentration of critical nutrients around the world,” adding that these kinds of nutritional deficiencies are already significant public health threats, and will only worsen as CO levels go up. “The problem with [the </a:t>
            </a:r>
            <a:r>
              <a:rPr lang="en-AU" sz="1200" b="0" i="0" u="none" strike="noStrike" baseline="0" dirty="0" err="1"/>
              <a:t>skeptics’</a:t>
            </a:r>
            <a:r>
              <a:rPr lang="en-AU" sz="1200" b="0" i="0" u="none" strike="noStrike" baseline="0" dirty="0"/>
              <a:t>] argument is that it’s as if you can cherry-pick the CO fertilization effect from the overall effect of adding carbon dioxide to the atmosphere,” Myers says. But that is not how the world—or its climate—works.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467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0" i="0" u="none" strike="noStrike" kern="1200" baseline="0" dirty="0">
                <a:solidFill>
                  <a:schemeClr val="tx1"/>
                </a:solidFill>
                <a:latin typeface="+mn-lt"/>
                <a:ea typeface="+mn-ea"/>
                <a:cs typeface="+mn-cs"/>
              </a:rPr>
              <a:t>PNAS | November 5, 2013 | vol. 110 | no. 45 www.pnas.org/cgi/doi/10.1073/pnas.1302584110</a:t>
            </a:r>
          </a:p>
          <a:p>
            <a:r>
              <a:rPr lang="en-AU" sz="1200" b="0" i="0" u="none" strike="noStrike" kern="1200" baseline="0" dirty="0">
                <a:solidFill>
                  <a:schemeClr val="tx1"/>
                </a:solidFill>
                <a:latin typeface="+mn-lt"/>
                <a:ea typeface="+mn-ea"/>
                <a:cs typeface="+mn-cs"/>
              </a:rPr>
              <a:t>Whether the dry-season length will increase is a central question in determining the fate of the rainforests over Amazonia and the future global atmospheric CO2 concentration. We show observationally that the dry-season length over southern Amazonia has increased significantly since 1979. We do not know what has caused this change, although it resembles the effects</a:t>
            </a:r>
          </a:p>
          <a:p>
            <a:r>
              <a:rPr lang="en-AU" sz="1200" b="0" i="0" u="none" strike="noStrike" kern="1200" baseline="0" dirty="0">
                <a:solidFill>
                  <a:schemeClr val="tx1"/>
                </a:solidFill>
                <a:latin typeface="+mn-lt"/>
                <a:ea typeface="+mn-ea"/>
                <a:cs typeface="+mn-cs"/>
              </a:rPr>
              <a:t>of anthropogenic climate change. The global climate models that were presented in the Intergovernmental Panel on Climate Change’s fifth assessment report seem to substantially underestimate the variability of the dry-season length. Such a bias implies that the future change of the dry-season length, and hence the risk of rainforest die-back, may be underestimated</a:t>
            </a:r>
          </a:p>
          <a:p>
            <a:r>
              <a:rPr lang="en-AU" sz="1200" b="0" i="0" u="none" strike="noStrike" kern="1200" baseline="0" dirty="0">
                <a:solidFill>
                  <a:schemeClr val="tx1"/>
                </a:solidFill>
                <a:latin typeface="+mn-lt"/>
                <a:ea typeface="+mn-ea"/>
                <a:cs typeface="+mn-cs"/>
              </a:rPr>
              <a:t>by the projections of these models.</a:t>
            </a:r>
            <a:endParaRPr lang="en-AU"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55256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Note that the curve flattens out – a greater spread of temperatures, still</a:t>
            </a:r>
            <a:r>
              <a:rPr lang="en-AU" baseline="0" dirty="0"/>
              <a:t> with cold days, but the hot extremes are more than just 1 degree hotter.</a:t>
            </a:r>
          </a:p>
          <a:p>
            <a:r>
              <a:rPr lang="en-AU" baseline="0" dirty="0"/>
              <a:t>This means that already hot part of the Earth become almost impossible to work in.</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Herald Sun 13 Nov 2019,  Age 12 Nov 2019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baseline="0" dirty="0"/>
              <a:t>In the past I have heard some federal politicians dodge the question of the influence of climate change on extreme weather and fires by saying, "It's terrible that this matter is being raised while the fires are still burning." But if not now, then when?</a:t>
            </a:r>
          </a:p>
          <a:p>
            <a:r>
              <a:rPr lang="en-AU" sz="1200" b="0" i="0" u="none" strike="noStrike" baseline="0" dirty="0"/>
              <a:t>"Unprecedented" is a word that we are hearing a lot: from fire chiefs, politicians, and the weather bureau. I have just returned from California where I spoke to fire chiefs still battling unseasonal fires. The same word, "unprecedented", came up.</a:t>
            </a:r>
          </a:p>
          <a:p>
            <a:r>
              <a:rPr lang="en-AU" sz="1200" b="0" i="0" u="none" strike="noStrike" baseline="0" dirty="0"/>
              <a:t>NSW residents told to brace for 'unprecedented' conditions as fatal bushfires persist</a:t>
            </a:r>
          </a:p>
          <a:p>
            <a:r>
              <a:rPr lang="en-AU" sz="1200" b="0" i="0" u="none" strike="noStrike" baseline="0" dirty="0"/>
              <a:t>Unprecedented dryness; reductions in long-term rainfall; low humidity; high temperatures; wind velocities; fire danger indices; fire spread and ferocity; instances of pyro-convective fires (fire storms – making their own weather); early starts and late finishes to bushfire seasons. An established long-term trend driven by a warming, drying climate. The numbers don’t lie, and the science is clear.</a:t>
            </a:r>
          </a:p>
          <a:p>
            <a:r>
              <a:rPr lang="en-AU" sz="1200" b="0" i="0" u="none" strike="noStrike" baseline="0" dirty="0"/>
              <a:t>If anyone tells you, "This is part of a normal cycle" or "We’ve had fires like this before", smile politely and walk away, because they don’t know what they’re talking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baseline="0" dirty="0"/>
              <a:t>Warmer, drier conditions with higher fire danger are preventing agencies from conducting as much hazard reduction burning – it is often either too wet, or too dry and windy to burn safely. Blaming "greenies" for stopping these important measures is a familiar, populist, but basically untrue claim.</a:t>
            </a:r>
          </a:p>
          <a:p>
            <a:endParaRPr lang="en-AU" sz="1200" b="0" i="0" u="none" strike="noStrike" baseline="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3510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2018 and 2019 Californian fires have been FAR worse than anything seen before.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5038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 series of blazes is burning roughly in the vicinity of </a:t>
            </a:r>
            <a:r>
              <a:rPr lang="en-AU" dirty="0" err="1"/>
              <a:t>Kangerlussuaq</a:t>
            </a:r>
            <a:r>
              <a:rPr lang="en-AU" dirty="0"/>
              <a:t>, Greenland, a small town that serves as a basecamp for researchers in the summer to access Greenland’s ice sheet and western glaciers. The largest fire has burned roughly 3,000 acres and sent smoke </a:t>
            </a:r>
            <a:r>
              <a:rPr lang="en-AU" dirty="0" err="1"/>
              <a:t>spiraling</a:t>
            </a:r>
            <a:r>
              <a:rPr lang="en-AU" dirty="0"/>
              <a:t> a mile into the sky, prompting hunting and hiking closures in the area, according to local news reports.  Aug 2017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515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baseline="0" dirty="0"/>
              <a:t>In the past I have heard some federal politicians dodge the question of the influence of climate change on extreme weather and fires by saying, "It's terrible that this matter is being raised while the fires are still burning." But if not now, then when?</a:t>
            </a:r>
          </a:p>
          <a:p>
            <a:r>
              <a:rPr lang="en-AU" sz="1200" b="0" i="0" u="none" strike="noStrike" baseline="0" dirty="0"/>
              <a:t>"Unprecedented" is a word that we are hearing a lot: from fire chiefs, politicians, and the weather bureau. I have just returned from California where I spoke to fire chiefs still battling unseasonal fires. The same word, "unprecedented", came up.</a:t>
            </a:r>
          </a:p>
          <a:p>
            <a:r>
              <a:rPr lang="en-AU" sz="1200" b="0" i="0" u="none" strike="noStrike" baseline="0" dirty="0"/>
              <a:t>Unprecedented dryness; reductions in long-term rainfall; low humidity; high temperatures; wind velocities; fire danger indices; fire spread and ferocity; instances of pyro-convective fires (fire storms – making their own weather); early starts and late finishes to bushfire seasons. An established long-term trend driven by a warming, drying climate. The numbers don’t lie, and the science is clear.</a:t>
            </a:r>
          </a:p>
          <a:p>
            <a:r>
              <a:rPr lang="en-AU" sz="1200" b="0" i="0" u="none" strike="noStrike" baseline="0" dirty="0"/>
              <a:t>If anyone tells you, "This is part of a normal cycle" or "We’ve had fires like this before", smile politely and walk away, because they don’t know what they’re talking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baseline="0" dirty="0"/>
              <a:t>Warmer, drier conditions with higher fire danger are preventing agencies from conducting as much hazard reduction burning – it is often either too wet, or too dry and windy to burn safely. Blaming "greenies" for stopping these important measures is a familiar, populist, but basically untrue claim.</a:t>
            </a:r>
          </a:p>
          <a:p>
            <a:endParaRPr lang="en-AU" sz="1200" b="0" i="0" u="none" strike="noStrik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8861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For most of its life Earth has been hotter than now. Eocene was a full hothouse, but it has been warmer than now quite a lot. Most of Melbourne would be well under water. Shoreline around the foothills of the </a:t>
            </a:r>
            <a:r>
              <a:rPr lang="en-AU" dirty="0" err="1"/>
              <a:t>Dandenongs</a:t>
            </a:r>
            <a:r>
              <a:rPr lang="en-AU" dirty="0"/>
              <a:t>. Large inland Australian sea. Large areas of Europe, Middle east, Asia underwater.</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Would</a:t>
            </a:r>
            <a:r>
              <a:rPr lang="en-AU" baseline="0" dirty="0"/>
              <a:t> take centuries or millennia to reach that stage, but do we want to condemn future generations to ever changing sea levels and climate? And we would have BIG problems with SLR of one metre – much less 100 metres.</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6</a:t>
            </a:fld>
            <a:endParaRPr lang="en-AU">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Clearly there are very large variations in conditions causing dangerous fires – including ENSO and IOD etc. BUT there is also, clearly, a steady underlying upwards trend. See next slide for a more averaged out trend.</a:t>
            </a:r>
          </a:p>
          <a:p>
            <a:r>
              <a:rPr lang="en-AU" dirty="0"/>
              <a:t>PLOS article text:  Australian fire weather shows spatiotemporal variability on interannual and multi-decadal time scales. We investigate the climate factors that drive this variability using 39 station based historical time series of the seasonal 90th-percentile of the McArthur Forest Fire Danger Index (FFDI) extending from 1973 through 2017. Using correlation analyses, we examine the relationship of these time series to the El Niño Southern Oscillation (ENSO), the Southern Annular Mode (SAM) and the Indian Ocean Dipole (IOD), considering both concurrent and time-lagged relationships. Additionally, longer term behaviour of the time series using linear trend analysis is discussed in the context of the climate drivers, Interdecadal Pacific Oscillation (IPO) and anthropogenic climate change.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4185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Yearly average (accumulated) FFDI for spring. 2019 spring stands out as a particularly bad spring. This hides the very large variability in the index even over quite short times.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37403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1508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568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Source: E. M. Fischer &amp; R. </a:t>
            </a:r>
            <a:r>
              <a:rPr lang="fr-FR" dirty="0" err="1"/>
              <a:t>Knutti</a:t>
            </a:r>
            <a:r>
              <a:rPr lang="fr-FR" dirty="0"/>
              <a:t> </a:t>
            </a:r>
            <a:r>
              <a:rPr lang="fr-FR" i="1" dirty="0"/>
              <a:t>Nature Clim. Change</a:t>
            </a:r>
            <a:r>
              <a:rPr lang="fr-FR" dirty="0"/>
              <a:t> </a:t>
            </a:r>
            <a:r>
              <a:rPr lang="fr-FR" b="1" dirty="0"/>
              <a:t>5</a:t>
            </a:r>
            <a:r>
              <a:rPr lang="fr-FR" dirty="0"/>
              <a:t>, 560–564 (2015)</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AU" dirty="0"/>
              <a:t>In the beautiful Midwest, </a:t>
            </a:r>
            <a:r>
              <a:rPr lang="en-AU" dirty="0" err="1"/>
              <a:t>windchill</a:t>
            </a:r>
            <a:r>
              <a:rPr lang="en-AU" dirty="0"/>
              <a:t> temperatures are reaching minus 60 degrees, the coldest ever recorded. In coming days, expected to get even colder. People can’t last outside even for minutes. What the hell is going on with Global Warming? Please come back fast, we need you!</a:t>
            </a:r>
          </a:p>
          <a:p>
            <a:r>
              <a:rPr lang="en-AU" dirty="0"/>
              <a:t>— Donald J. Trump (@</a:t>
            </a:r>
            <a:r>
              <a:rPr lang="en-AU" dirty="0" err="1"/>
              <a:t>realDonaldTrump</a:t>
            </a:r>
            <a:r>
              <a:rPr lang="en-AU" dirty="0"/>
              <a:t>) </a:t>
            </a:r>
            <a:r>
              <a:rPr lang="en-AU" dirty="0">
                <a:hlinkClick r:id="rId3"/>
              </a:rPr>
              <a:t>January 29, 2019</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76</a:t>
            </a:fld>
            <a:endParaRPr lang="en-AU"/>
          </a:p>
        </p:txBody>
      </p:sp>
    </p:spTree>
    <p:extLst>
      <p:ext uri="{BB962C8B-B14F-4D97-AF65-F5344CB8AC3E}">
        <p14:creationId xmlns:p14="http://schemas.microsoft.com/office/powerpoint/2010/main" val="3697522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heat in the warmer ocean drives hurricanes and cyclones harder.</a:t>
            </a:r>
          </a:p>
        </p:txBody>
      </p:sp>
      <p:sp>
        <p:nvSpPr>
          <p:cNvPr id="4" name="Slide Number Placeholder 3"/>
          <p:cNvSpPr>
            <a:spLocks noGrp="1"/>
          </p:cNvSpPr>
          <p:nvPr>
            <p:ph type="sldNum" sz="quarter" idx="10"/>
          </p:nvPr>
        </p:nvSpPr>
        <p:spPr/>
        <p:txBody>
          <a:bodyPr/>
          <a:lstStyle/>
          <a:p>
            <a:fld id="{312D69E6-F7E1-434F-AB02-B829E32190C6}" type="slidenum">
              <a:rPr lang="en-AU" smtClean="0"/>
              <a:pPr/>
              <a:t>77</a:t>
            </a:fld>
            <a:endParaRPr lang="en-A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aseline="0" dirty="0"/>
              <a:t>We don’t really know how much global warming has increased the severity of hurricanes and cyclones. But we do know that they get their energy from warmer water, and we know that the oceans are warmer than they have ever been (in human times)</a:t>
            </a:r>
          </a:p>
        </p:txBody>
      </p:sp>
      <p:sp>
        <p:nvSpPr>
          <p:cNvPr id="4" name="Slide Number Placeholder 3"/>
          <p:cNvSpPr>
            <a:spLocks noGrp="1"/>
          </p:cNvSpPr>
          <p:nvPr>
            <p:ph type="sldNum" sz="quarter" idx="10"/>
          </p:nvPr>
        </p:nvSpPr>
        <p:spPr/>
        <p:txBody>
          <a:bodyPr/>
          <a:lstStyle/>
          <a:p>
            <a:fld id="{312D69E6-F7E1-434F-AB02-B829E32190C6}" type="slidenum">
              <a:rPr lang="en-AU" smtClean="0"/>
              <a:pPr/>
              <a:t>78</a:t>
            </a:fld>
            <a:endParaRPr lang="en-AU"/>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baseline="0"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79</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 what is the basic science that we know well?</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7</a:t>
            </a:fld>
            <a:endParaRPr lang="en-AU"/>
          </a:p>
        </p:txBody>
      </p:sp>
    </p:spTree>
    <p:extLst>
      <p:ext uri="{BB962C8B-B14F-4D97-AF65-F5344CB8AC3E}">
        <p14:creationId xmlns:p14="http://schemas.microsoft.com/office/powerpoint/2010/main" val="15133461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“Sea surface temperatures 2 or 3 deg higher”</a:t>
            </a:r>
          </a:p>
          <a:p>
            <a:r>
              <a:rPr lang="en-AU" dirty="0"/>
              <a:t>“sea level rise has contributed to the coastal flooding associated with major hurricanes”</a:t>
            </a:r>
          </a:p>
          <a:p>
            <a:r>
              <a:rPr lang="en-AU" dirty="0"/>
              <a:t>“strongest storms are getting stronger, with roughly 30 kph increase in wind speed per degree C of warming”</a:t>
            </a:r>
          </a:p>
          <a:p>
            <a:r>
              <a:rPr lang="en-AU" dirty="0"/>
              <a:t>“a warmer ocean surface means 7% more moisture in the atmosphere for each degree C”.  More condensing moisture </a:t>
            </a:r>
            <a:r>
              <a:rPr lang="en-AU" dirty="0">
                <a:sym typeface="Symbol"/>
              </a:rPr>
              <a:t> more heat</a:t>
            </a:r>
          </a:p>
          <a:p>
            <a:r>
              <a:rPr lang="en-AU" dirty="0"/>
              <a:t>More moisture more rain.</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80</a:t>
            </a:fld>
            <a:endParaRPr lang="en-AU"/>
          </a:p>
        </p:txBody>
      </p:sp>
    </p:spTree>
    <p:extLst>
      <p:ext uri="{BB962C8B-B14F-4D97-AF65-F5344CB8AC3E}">
        <p14:creationId xmlns:p14="http://schemas.microsoft.com/office/powerpoint/2010/main" val="5814767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Typical Oz misleading headlines</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latin typeface="+mn-lt"/>
                <a:ea typeface="+mn-ea"/>
                <a:cs typeface="+mn-cs"/>
              </a:rPr>
              <a:t>This increase in intense storm occurrence was projected despite a likely </a:t>
            </a:r>
            <a:r>
              <a:rPr lang="en-AU" sz="1200" u="sng" kern="1200" baseline="0" dirty="0">
                <a:solidFill>
                  <a:schemeClr val="tx1"/>
                </a:solidFill>
                <a:latin typeface="+mn-lt"/>
                <a:ea typeface="+mn-ea"/>
                <a:cs typeface="+mn-cs"/>
              </a:rPr>
              <a:t>decrease (or little change) in the global numbers of all tropical cyclones</a:t>
            </a:r>
            <a:r>
              <a:rPr lang="en-AU" sz="1200" kern="1200" baseline="0" dirty="0">
                <a:solidFill>
                  <a:schemeClr val="tx1"/>
                </a:solidFill>
                <a:latin typeface="+mn-lt"/>
                <a:ea typeface="+mn-ea"/>
                <a:cs typeface="+mn-cs"/>
              </a:rPr>
              <a:t>, it said.         </a:t>
            </a:r>
            <a:r>
              <a:rPr lang="en-AU" sz="1200" i="1" kern="1200" baseline="0" dirty="0">
                <a:solidFill>
                  <a:schemeClr val="tx1"/>
                </a:solidFill>
                <a:latin typeface="+mn-lt"/>
                <a:ea typeface="+mn-ea"/>
                <a:cs typeface="+mn-cs"/>
              </a:rPr>
              <a:t>[Note the wording here, disguising the real meaning - more intense!]</a:t>
            </a:r>
          </a:p>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81</a:t>
            </a:fld>
            <a:endParaRPr lang="en-AU"/>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Particularly note that now most ice is less than 4 years old – </a:t>
            </a:r>
            <a:r>
              <a:rPr lang="en-AU" dirty="0" err="1"/>
              <a:t>ie</a:t>
            </a:r>
            <a:r>
              <a:rPr lang="en-AU" dirty="0"/>
              <a:t>. It is very vulnerable to short term changes.</a:t>
            </a:r>
          </a:p>
        </p:txBody>
      </p:sp>
      <p:sp>
        <p:nvSpPr>
          <p:cNvPr id="4" name="Slide Number Placeholder 3"/>
          <p:cNvSpPr>
            <a:spLocks noGrp="1"/>
          </p:cNvSpPr>
          <p:nvPr>
            <p:ph type="sldNum" sz="quarter" idx="10"/>
          </p:nvPr>
        </p:nvSpPr>
        <p:spPr/>
        <p:txBody>
          <a:bodyPr/>
          <a:lstStyle/>
          <a:p>
            <a:fld id="{312D69E6-F7E1-434F-AB02-B829E32190C6}" type="slidenum">
              <a:rPr lang="en-AU" smtClean="0"/>
              <a:pPr/>
              <a:t>82</a:t>
            </a:fld>
            <a:endParaRPr lang="en-A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Note that there is considerable variation – a number of factors affect the melting ice</a:t>
            </a:r>
          </a:p>
        </p:txBody>
      </p:sp>
      <p:sp>
        <p:nvSpPr>
          <p:cNvPr id="4" name="Slide Number Placeholder 3"/>
          <p:cNvSpPr>
            <a:spLocks noGrp="1"/>
          </p:cNvSpPr>
          <p:nvPr>
            <p:ph type="sldNum" sz="quarter" idx="10"/>
          </p:nvPr>
        </p:nvSpPr>
        <p:spPr/>
        <p:txBody>
          <a:bodyPr/>
          <a:lstStyle/>
          <a:p>
            <a:fld id="{312D69E6-F7E1-434F-AB02-B829E32190C6}" type="slidenum">
              <a:rPr lang="en-AU" smtClean="0"/>
              <a:pPr/>
              <a:t>83</a:t>
            </a:fld>
            <a:endParaRPr lang="en-AU"/>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is a feedback loop! Another potential feedback is the melting of permafrost and release of methane.</a:t>
            </a:r>
          </a:p>
        </p:txBody>
      </p:sp>
      <p:sp>
        <p:nvSpPr>
          <p:cNvPr id="4" name="Slide Number Placeholder 3"/>
          <p:cNvSpPr>
            <a:spLocks noGrp="1"/>
          </p:cNvSpPr>
          <p:nvPr>
            <p:ph type="sldNum" sz="quarter" idx="10"/>
          </p:nvPr>
        </p:nvSpPr>
        <p:spPr/>
        <p:txBody>
          <a:bodyPr/>
          <a:lstStyle/>
          <a:p>
            <a:fld id="{312D69E6-F7E1-434F-AB02-B829E32190C6}" type="slidenum">
              <a:rPr lang="en-AU" smtClean="0"/>
              <a:pPr/>
              <a:t>84</a:t>
            </a:fld>
            <a:endParaRPr lang="en-AU"/>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dirty="0"/>
              <a:t>Slow-freezing Alaska soil driving surge in carbon dioxide emissions </a:t>
            </a:r>
          </a:p>
          <a:p>
            <a:r>
              <a:rPr lang="en-AU" dirty="0"/>
              <a:t>Northern tundra’s autumn carbon dioxide emissions increased 70% between 1975 and 2015, researchers find, blaming warming temperatures  </a:t>
            </a:r>
          </a:p>
          <a:p>
            <a:r>
              <a:rPr lang="en-AU" dirty="0"/>
              <a:t>Guardian, Tue 9 May 2017</a:t>
            </a:r>
          </a:p>
          <a:p>
            <a:r>
              <a:rPr lang="en-AU" dirty="0"/>
              <a:t>The soils of Alaska’s tundra are taking longer to freeze over than in past decades. Photograph: Andrew Burton/Getty Images </a:t>
            </a:r>
          </a:p>
          <a:p>
            <a:r>
              <a:rPr lang="en-AU" dirty="0"/>
              <a:t>Alaska’s soils are taking far longer to freeze over as winter approaches than in previous decades, resulting in a surge in carbon dioxide emissions that could portend a much faster rate of </a:t>
            </a:r>
            <a:r>
              <a:rPr lang="en-AU" dirty="0">
                <a:hlinkClick r:id="rId3"/>
              </a:rPr>
              <a:t>global warming</a:t>
            </a:r>
            <a:r>
              <a:rPr lang="en-AU" dirty="0"/>
              <a:t> than scientists had previously estimated, according to new research.</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In the Arctic summer, the upper level of soil, which sits above a vast sheet of permafrost that covers much of Alaska, thaws out and decomposing organic matter starts to produce CO2. From October, colder temperatures help freeze the soil again, locking up the CO2.</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It is estimated that Arctic permafrost </a:t>
            </a:r>
            <a:r>
              <a:rPr lang="en-AU" dirty="0">
                <a:hlinkClick r:id="rId4"/>
              </a:rPr>
              <a:t>contains roughly twice as much carbon</a:t>
            </a:r>
            <a:r>
              <a:rPr lang="en-AU" dirty="0"/>
              <a:t> as the Earth’s entire atmosphere. This means its disappearance would probably contribute to a severe change in the climate that would be dangerous to many species, including humans.</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85</a:t>
            </a:fld>
            <a:endParaRPr lang="en-AU"/>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edge of the Greenland ice sheet.</a:t>
            </a:r>
          </a:p>
        </p:txBody>
      </p:sp>
      <p:sp>
        <p:nvSpPr>
          <p:cNvPr id="4" name="Slide Number Placeholder 3"/>
          <p:cNvSpPr>
            <a:spLocks noGrp="1"/>
          </p:cNvSpPr>
          <p:nvPr>
            <p:ph type="sldNum" sz="quarter" idx="5"/>
          </p:nvPr>
        </p:nvSpPr>
        <p:spPr/>
        <p:txBody>
          <a:bodyPr/>
          <a:lstStyle/>
          <a:p>
            <a:fld id="{312D69E6-F7E1-434F-AB02-B829E32190C6}" type="slidenum">
              <a:rPr lang="en-AU" smtClean="0"/>
              <a:pPr/>
              <a:t>86</a:t>
            </a:fld>
            <a:endParaRPr lang="en-AU"/>
          </a:p>
        </p:txBody>
      </p:sp>
    </p:spTree>
    <p:extLst>
      <p:ext uri="{BB962C8B-B14F-4D97-AF65-F5344CB8AC3E}">
        <p14:creationId xmlns:p14="http://schemas.microsoft.com/office/powerpoint/2010/main" val="14466107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One of the many glaciers running from the ice sheet</a:t>
            </a:r>
          </a:p>
          <a:p>
            <a:pPr marL="228600" indent="-228600">
              <a:buAutoNum type="arabicPeriod"/>
            </a:pPr>
            <a:r>
              <a:rPr lang="en-AU" dirty="0"/>
              <a:t>Town of Nuuk, capital of Greenland</a:t>
            </a:r>
          </a:p>
          <a:p>
            <a:pPr marL="228600" indent="-228600">
              <a:buAutoNum type="arabicPeriod"/>
            </a:pPr>
            <a:r>
              <a:rPr lang="en-AU" dirty="0"/>
              <a:t>Edge of the ice sheet – note the bare Earth. Nothing has had time to grow in the newly exposed rock under the ice.</a:t>
            </a:r>
          </a:p>
          <a:p>
            <a:r>
              <a:rPr lang="en-AU" dirty="0"/>
              <a:t>4.   This is us on the ice sheet</a:t>
            </a:r>
          </a:p>
        </p:txBody>
      </p:sp>
      <p:sp>
        <p:nvSpPr>
          <p:cNvPr id="4" name="Slide Number Placeholder 3"/>
          <p:cNvSpPr>
            <a:spLocks noGrp="1"/>
          </p:cNvSpPr>
          <p:nvPr>
            <p:ph type="sldNum" sz="quarter" idx="5"/>
          </p:nvPr>
        </p:nvSpPr>
        <p:spPr/>
        <p:txBody>
          <a:bodyPr/>
          <a:lstStyle/>
          <a:p>
            <a:fld id="{312D69E6-F7E1-434F-AB02-B829E32190C6}" type="slidenum">
              <a:rPr lang="en-AU" smtClean="0"/>
              <a:pPr/>
              <a:t>87</a:t>
            </a:fld>
            <a:endParaRPr lang="en-AU"/>
          </a:p>
        </p:txBody>
      </p:sp>
    </p:spTree>
    <p:extLst>
      <p:ext uri="{BB962C8B-B14F-4D97-AF65-F5344CB8AC3E}">
        <p14:creationId xmlns:p14="http://schemas.microsoft.com/office/powerpoint/2010/main" val="33047965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Eqip</a:t>
            </a:r>
            <a:r>
              <a:rPr lang="en-AU" dirty="0"/>
              <a:t> glacier near </a:t>
            </a:r>
            <a:r>
              <a:rPr lang="en-AU" dirty="0" err="1"/>
              <a:t>Ilulissat</a:t>
            </a:r>
            <a:r>
              <a:rPr lang="en-AU" dirty="0"/>
              <a:t>. The wall is 200 metres high and over 1 km long. It is constantly carving ice.</a:t>
            </a:r>
          </a:p>
        </p:txBody>
      </p:sp>
      <p:sp>
        <p:nvSpPr>
          <p:cNvPr id="4" name="Slide Number Placeholder 3"/>
          <p:cNvSpPr>
            <a:spLocks noGrp="1"/>
          </p:cNvSpPr>
          <p:nvPr>
            <p:ph type="sldNum" sz="quarter" idx="5"/>
          </p:nvPr>
        </p:nvSpPr>
        <p:spPr/>
        <p:txBody>
          <a:bodyPr/>
          <a:lstStyle/>
          <a:p>
            <a:fld id="{312D69E6-F7E1-434F-AB02-B829E32190C6}" type="slidenum">
              <a:rPr lang="en-AU" smtClean="0"/>
              <a:pPr/>
              <a:t>88</a:t>
            </a:fld>
            <a:endParaRPr lang="en-AU"/>
          </a:p>
        </p:txBody>
      </p:sp>
    </p:spTree>
    <p:extLst>
      <p:ext uri="{BB962C8B-B14F-4D97-AF65-F5344CB8AC3E}">
        <p14:creationId xmlns:p14="http://schemas.microsoft.com/office/powerpoint/2010/main" val="7287085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Deeply incised submarine glacial valleys beneath the Greenland ice sheet  M. </a:t>
            </a:r>
            <a:r>
              <a:rPr lang="en-AU" dirty="0" err="1"/>
              <a:t>Morlighem</a:t>
            </a:r>
            <a:r>
              <a:rPr lang="en-AU" dirty="0"/>
              <a:t>, E. </a:t>
            </a:r>
            <a:r>
              <a:rPr lang="en-AU" dirty="0" err="1"/>
              <a:t>Rignot</a:t>
            </a:r>
            <a:r>
              <a:rPr lang="en-AU" dirty="0"/>
              <a:t>, </a:t>
            </a:r>
            <a:r>
              <a:rPr lang="en-AU" dirty="0" err="1"/>
              <a:t>etal</a:t>
            </a:r>
            <a:endParaRPr lang="en-AU" dirty="0"/>
          </a:p>
          <a:p>
            <a:r>
              <a:rPr lang="en-AU" dirty="0"/>
              <a:t>Nature Geoscience volume 7, pages 418–422 (2014):   The bed topography beneath the Greenland ice sheet controls the flow of ice and its discharge into the ocean. Outlet glaciers move through a set of narrow valleys whose detailed geometry is poorly known, especially along the southern coasts. As a result, the contribution of the Greenland ice sheet and its glaciers to sea-level change in the coming century is uncertain. Here, we combine sparse ice-thickness data derived from airborne radar soundings with satellite-derived high-resolution ice motion data through a mass conservation optimization scheme. We infer ice thickness and bed topography along the entire periphery of the Greenland ice sheet at an unprecedented level of spatial detail and precision. We detect widespread ice-covered valleys that extend significantly deeper below sea level and farther inland than previously thought. Our findings imply that the outlet glaciers of Greenland, and the ice sheet as a whole, are probably more vulnerable to ocean thermal forcing and peripheral thinning than inferred previously from existing numerical ice-sheet models.</a:t>
            </a:r>
          </a:p>
        </p:txBody>
      </p:sp>
      <p:sp>
        <p:nvSpPr>
          <p:cNvPr id="4" name="Slide Number Placeholder 3"/>
          <p:cNvSpPr>
            <a:spLocks noGrp="1"/>
          </p:cNvSpPr>
          <p:nvPr>
            <p:ph type="sldNum" sz="quarter" idx="5"/>
          </p:nvPr>
        </p:nvSpPr>
        <p:spPr/>
        <p:txBody>
          <a:bodyPr/>
          <a:lstStyle/>
          <a:p>
            <a:fld id="{312D69E6-F7E1-434F-AB02-B829E32190C6}" type="slidenum">
              <a:rPr lang="en-AU" smtClean="0"/>
              <a:pPr/>
              <a:t>89</a:t>
            </a:fld>
            <a:endParaRPr lang="en-AU"/>
          </a:p>
        </p:txBody>
      </p:sp>
    </p:spTree>
    <p:extLst>
      <p:ext uri="{BB962C8B-B14F-4D97-AF65-F5344CB8AC3E}">
        <p14:creationId xmlns:p14="http://schemas.microsoft.com/office/powerpoint/2010/main" val="4138709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Earth’s temperature is controlled by the amount of </a:t>
            </a:r>
            <a:r>
              <a:rPr lang="en-AU" u="sng" dirty="0"/>
              <a:t>energy we receive from the Sun</a:t>
            </a:r>
            <a:r>
              <a:rPr lang="en-AU" u="none" dirty="0"/>
              <a:t> and that </a:t>
            </a:r>
            <a:r>
              <a:rPr lang="en-AU" u="sng" dirty="0"/>
              <a:t>absorbed and re-emitted by the Earth</a:t>
            </a:r>
            <a:r>
              <a:rPr lang="en-AU" dirty="0"/>
              <a:t>, but that changes for various reasons. </a:t>
            </a:r>
          </a:p>
          <a:p>
            <a:r>
              <a:rPr lang="en-AU" dirty="0"/>
              <a:t>Describe Infrared, IR, light as below the red in the rainbow spectrum.</a:t>
            </a:r>
          </a:p>
          <a:p>
            <a:r>
              <a:rPr lang="en-AU" dirty="0"/>
              <a:t>Its pretty simple really – if more heat is coming in than going out the Earth’s temperature must increase. As</a:t>
            </a:r>
            <a:r>
              <a:rPr lang="en-AU" baseline="0" dirty="0"/>
              <a:t> it gets hotter, the amount of IR radiation radiated will increase. Once the incoming and outgoing are equal the temperature will remain relatively stable.</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pPr>
                <a:defRPr/>
              </a:pPr>
              <a:t>8</a:t>
            </a:fld>
            <a:endParaRPr lang="en-AU"/>
          </a:p>
        </p:txBody>
      </p:sp>
    </p:spTree>
    <p:extLst>
      <p:ext uri="{BB962C8B-B14F-4D97-AF65-F5344CB8AC3E}">
        <p14:creationId xmlns:p14="http://schemas.microsoft.com/office/powerpoint/2010/main" val="965485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 the </a:t>
            </a:r>
            <a:r>
              <a:rPr lang="en-AU" dirty="0" err="1"/>
              <a:t>Thwaites</a:t>
            </a:r>
            <a:r>
              <a:rPr lang="en-AU" dirty="0"/>
              <a:t> Glacier, a keystone holding the massive West Antarctic Ice Sheet together, is starting to collapse. In the long run, they say, the entire ice sheet is doomed, which would release enough </a:t>
            </a:r>
            <a:r>
              <a:rPr lang="en-AU" dirty="0" err="1"/>
              <a:t>meltwater</a:t>
            </a:r>
            <a:r>
              <a:rPr lang="en-AU" dirty="0"/>
              <a:t> to raise sea levels by more than 3 meters</a:t>
            </a:r>
          </a:p>
        </p:txBody>
      </p:sp>
      <p:sp>
        <p:nvSpPr>
          <p:cNvPr id="4" name="Slide Number Placeholder 3"/>
          <p:cNvSpPr>
            <a:spLocks noGrp="1"/>
          </p:cNvSpPr>
          <p:nvPr>
            <p:ph type="sldNum" sz="quarter" idx="10"/>
          </p:nvPr>
        </p:nvSpPr>
        <p:spPr/>
        <p:txBody>
          <a:bodyPr/>
          <a:lstStyle/>
          <a:p>
            <a:fld id="{312D69E6-F7E1-434F-AB02-B829E32190C6}" type="slidenum">
              <a:rPr lang="en-AU" smtClean="0"/>
              <a:pPr/>
              <a:t>90</a:t>
            </a:fld>
            <a:endParaRPr lang="en-AU"/>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Big problem is we don’t know how quickly</a:t>
            </a:r>
            <a:r>
              <a:rPr lang="en-AU" baseline="0" dirty="0"/>
              <a:t> warmer water is getting underneath the land ice (some of which is  below sea level) and speeding up the glaciers.</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91</a:t>
            </a:fld>
            <a:endParaRPr lang="en-AU"/>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 the </a:t>
            </a:r>
            <a:r>
              <a:rPr lang="en-AU" dirty="0" err="1"/>
              <a:t>Thwaites</a:t>
            </a:r>
            <a:r>
              <a:rPr lang="en-AU" dirty="0"/>
              <a:t> Glacier, a keystone holding the massive West Antarctic Ice Sheet together, is starting to collapse. In the long run, they say, the entire ice sheet is doomed, which would release enough </a:t>
            </a:r>
            <a:r>
              <a:rPr lang="en-AU" dirty="0" err="1"/>
              <a:t>meltwater</a:t>
            </a:r>
            <a:r>
              <a:rPr lang="en-AU" dirty="0"/>
              <a:t> to raise sea levels by more than 3 meters</a:t>
            </a:r>
          </a:p>
        </p:txBody>
      </p:sp>
      <p:sp>
        <p:nvSpPr>
          <p:cNvPr id="4" name="Slide Number Placeholder 3"/>
          <p:cNvSpPr>
            <a:spLocks noGrp="1"/>
          </p:cNvSpPr>
          <p:nvPr>
            <p:ph type="sldNum" sz="quarter" idx="10"/>
          </p:nvPr>
        </p:nvSpPr>
        <p:spPr/>
        <p:txBody>
          <a:bodyPr/>
          <a:lstStyle/>
          <a:p>
            <a:fld id="{312D69E6-F7E1-434F-AB02-B829E32190C6}" type="slidenum">
              <a:rPr lang="en-AU" smtClean="0"/>
              <a:pPr/>
              <a:t>92</a:t>
            </a:fld>
            <a:endParaRPr lang="en-AU"/>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 the </a:t>
            </a:r>
            <a:r>
              <a:rPr lang="en-AU" dirty="0" err="1"/>
              <a:t>Thwaites</a:t>
            </a:r>
            <a:r>
              <a:rPr lang="en-AU" dirty="0"/>
              <a:t> Glacier, a keystone holding the massive West Antarctic Ice Sheet together, is starting to collapse. In the long run, they say, the entire ice sheet is doomed, which would release enough </a:t>
            </a:r>
            <a:r>
              <a:rPr lang="en-AU" dirty="0" err="1"/>
              <a:t>meltwater</a:t>
            </a:r>
            <a:r>
              <a:rPr lang="en-AU" dirty="0"/>
              <a:t> to raise sea levels by more than 3 meters</a:t>
            </a:r>
          </a:p>
        </p:txBody>
      </p:sp>
      <p:sp>
        <p:nvSpPr>
          <p:cNvPr id="4" name="Slide Number Placeholder 3"/>
          <p:cNvSpPr>
            <a:spLocks noGrp="1"/>
          </p:cNvSpPr>
          <p:nvPr>
            <p:ph type="sldNum" sz="quarter" idx="10"/>
          </p:nvPr>
        </p:nvSpPr>
        <p:spPr/>
        <p:txBody>
          <a:bodyPr/>
          <a:lstStyle/>
          <a:p>
            <a:fld id="{312D69E6-F7E1-434F-AB02-B829E32190C6}" type="slidenum">
              <a:rPr lang="en-AU" smtClean="0"/>
              <a:pPr/>
              <a:t>93</a:t>
            </a:fld>
            <a:endParaRPr lang="en-AU"/>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Earlier models simply had ice melting largely from the top and from warmer water. But it has been realised that it is more complex. Warmer water is melting from underneath and furthermore is pushing the ‘grounding line’ further back. This means that the overhanging ice shelf is more likely to break of – thus releasing more ice from the glaciers behind it.</a:t>
            </a:r>
          </a:p>
          <a:p>
            <a:r>
              <a:rPr lang="en-AU" dirty="0"/>
              <a:t>Big problem is we don’t know how quickly</a:t>
            </a:r>
            <a:r>
              <a:rPr lang="en-AU" baseline="0" dirty="0"/>
              <a:t> warmer water is getting underneath the land ice (some of which is  below sea level) and speeding up the glaciers.</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94</a:t>
            </a:fld>
            <a:endParaRPr lang="en-AU"/>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Earlier models simply had ice melting largely from the top and from warmer water. But it has been realised that it is more complex. Warmer water is melting from underneath and furthermore is pushing the ‘grounding line’ further back. This means that the overhanging ice shelf is more likely to break of – thus releasing more ice from the glaciers behind it.</a:t>
            </a:r>
          </a:p>
          <a:p>
            <a:r>
              <a:rPr lang="en-AU" dirty="0"/>
              <a:t>Big problem is we don’t know how quickly</a:t>
            </a:r>
            <a:r>
              <a:rPr lang="en-AU" baseline="0" dirty="0"/>
              <a:t> warmer water is getting underneath the land ice (some of which is  below sea level) and speeding up the glaciers.</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pPr/>
              <a:t>95</a:t>
            </a:fld>
            <a:endParaRPr lang="en-AU"/>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There are inactive volcanoes underneath the Antarctic. There is a theory that as the ice load reduces the deep pressure could be reduced and allow the hot molten rock to rise – heating the underside of the ice and allowing it to flow off the land much more easily. Perhaps this is one of the mechanisms that has given rise to the higher than expected rates of SLR rise in the geological past?</a:t>
            </a:r>
          </a:p>
          <a:p>
            <a:r>
              <a:rPr lang="en-AU" dirty="0"/>
              <a:t>Unknown – but another example of possible unexpected consequences!</a:t>
            </a:r>
          </a:p>
        </p:txBody>
      </p:sp>
      <p:sp>
        <p:nvSpPr>
          <p:cNvPr id="4" name="Slide Number Placeholder 3"/>
          <p:cNvSpPr>
            <a:spLocks noGrp="1"/>
          </p:cNvSpPr>
          <p:nvPr>
            <p:ph type="sldNum" sz="quarter" idx="10"/>
          </p:nvPr>
        </p:nvSpPr>
        <p:spPr/>
        <p:txBody>
          <a:bodyPr/>
          <a:lstStyle/>
          <a:p>
            <a:fld id="{312D69E6-F7E1-434F-AB02-B829E32190C6}" type="slidenum">
              <a:rPr lang="en-AU" smtClean="0"/>
              <a:pPr/>
              <a:t>96</a:t>
            </a:fld>
            <a:endParaRPr lang="en-AU"/>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Some scientists are saying it could be 2 or 3 metres by end of century!</a:t>
            </a:r>
          </a:p>
        </p:txBody>
      </p:sp>
      <p:sp>
        <p:nvSpPr>
          <p:cNvPr id="4" name="Slide Number Placeholder 3"/>
          <p:cNvSpPr>
            <a:spLocks noGrp="1"/>
          </p:cNvSpPr>
          <p:nvPr>
            <p:ph type="sldNum" sz="quarter" idx="10"/>
          </p:nvPr>
        </p:nvSpPr>
        <p:spPr/>
        <p:txBody>
          <a:bodyPr/>
          <a:lstStyle/>
          <a:p>
            <a:fld id="{312D69E6-F7E1-434F-AB02-B829E32190C6}" type="slidenum">
              <a:rPr lang="en-AU" smtClean="0"/>
              <a:pPr/>
              <a:t>97</a:t>
            </a:fld>
            <a:endParaRPr lang="en-AU"/>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9D693-27E3-4565-B7E4-8CEE81DEC79E}"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AU" dirty="0">
                <a:latin typeface="Arial" charset="0"/>
              </a:rPr>
              <a:t>Huge low lying croplands of Asia would be inundated leading to mass starvation – and thus terrorism!</a:t>
            </a:r>
          </a:p>
        </p:txBody>
      </p:sp>
    </p:spTree>
    <p:extLst>
      <p:ext uri="{BB962C8B-B14F-4D97-AF65-F5344CB8AC3E}">
        <p14:creationId xmlns:p14="http://schemas.microsoft.com/office/powerpoint/2010/main" val="5652155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from the New York Times article about the </a:t>
            </a:r>
            <a:r>
              <a:rPr lang="en-AU" dirty="0" err="1"/>
              <a:t>Kulp</a:t>
            </a:r>
            <a:r>
              <a:rPr lang="en-AU" dirty="0"/>
              <a:t> and Strauss article.</a:t>
            </a:r>
          </a:p>
        </p:txBody>
      </p:sp>
      <p:sp>
        <p:nvSpPr>
          <p:cNvPr id="4" name="Slide Number Placeholder 3"/>
          <p:cNvSpPr>
            <a:spLocks noGrp="1"/>
          </p:cNvSpPr>
          <p:nvPr>
            <p:ph type="sldNum" sz="quarter" idx="5"/>
          </p:nvPr>
        </p:nvSpPr>
        <p:spPr/>
        <p:txBody>
          <a:bodyPr/>
          <a:lstStyle/>
          <a:p>
            <a:fld id="{312D69E6-F7E1-434F-AB02-B829E32190C6}" type="slidenum">
              <a:rPr lang="en-AU" smtClean="0"/>
              <a:pPr/>
              <a:t>101</a:t>
            </a:fld>
            <a:endParaRPr lang="en-AU"/>
          </a:p>
        </p:txBody>
      </p:sp>
    </p:spTree>
    <p:extLst>
      <p:ext uri="{BB962C8B-B14F-4D97-AF65-F5344CB8AC3E}">
        <p14:creationId xmlns:p14="http://schemas.microsoft.com/office/powerpoint/2010/main" val="2194411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2628605-A050-4069-8E1B-8BB6071FD972}" type="slidenum">
              <a:rPr lang="en-AU" smtClean="0">
                <a:solidFill>
                  <a:srgbClr val="000000"/>
                </a:solidFill>
                <a:latin typeface="Arial" charset="0"/>
              </a:rPr>
              <a:pPr/>
              <a:t>9</a:t>
            </a:fld>
            <a:endParaRPr lang="en-AU">
              <a:solidFill>
                <a:srgbClr val="000000"/>
              </a:solidFill>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charset="0"/>
              </a:rPr>
              <a:t>NOTE: It is NOT intended that these laws should be understood – just that they exist and that scientists can use them to figure out how the climate works. </a:t>
            </a:r>
            <a:r>
              <a:rPr lang="en-US" b="0" u="sng" dirty="0">
                <a:latin typeface="Arial" charset="0"/>
              </a:rPr>
              <a:t>Could just mention the points below the formulae to show that it is not that complicated.</a:t>
            </a:r>
            <a:r>
              <a:rPr lang="en-US" b="1" dirty="0">
                <a:latin typeface="Arial" charset="0"/>
              </a:rPr>
              <a:t>  For your info: </a:t>
            </a:r>
            <a:r>
              <a:rPr lang="en-US" dirty="0">
                <a:latin typeface="Arial" charset="0"/>
              </a:rPr>
              <a:t>S-B: I is the power (watts) radiated from a 1 m² area of surface at a temperature of T (K). The σ is the Stefan-Boltzmann constant which has a value of 5.67 x 10</a:t>
            </a:r>
            <a:r>
              <a:rPr lang="en-US" baseline="30000" dirty="0">
                <a:latin typeface="Arial" charset="0"/>
              </a:rPr>
              <a:t>-8</a:t>
            </a:r>
            <a:r>
              <a:rPr lang="en-US" dirty="0">
                <a:latin typeface="Arial" charset="0"/>
              </a:rPr>
              <a:t> W/m².K. So σ is partly just a conversion of units, but it tells us how much energy is radiated away from a hot “ideal blackbody”. ε is the emissivity of the radiating body and is 1 for an ideal black body.</a:t>
            </a:r>
          </a:p>
          <a:p>
            <a:pPr eaLnBrk="1" hangingPunct="1"/>
            <a:r>
              <a:rPr lang="en-US" dirty="0">
                <a:latin typeface="Arial" charset="0"/>
              </a:rPr>
              <a:t>Wien: λ in m and T in K This tells us that as something gets hotter it gets ... not redder ... but bluer! Well initially it gets red (from invisible, or rather IR) but then gets ‘white hot’ and then blue hot. (Demo car headlight with increasing volts).  </a:t>
            </a:r>
            <a:endParaRPr lang="en-AU" b="1" dirty="0">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107</a:t>
            </a:fld>
            <a:endParaRPr lang="en-AU">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108</a:t>
            </a:fld>
            <a:endParaRPr lang="en-AU">
              <a:solidFill>
                <a:prstClr val="black"/>
              </a:solidFill>
            </a:endParaRPr>
          </a:p>
        </p:txBody>
      </p:sp>
    </p:spTree>
    <p:extLst>
      <p:ext uri="{BB962C8B-B14F-4D97-AF65-F5344CB8AC3E}">
        <p14:creationId xmlns:p14="http://schemas.microsoft.com/office/powerpoint/2010/main" val="42128614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30572A-3E51-4D7C-ADB7-E1DFF49761B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AU" dirty="0"/>
              <a:t>There is little</a:t>
            </a:r>
            <a:r>
              <a:rPr lang="en-AU" baseline="0" dirty="0"/>
              <a:t> doubt that solar and wind are our two biggest potential renewable sources. Australia is again the LUCKY COUNTRY as far as solar and wind are concerned! Gas, </a:t>
            </a:r>
            <a:r>
              <a:rPr lang="en-AU" baseline="0" dirty="0" err="1"/>
              <a:t>Nuc</a:t>
            </a:r>
            <a:r>
              <a:rPr lang="en-AU" baseline="0" dirty="0"/>
              <a:t> &amp; CCS are mentioned more because they are advocated by certain lobby groups than because they are needed. Gas is a better short term ‘fill in’ than coal and coal with CCS is unlikely to ever be economic and is a long way off. Nuclear is feasible but not in the short term and is politically unlikely – and unnecessary in Australia. There is not much chance of phasing nuclear out of the rest of the world for quite a while however. Australia has to look carefully at its role in supplying and possibly reprocessing uranium fuel. There is a strong argument that it would be better for us to reprocess (and bury waste) here than in less politically stable parts of the world. This is a difficult problem for many in the ‘environment’ movement!</a:t>
            </a:r>
          </a:p>
          <a:p>
            <a:pPr marL="0" marR="0" indent="0" algn="l" defTabSz="914400" rtl="0" eaLnBrk="1" fontAlgn="base" latinLnBrk="0" hangingPunct="1">
              <a:lnSpc>
                <a:spcPct val="100000"/>
              </a:lnSpc>
              <a:spcBef>
                <a:spcPct val="0"/>
              </a:spcBef>
              <a:spcAft>
                <a:spcPct val="0"/>
              </a:spcAft>
              <a:buClrTx/>
              <a:buSzTx/>
              <a:buFontTx/>
              <a:buNone/>
              <a:tabLst/>
              <a:defRPr/>
            </a:pPr>
            <a:r>
              <a:rPr lang="en-AU" baseline="0" dirty="0"/>
              <a:t>SEEPS – SAHE = Hydro energy from rising fresh water currents in the ocean – very questionable!!</a:t>
            </a:r>
            <a:endParaRPr lang="en-AU"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Graph by KB based on various different estimates including the Worley-Parsons report. There are wide differences in these sorts of estimates depending on the source of gas. Some suggest that gas could be as bad or even worse than coal – depending on the fugitive emissions.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1C41BA-3D71-494E-9BFD-D25BF64D1B9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30572A-3E51-4D7C-ADB7-E1DFF49761B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Australia has one of the best solar resources in the world. Note that our average irradiance is over 200 W/m</a:t>
            </a:r>
            <a:r>
              <a:rPr lang="en-AU" baseline="30000" dirty="0"/>
              <a:t>2</a:t>
            </a:r>
            <a:r>
              <a:rPr lang="en-AU" baseline="0" dirty="0"/>
              <a:t>. Germany, the world’s leader in solar PV, only has about half our solar radiation! We have lost the lead that we once had and it will be difficult to regain, but we could become one of the biggest producers of solar energy. If some sort of fuel can be produced from solar energy (hydrogen or ....) we could become a huge exporter of energy.</a:t>
            </a:r>
            <a:endParaRPr lang="en-AU" baseline="30000"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30572A-3E51-4D7C-ADB7-E1DFF49761B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aseline="0" dirty="0"/>
              <a:t>Australia’s total end use energy is of the order of 4000 PJ per year (after conversion losses etc)  [1 PJ = 10</a:t>
            </a:r>
            <a:r>
              <a:rPr lang="en-US" sz="1200" baseline="30000" dirty="0"/>
              <a:t>15</a:t>
            </a:r>
            <a:r>
              <a:rPr lang="en-US" sz="1200" baseline="0" dirty="0"/>
              <a:t> joules]</a:t>
            </a:r>
          </a:p>
          <a:p>
            <a:r>
              <a:rPr lang="en-US" sz="1200" baseline="0" dirty="0"/>
              <a:t>This is 11 PJ/day or an average </a:t>
            </a:r>
            <a:r>
              <a:rPr lang="en-US" sz="1200" b="1" baseline="0" dirty="0"/>
              <a:t>power</a:t>
            </a:r>
            <a:r>
              <a:rPr lang="en-US" sz="1200" baseline="0" dirty="0"/>
              <a:t> of 120 GW  [1 PJ/day = 1000000 GJ per (24x3600) sec = 11.6 GW]</a:t>
            </a:r>
          </a:p>
          <a:p>
            <a:r>
              <a:rPr lang="en-US" sz="1200" baseline="0" dirty="0"/>
              <a:t>120 GW is equivalent to about 80 Hazelwood power stations (1.6 GW)</a:t>
            </a:r>
          </a:p>
          <a:p>
            <a:r>
              <a:rPr lang="en-US" sz="1200" baseline="0" dirty="0"/>
              <a:t>Sunlight falls on Australia at an average rate of 250 W/m</a:t>
            </a:r>
            <a:r>
              <a:rPr lang="en-US" sz="1200" baseline="30000" dirty="0"/>
              <a:t>2</a:t>
            </a:r>
            <a:r>
              <a:rPr lang="en-US" sz="1200" baseline="0" dirty="0"/>
              <a:t> (day/night/year average) which is 250 MW per sq km </a:t>
            </a:r>
          </a:p>
          <a:p>
            <a:r>
              <a:rPr lang="en-US" sz="1200" baseline="0" dirty="0"/>
              <a:t>And so area of 100 km x 100 km receives around 250 x 10,000 MW = 2500 GW or about 20 times the total needed.</a:t>
            </a:r>
          </a:p>
          <a:p>
            <a:r>
              <a:rPr lang="en-US" sz="1200" baseline="0" dirty="0"/>
              <a:t>This is over 200 PJ/day</a:t>
            </a:r>
          </a:p>
          <a:p>
            <a:r>
              <a:rPr lang="en-US" sz="1200" baseline="0" dirty="0"/>
              <a:t>So even at only 5% collection efficiency that area is ample for ALL of Australia’s energy needs.</a:t>
            </a:r>
          </a:p>
          <a:p>
            <a:pPr eaLnBrk="1" hangingPunct="1">
              <a:spcBef>
                <a:spcPct val="0"/>
              </a:spcBef>
            </a:pPr>
            <a:r>
              <a:rPr lang="en-AU" baseline="0" dirty="0"/>
              <a:t>[It is not suggested that we have one big station where that square is! It would be dispersed around the country nearer to major cities. Remember that a large city needs around 1 PJ per day.]</a:t>
            </a:r>
          </a:p>
          <a:p>
            <a:pPr marL="0" marR="0" indent="0" algn="l" defTabSz="914400" rtl="0" eaLnBrk="1" fontAlgn="base" latinLnBrk="0" hangingPunct="1">
              <a:lnSpc>
                <a:spcPct val="100000"/>
              </a:lnSpc>
              <a:spcBef>
                <a:spcPct val="0"/>
              </a:spcBef>
              <a:spcAft>
                <a:spcPct val="0"/>
              </a:spcAft>
              <a:buClrTx/>
              <a:buSzTx/>
              <a:buFontTx/>
              <a:buNone/>
              <a:tabLst/>
              <a:defRPr/>
            </a:pPr>
            <a:r>
              <a:rPr lang="en-AU" baseline="0" dirty="0"/>
              <a:t>ABARE says Aus total electricity generation is 260 </a:t>
            </a:r>
            <a:r>
              <a:rPr lang="en-AU" baseline="0" dirty="0" err="1"/>
              <a:t>TWh</a:t>
            </a:r>
            <a:r>
              <a:rPr lang="en-AU" baseline="0" dirty="0"/>
              <a:t>/yr (2007) = 2.6 PJ/day  (presumably after conversions losses) [1 </a:t>
            </a:r>
            <a:r>
              <a:rPr lang="en-AU" baseline="0" dirty="0" err="1"/>
              <a:t>TWh</a:t>
            </a:r>
            <a:r>
              <a:rPr lang="en-AU" baseline="0" dirty="0"/>
              <a:t> = 3.6 PJ]</a:t>
            </a:r>
          </a:p>
          <a:p>
            <a:pPr marL="0" marR="0" indent="0" algn="l" defTabSz="914400" rtl="0" eaLnBrk="1" fontAlgn="base" latinLnBrk="0" hangingPunct="1">
              <a:lnSpc>
                <a:spcPct val="100000"/>
              </a:lnSpc>
              <a:spcBef>
                <a:spcPct val="0"/>
              </a:spcBef>
              <a:spcAft>
                <a:spcPct val="0"/>
              </a:spcAft>
              <a:buClrTx/>
              <a:buSzTx/>
              <a:buFontTx/>
              <a:buNone/>
              <a:tabLst/>
              <a:defRPr/>
            </a:pPr>
            <a:r>
              <a:rPr lang="en-AU" baseline="0" dirty="0"/>
              <a:t>Figure of 11 PJ/day is probably after conversion losses.</a:t>
            </a:r>
          </a:p>
          <a:p>
            <a:pPr eaLnBrk="1" hangingPunct="1">
              <a:spcBef>
                <a:spcPct val="0"/>
              </a:spcBef>
            </a:pPr>
            <a:endParaRPr lang="en-A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8E600-169E-426C-8069-B4F9A6F809AC}" type="slidenum">
              <a:rPr lang="en-AU">
                <a:solidFill>
                  <a:srgbClr val="FFFFFF"/>
                </a:solidFill>
              </a:rPr>
              <a:pPr>
                <a:defRPr/>
              </a:pPr>
              <a:t>‹#›</a:t>
            </a:fld>
            <a:endParaRPr lang="en-AU">
              <a:solidFill>
                <a:srgbClr val="FFFFFF"/>
              </a:solidFill>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8" name="Footer Placeholder 7"/>
          <p:cNvSpPr>
            <a:spLocks noGrp="1"/>
          </p:cNvSpPr>
          <p:nvPr>
            <p:ph type="ftr" sz="quarter" idx="11"/>
          </p:nvPr>
        </p:nvSpPr>
        <p:spPr/>
        <p:txBody>
          <a:bodyPr/>
          <a:lstStyle/>
          <a:p>
            <a:endParaRPr lang="en-AU">
              <a:solidFill>
                <a:prstClr val="white">
                  <a:tint val="75000"/>
                </a:prstClr>
              </a:solidFill>
            </a:endParaRPr>
          </a:p>
        </p:txBody>
      </p:sp>
      <p:sp>
        <p:nvSpPr>
          <p:cNvPr id="9" name="Slide Number Placeholder 8"/>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4" name="Footer Placeholder 3"/>
          <p:cNvSpPr>
            <a:spLocks noGrp="1"/>
          </p:cNvSpPr>
          <p:nvPr>
            <p:ph type="ftr" sz="quarter" idx="11"/>
          </p:nvPr>
        </p:nvSpPr>
        <p:spPr/>
        <p:txBody>
          <a:bodyPr/>
          <a:lstStyle/>
          <a:p>
            <a:endParaRPr lang="en-AU">
              <a:solidFill>
                <a:prstClr val="white">
                  <a:tint val="75000"/>
                </a:prstClr>
              </a:solidFill>
            </a:endParaRPr>
          </a:p>
        </p:txBody>
      </p:sp>
      <p:sp>
        <p:nvSpPr>
          <p:cNvPr id="5" name="Slide Number Placeholder 4"/>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3" name="Footer Placeholder 2"/>
          <p:cNvSpPr>
            <a:spLocks noGrp="1"/>
          </p:cNvSpPr>
          <p:nvPr>
            <p:ph type="ftr" sz="quarter" idx="11"/>
          </p:nvPr>
        </p:nvSpPr>
        <p:spPr/>
        <p:txBody>
          <a:bodyPr/>
          <a:lstStyle/>
          <a:p>
            <a:endParaRPr lang="en-AU">
              <a:solidFill>
                <a:prstClr val="white">
                  <a:tint val="75000"/>
                </a:prstClr>
              </a:solidFill>
            </a:endParaRPr>
          </a:p>
        </p:txBody>
      </p:sp>
      <p:sp>
        <p:nvSpPr>
          <p:cNvPr id="4" name="Slide Number Placeholder 3"/>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8" name="Footer Placeholder 7"/>
          <p:cNvSpPr>
            <a:spLocks noGrp="1"/>
          </p:cNvSpPr>
          <p:nvPr>
            <p:ph type="ftr" sz="quarter" idx="11"/>
          </p:nvPr>
        </p:nvSpPr>
        <p:spPr/>
        <p:txBody>
          <a:bodyPr/>
          <a:lstStyle/>
          <a:p>
            <a:endParaRPr lang="en-AU">
              <a:solidFill>
                <a:prstClr val="white">
                  <a:tint val="75000"/>
                </a:prstClr>
              </a:solidFill>
            </a:endParaRPr>
          </a:p>
        </p:txBody>
      </p:sp>
      <p:sp>
        <p:nvSpPr>
          <p:cNvPr id="9" name="Slide Number Placeholder 8"/>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4" name="Footer Placeholder 3"/>
          <p:cNvSpPr>
            <a:spLocks noGrp="1"/>
          </p:cNvSpPr>
          <p:nvPr>
            <p:ph type="ftr" sz="quarter" idx="11"/>
          </p:nvPr>
        </p:nvSpPr>
        <p:spPr/>
        <p:txBody>
          <a:bodyPr/>
          <a:lstStyle/>
          <a:p>
            <a:endParaRPr lang="en-AU">
              <a:solidFill>
                <a:prstClr val="white">
                  <a:tint val="75000"/>
                </a:prstClr>
              </a:solidFill>
            </a:endParaRPr>
          </a:p>
        </p:txBody>
      </p:sp>
      <p:sp>
        <p:nvSpPr>
          <p:cNvPr id="5" name="Slide Number Placeholder 4"/>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3" name="Footer Placeholder 2"/>
          <p:cNvSpPr>
            <a:spLocks noGrp="1"/>
          </p:cNvSpPr>
          <p:nvPr>
            <p:ph type="ftr" sz="quarter" idx="11"/>
          </p:nvPr>
        </p:nvSpPr>
        <p:spPr/>
        <p:txBody>
          <a:bodyPr/>
          <a:lstStyle/>
          <a:p>
            <a:endParaRPr lang="en-AU">
              <a:solidFill>
                <a:prstClr val="white">
                  <a:tint val="75000"/>
                </a:prstClr>
              </a:solidFill>
            </a:endParaRPr>
          </a:p>
        </p:txBody>
      </p:sp>
      <p:sp>
        <p:nvSpPr>
          <p:cNvPr id="4" name="Slide Number Placeholder 3"/>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6" name="Footer Placeholder 5"/>
          <p:cNvSpPr>
            <a:spLocks noGrp="1"/>
          </p:cNvSpPr>
          <p:nvPr>
            <p:ph type="ftr" sz="quarter" idx="11"/>
          </p:nvPr>
        </p:nvSpPr>
        <p:spPr/>
        <p:txBody>
          <a:bodyPr/>
          <a:lstStyle/>
          <a:p>
            <a:endParaRPr lang="en-AU">
              <a:solidFill>
                <a:prstClr val="white">
                  <a:tint val="75000"/>
                </a:prstClr>
              </a:solidFill>
            </a:endParaRPr>
          </a:p>
        </p:txBody>
      </p:sp>
      <p:sp>
        <p:nvSpPr>
          <p:cNvPr id="7" name="Slide Number Placeholder 6"/>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8E600-169E-426C-8069-B4F9A6F809AC}" type="slidenum">
              <a:rPr lang="en-AU">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77885604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AU">
              <a:solidFill>
                <a:srgbClr val="FFFFFF"/>
              </a:solidFill>
            </a:endParaRPr>
          </a:p>
        </p:txBody>
      </p:sp>
      <p:sp>
        <p:nvSpPr>
          <p:cNvPr id="6" name="Footer Placeholder 5"/>
          <p:cNvSpPr>
            <a:spLocks noGrp="1"/>
          </p:cNvSpPr>
          <p:nvPr>
            <p:ph type="ftr" sz="quarter" idx="11"/>
          </p:nvPr>
        </p:nvSpPr>
        <p:spPr/>
        <p:txBody>
          <a:bodyPr/>
          <a:lstStyle/>
          <a:p>
            <a:pPr>
              <a:defRPr/>
            </a:pPr>
            <a:endParaRPr lang="en-AU">
              <a:solidFill>
                <a:srgbClr val="FFFFFF"/>
              </a:solidFill>
            </a:endParaRPr>
          </a:p>
        </p:txBody>
      </p:sp>
      <p:sp>
        <p:nvSpPr>
          <p:cNvPr id="7" name="Slide Number Placeholder 6"/>
          <p:cNvSpPr>
            <a:spLocks noGrp="1"/>
          </p:cNvSpPr>
          <p:nvPr>
            <p:ph type="sldNum" sz="quarter" idx="12"/>
          </p:nvPr>
        </p:nvSpPr>
        <p:spPr>
          <a:xfrm>
            <a:off x="8641080" y="6514568"/>
            <a:ext cx="464288" cy="274320"/>
          </a:xfrm>
        </p:spPr>
        <p:txBody>
          <a:bodyPr/>
          <a:lstStyle/>
          <a:p>
            <a:pPr>
              <a:defRPr/>
            </a:pPr>
            <a:fld id="{CD545E3D-7B04-4279-BF93-DA76D2D97E24}" type="slidenum">
              <a:rPr lang="en-AU" smtClean="0">
                <a:solidFill>
                  <a:srgbClr val="FFFFFF"/>
                </a:solidFill>
              </a:rPr>
              <a:pPr>
                <a:defRPr/>
              </a:pPr>
              <a:t>‹#›</a:t>
            </a:fld>
            <a:endParaRPr lang="en-AU">
              <a:solidFill>
                <a:srgbClr val="FFFFFF"/>
              </a:solidFill>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defRPr/>
            </a:pPr>
            <a:endParaRPr lang="en-AU">
              <a:solidFill>
                <a:srgbClr val="FFFFFF"/>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D1F85B5A-AF88-4ABB-BC37-5C17BFD8F78D}" type="slidenum">
              <a:rPr lang="en-AU" smtClean="0">
                <a:solidFill>
                  <a:srgbClr val="CCFFFF">
                    <a:shade val="90000"/>
                  </a:srgbClr>
                </a:solidFill>
              </a:rPr>
              <a:pPr>
                <a:defRPr/>
              </a:pPr>
              <a:t>‹#›</a:t>
            </a:fld>
            <a:endParaRPr lang="en-AU">
              <a:solidFill>
                <a:srgbClr val="CCFFFF">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pPr>
              <a:defRPr/>
            </a:pPr>
            <a:endParaRPr lang="en-AU">
              <a:solidFill>
                <a:srgbClr val="FFFFFF"/>
              </a:solidFill>
            </a:endParaRPr>
          </a:p>
        </p:txBody>
      </p:sp>
    </p:spTree>
    <p:extLst>
      <p:ext uri="{BB962C8B-B14F-4D97-AF65-F5344CB8AC3E}">
        <p14:creationId xmlns:p14="http://schemas.microsoft.com/office/powerpoint/2010/main" val="13619172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AU">
              <a:solidFill>
                <a:srgbClr val="FFFFFF"/>
              </a:solidFill>
            </a:endParaRPr>
          </a:p>
        </p:txBody>
      </p:sp>
      <p:sp>
        <p:nvSpPr>
          <p:cNvPr id="6" name="Footer Placeholder 5"/>
          <p:cNvSpPr>
            <a:spLocks noGrp="1"/>
          </p:cNvSpPr>
          <p:nvPr>
            <p:ph type="ftr" sz="quarter" idx="11"/>
          </p:nvPr>
        </p:nvSpPr>
        <p:spPr/>
        <p:txBody>
          <a:bodyPr/>
          <a:lstStyle/>
          <a:p>
            <a:pPr>
              <a:defRPr/>
            </a:pPr>
            <a:endParaRPr lang="en-AU">
              <a:solidFill>
                <a:srgbClr val="FFFFFF"/>
              </a:solidFill>
            </a:endParaRPr>
          </a:p>
        </p:txBody>
      </p:sp>
      <p:sp>
        <p:nvSpPr>
          <p:cNvPr id="7" name="Slide Number Placeholder 6"/>
          <p:cNvSpPr>
            <a:spLocks noGrp="1"/>
          </p:cNvSpPr>
          <p:nvPr>
            <p:ph type="sldNum" sz="quarter" idx="12"/>
          </p:nvPr>
        </p:nvSpPr>
        <p:spPr>
          <a:xfrm>
            <a:off x="8641080" y="6514568"/>
            <a:ext cx="464288" cy="274320"/>
          </a:xfrm>
        </p:spPr>
        <p:txBody>
          <a:bodyPr/>
          <a:lstStyle/>
          <a:p>
            <a:pPr>
              <a:defRPr/>
            </a:pPr>
            <a:fld id="{CD545E3D-7B04-4279-BF93-DA76D2D97E24}"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58217614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6636945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pPr>
              <a:defRPr/>
            </a:pPr>
            <a:fld id="{394B8689-179F-4859-8AEC-3D2E6E2C8A51}" type="datetimeFigureOut">
              <a:rPr lang="en-US" smtClean="0">
                <a:solidFill>
                  <a:srgbClr val="D6ECFF"/>
                </a:solidFill>
              </a:rPr>
              <a:pPr>
                <a:defRPr/>
              </a:pPr>
              <a:t>2/8/2020</a:t>
            </a:fld>
            <a:endParaRPr lang="en-AU">
              <a:solidFill>
                <a:srgbClr val="D6ECFF"/>
              </a:solidFill>
            </a:endParaRPr>
          </a:p>
        </p:txBody>
      </p:sp>
      <p:sp>
        <p:nvSpPr>
          <p:cNvPr id="17" name="Footer Placeholder 16"/>
          <p:cNvSpPr>
            <a:spLocks noGrp="1"/>
          </p:cNvSpPr>
          <p:nvPr>
            <p:ph type="ftr" sz="quarter" idx="11"/>
          </p:nvPr>
        </p:nvSpPr>
        <p:spPr/>
        <p:txBody>
          <a:bodyPr/>
          <a:lstStyle/>
          <a:p>
            <a:pPr>
              <a:defRPr/>
            </a:pPr>
            <a:r>
              <a:rPr lang="en-AU">
                <a:solidFill>
                  <a:srgbClr val="D6ECFF"/>
                </a:solidFill>
              </a:rPr>
              <a:t>AIP Education Committee (Vic)</a:t>
            </a:r>
            <a:endParaRPr lang="en-AU" dirty="0">
              <a:solidFill>
                <a:srgbClr val="D6ECFF"/>
              </a:solidFill>
            </a:endParaRPr>
          </a:p>
        </p:txBody>
      </p:sp>
      <p:sp>
        <p:nvSpPr>
          <p:cNvPr id="29" name="Slide Number Placeholder 28"/>
          <p:cNvSpPr>
            <a:spLocks noGrp="1"/>
          </p:cNvSpPr>
          <p:nvPr>
            <p:ph type="sldNum" sz="quarter" idx="12"/>
          </p:nvPr>
        </p:nvSpPr>
        <p:spPr/>
        <p:txBody>
          <a:bodyPr/>
          <a:lstStyle/>
          <a:p>
            <a:pPr>
              <a:defRPr/>
            </a:pPr>
            <a:fld id="{84D2ED5A-E692-4F4C-BC03-7259EA883BFF}" type="slidenum">
              <a:rPr lang="en-AU" smtClean="0">
                <a:solidFill>
                  <a:srgbClr val="D6ECFF"/>
                </a:solidFill>
              </a:rPr>
              <a:pPr>
                <a:defRPr/>
              </a:pPr>
              <a:t>‹#›</a:t>
            </a:fld>
            <a:endParaRPr lang="en-AU">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39" name="Rectangle 38"/>
          <p:cNvSpPr/>
          <p:nvPr/>
        </p:nvSpPr>
        <p:spPr>
          <a:xfrm>
            <a:off x="309558" y="680480"/>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40" name="Rectangle 39"/>
          <p:cNvSpPr/>
          <p:nvPr/>
        </p:nvSpPr>
        <p:spPr>
          <a:xfrm>
            <a:off x="269073" y="680480"/>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41" name="Rectangle 40"/>
          <p:cNvSpPr/>
          <p:nvPr/>
        </p:nvSpPr>
        <p:spPr>
          <a:xfrm>
            <a:off x="250025" y="680480"/>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42" name="Rectangle 41"/>
          <p:cNvSpPr/>
          <p:nvPr/>
        </p:nvSpPr>
        <p:spPr>
          <a:xfrm>
            <a:off x="221772" y="680480"/>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8" name="Title 7"/>
          <p:cNvSpPr>
            <a:spLocks noGrp="1"/>
          </p:cNvSpPr>
          <p:nvPr>
            <p:ph type="ctrTitle"/>
          </p:nvPr>
        </p:nvSpPr>
        <p:spPr>
          <a:xfrm>
            <a:off x="914404" y="4343400"/>
            <a:ext cx="7772400" cy="1975104"/>
          </a:xfrm>
        </p:spPr>
        <p:txBody>
          <a:bodyPr/>
          <a:lstStyle>
            <a:lvl1pPr marR="9102"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4" y="2834640"/>
            <a:ext cx="7772400" cy="1508760"/>
          </a:xfrm>
        </p:spPr>
        <p:txBody>
          <a:bodyPr lIns="100157" tIns="45516" anchor="b"/>
          <a:lstStyle>
            <a:lvl1pPr marL="0" indent="0" algn="l">
              <a:spcBef>
                <a:spcPts val="0"/>
              </a:spcBef>
              <a:buNone/>
              <a:defRPr sz="2000">
                <a:solidFill>
                  <a:schemeClr val="tx1"/>
                </a:solidFill>
              </a:defRPr>
            </a:lvl1pPr>
            <a:lvl2pPr marL="455211" indent="0" algn="ctr">
              <a:buNone/>
            </a:lvl2pPr>
            <a:lvl3pPr marL="910427" indent="0" algn="ctr">
              <a:buNone/>
            </a:lvl3pPr>
            <a:lvl4pPr marL="1365644" indent="0" algn="ctr">
              <a:buNone/>
            </a:lvl4pPr>
            <a:lvl5pPr marL="1820854" indent="0" algn="ctr">
              <a:buNone/>
            </a:lvl5pPr>
            <a:lvl6pPr marL="2276071" indent="0" algn="ctr">
              <a:buNone/>
            </a:lvl6pPr>
            <a:lvl7pPr marL="2731284" indent="0" algn="ctr">
              <a:buNone/>
            </a:lvl7pPr>
            <a:lvl8pPr marL="3186486" indent="0" algn="ctr">
              <a:buNone/>
            </a:lvl8pPr>
            <a:lvl9pPr marL="3641706" indent="0" algn="ctr">
              <a:buNone/>
            </a:lvl9pPr>
            <a:extLst/>
          </a:lstStyle>
          <a:p>
            <a:r>
              <a:rPr kumimoji="0" lang="en-US"/>
              <a:t>Click to edit Master subtitle style</a:t>
            </a:r>
          </a:p>
        </p:txBody>
      </p:sp>
      <p:sp>
        <p:nvSpPr>
          <p:cNvPr id="56" name="Rectangle 55"/>
          <p:cNvSpPr/>
          <p:nvPr/>
        </p:nvSpPr>
        <p:spPr>
          <a:xfrm>
            <a:off x="255295"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65" name="Rectangle 64"/>
          <p:cNvSpPr/>
          <p:nvPr/>
        </p:nvSpPr>
        <p:spPr>
          <a:xfrm>
            <a:off x="255295" y="4796822"/>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66" name="Rectangle 65"/>
          <p:cNvSpPr/>
          <p:nvPr/>
        </p:nvSpPr>
        <p:spPr>
          <a:xfrm>
            <a:off x="255295"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67" name="Rectangle 66"/>
          <p:cNvSpPr/>
          <p:nvPr/>
        </p:nvSpPr>
        <p:spPr>
          <a:xfrm>
            <a:off x="255295" y="4542560"/>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Tree>
    <p:extLst>
      <p:ext uri="{BB962C8B-B14F-4D97-AF65-F5344CB8AC3E}">
        <p14:creationId xmlns:p14="http://schemas.microsoft.com/office/powerpoint/2010/main" val="770635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AC1BCD0F-C6DB-459A-9864-CC2FD93CA3BA}" type="datetimeFigureOut">
              <a:rPr lang="en-US" smtClean="0">
                <a:solidFill>
                  <a:srgbClr val="D6ECFF"/>
                </a:solidFill>
              </a:rPr>
              <a:pPr>
                <a:defRPr/>
              </a:pPr>
              <a:t>2/8/2020</a:t>
            </a:fld>
            <a:endParaRPr lang="en-AU">
              <a:solidFill>
                <a:srgbClr val="D6ECFF"/>
              </a:solidFill>
            </a:endParaRPr>
          </a:p>
        </p:txBody>
      </p:sp>
      <p:sp>
        <p:nvSpPr>
          <p:cNvPr id="5" name="Footer Placeholder 4"/>
          <p:cNvSpPr>
            <a:spLocks noGrp="1"/>
          </p:cNvSpPr>
          <p:nvPr>
            <p:ph type="ftr" sz="quarter" idx="11"/>
          </p:nvPr>
        </p:nvSpPr>
        <p:spPr/>
        <p:txBody>
          <a:bodyPr/>
          <a:lstStyle/>
          <a:p>
            <a:pPr>
              <a:defRPr/>
            </a:pPr>
            <a:r>
              <a:rPr lang="en-AU">
                <a:solidFill>
                  <a:srgbClr val="D6ECFF"/>
                </a:solidFill>
              </a:rPr>
              <a:t>AIP Education Committee (Vic)</a:t>
            </a:r>
            <a:endParaRPr lang="en-AU" dirty="0">
              <a:solidFill>
                <a:srgbClr val="D6ECFF"/>
              </a:solidFill>
            </a:endParaRPr>
          </a:p>
        </p:txBody>
      </p:sp>
      <p:sp>
        <p:nvSpPr>
          <p:cNvPr id="6" name="Slide Number Placeholder 5"/>
          <p:cNvSpPr>
            <a:spLocks noGrp="1"/>
          </p:cNvSpPr>
          <p:nvPr>
            <p:ph type="sldNum" sz="quarter" idx="12"/>
          </p:nvPr>
        </p:nvSpPr>
        <p:spPr/>
        <p:txBody>
          <a:bodyPr/>
          <a:lstStyle/>
          <a:p>
            <a:pPr>
              <a:defRPr/>
            </a:pPr>
            <a:fld id="{1A5D42C1-8A66-4805-8291-1C838F667D2B}" type="slidenum">
              <a:rPr lang="en-AU" smtClean="0">
                <a:solidFill>
                  <a:srgbClr val="D6ECFF"/>
                </a:solidFill>
              </a:rPr>
              <a:pPr>
                <a:defRPr/>
              </a:pPr>
              <a:t>‹#›</a:t>
            </a:fld>
            <a:endParaRPr lang="en-AU">
              <a:solidFill>
                <a:srgbClr val="D6ECFF"/>
              </a:solidFill>
            </a:endParaRPr>
          </a:p>
        </p:txBody>
      </p:sp>
    </p:spTree>
    <p:extLst>
      <p:ext uri="{BB962C8B-B14F-4D97-AF65-F5344CB8AC3E}">
        <p14:creationId xmlns:p14="http://schemas.microsoft.com/office/powerpoint/2010/main" val="330434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15" name="Freeform 14"/>
          <p:cNvSpPr>
            <a:spLocks/>
          </p:cNvSpPr>
          <p:nvPr/>
        </p:nvSpPr>
        <p:spPr bwMode="auto">
          <a:xfrm>
            <a:off x="373971"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13" name="Freeform 12"/>
          <p:cNvSpPr>
            <a:spLocks/>
          </p:cNvSpPr>
          <p:nvPr/>
        </p:nvSpPr>
        <p:spPr bwMode="auto">
          <a:xfrm rot="5236414">
            <a:off x="4462128" y="1483604"/>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19" name="Freeform 18"/>
          <p:cNvSpPr>
            <a:spLocks/>
          </p:cNvSpPr>
          <p:nvPr/>
        </p:nvSpPr>
        <p:spPr bwMode="auto">
          <a:xfrm>
            <a:off x="5948365" y="4246566"/>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20" name="Freeform 19"/>
          <p:cNvSpPr>
            <a:spLocks/>
          </p:cNvSpPr>
          <p:nvPr/>
        </p:nvSpPr>
        <p:spPr bwMode="auto">
          <a:xfrm>
            <a:off x="5943600" y="4267201"/>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21" name="Freeform 20"/>
          <p:cNvSpPr>
            <a:spLocks/>
          </p:cNvSpPr>
          <p:nvPr/>
        </p:nvSpPr>
        <p:spPr bwMode="auto">
          <a:xfrm>
            <a:off x="5943600" y="1371601"/>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22" name="Freeform 21"/>
          <p:cNvSpPr>
            <a:spLocks/>
          </p:cNvSpPr>
          <p:nvPr/>
        </p:nvSpPr>
        <p:spPr bwMode="auto">
          <a:xfrm>
            <a:off x="5943600" y="1752601"/>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23" name="Freeform 22"/>
          <p:cNvSpPr>
            <a:spLocks/>
          </p:cNvSpPr>
          <p:nvPr/>
        </p:nvSpPr>
        <p:spPr bwMode="auto">
          <a:xfrm>
            <a:off x="990600" y="4267201"/>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24" name="Freeform 23"/>
          <p:cNvSpPr>
            <a:spLocks/>
          </p:cNvSpPr>
          <p:nvPr/>
        </p:nvSpPr>
        <p:spPr bwMode="auto">
          <a:xfrm>
            <a:off x="533400" y="4267201"/>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25" name="Freeform 24"/>
          <p:cNvSpPr>
            <a:spLocks/>
          </p:cNvSpPr>
          <p:nvPr/>
        </p:nvSpPr>
        <p:spPr bwMode="auto">
          <a:xfrm>
            <a:off x="366824" y="2438404"/>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26" name="Freeform 25"/>
          <p:cNvSpPr>
            <a:spLocks/>
          </p:cNvSpPr>
          <p:nvPr/>
        </p:nvSpPr>
        <p:spPr bwMode="auto">
          <a:xfrm>
            <a:off x="366824" y="2133602"/>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27" name="Freeform 26"/>
          <p:cNvSpPr>
            <a:spLocks/>
          </p:cNvSpPr>
          <p:nvPr/>
        </p:nvSpPr>
        <p:spPr bwMode="auto">
          <a:xfrm>
            <a:off x="4572000" y="4267201"/>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027" tIns="45516" rIns="91027" bIns="45516" anchor="t" compatLnSpc="1"/>
          <a:lstStyle/>
          <a:p>
            <a:endParaRPr lang="en-US">
              <a:solidFill>
                <a:prstClr val="white"/>
              </a:solidFill>
            </a:endParaRPr>
          </a:p>
        </p:txBody>
      </p:sp>
      <p:sp>
        <p:nvSpPr>
          <p:cNvPr id="3" name="Text Placeholder 2"/>
          <p:cNvSpPr>
            <a:spLocks noGrp="1"/>
          </p:cNvSpPr>
          <p:nvPr>
            <p:ph type="body" idx="1"/>
          </p:nvPr>
        </p:nvSpPr>
        <p:spPr>
          <a:xfrm>
            <a:off x="706902" y="1351672"/>
            <a:ext cx="5718048" cy="977486"/>
          </a:xfrm>
        </p:spPr>
        <p:txBody>
          <a:bodyPr lIns="81931" tIns="45516" bIns="0" anchor="t"/>
          <a:lstStyle>
            <a:lvl1pPr marL="54626"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E95EADC8-333E-43D8-AACA-2979E448FCC1}" type="datetimeFigureOut">
              <a:rPr lang="en-US" smtClean="0">
                <a:solidFill>
                  <a:srgbClr val="D6ECFF"/>
                </a:solidFill>
              </a:rPr>
              <a:pPr>
                <a:defRPr/>
              </a:pPr>
              <a:t>2/8/2020</a:t>
            </a:fld>
            <a:endParaRPr lang="en-AU">
              <a:solidFill>
                <a:srgbClr val="D6ECFF"/>
              </a:solidFill>
            </a:endParaRPr>
          </a:p>
        </p:txBody>
      </p:sp>
      <p:sp>
        <p:nvSpPr>
          <p:cNvPr id="5" name="Footer Placeholder 4"/>
          <p:cNvSpPr>
            <a:spLocks noGrp="1"/>
          </p:cNvSpPr>
          <p:nvPr>
            <p:ph type="ftr" sz="quarter" idx="11"/>
          </p:nvPr>
        </p:nvSpPr>
        <p:spPr/>
        <p:txBody>
          <a:bodyPr/>
          <a:lstStyle/>
          <a:p>
            <a:pPr>
              <a:defRPr/>
            </a:pPr>
            <a:endParaRPr lang="en-AU">
              <a:solidFill>
                <a:srgbClr val="D6ECFF"/>
              </a:solidFill>
            </a:endParaRPr>
          </a:p>
        </p:txBody>
      </p:sp>
      <p:sp>
        <p:nvSpPr>
          <p:cNvPr id="6" name="Slide Number Placeholder 5"/>
          <p:cNvSpPr>
            <a:spLocks noGrp="1"/>
          </p:cNvSpPr>
          <p:nvPr>
            <p:ph type="sldNum" sz="quarter" idx="12"/>
          </p:nvPr>
        </p:nvSpPr>
        <p:spPr/>
        <p:txBody>
          <a:bodyPr/>
          <a:lstStyle/>
          <a:p>
            <a:pPr>
              <a:defRPr/>
            </a:pPr>
            <a:fld id="{83D5A891-44E0-4F7B-8BF2-3CF92EADEB74}" type="slidenum">
              <a:rPr lang="en-AU" smtClean="0">
                <a:solidFill>
                  <a:srgbClr val="D6ECFF"/>
                </a:solidFill>
              </a:rPr>
              <a:pPr>
                <a:defRPr/>
              </a:pPr>
              <a:t>‹#›</a:t>
            </a:fld>
            <a:endParaRPr lang="en-AU">
              <a:solidFill>
                <a:srgbClr val="D6ECFF"/>
              </a:solidFill>
            </a:endParaRPr>
          </a:p>
        </p:txBody>
      </p:sp>
      <p:sp>
        <p:nvSpPr>
          <p:cNvPr id="7" name="Rectangle 6"/>
          <p:cNvSpPr/>
          <p:nvPr/>
        </p:nvSpPr>
        <p:spPr>
          <a:xfrm>
            <a:off x="363162" y="402306"/>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2" name="Title 1"/>
          <p:cNvSpPr>
            <a:spLocks noGrp="1"/>
          </p:cNvSpPr>
          <p:nvPr>
            <p:ph type="title"/>
          </p:nvPr>
        </p:nvSpPr>
        <p:spPr>
          <a:xfrm>
            <a:off x="706902" y="512066"/>
            <a:ext cx="8156448" cy="777240"/>
          </a:xfrm>
        </p:spPr>
        <p:txBody>
          <a:bodyPr tIns="63727"/>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80"/>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9" name="Rectangle 8"/>
          <p:cNvSpPr/>
          <p:nvPr/>
        </p:nvSpPr>
        <p:spPr>
          <a:xfrm flipH="1">
            <a:off x="411109" y="680480"/>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10" name="Rectangle 9"/>
          <p:cNvSpPr/>
          <p:nvPr/>
        </p:nvSpPr>
        <p:spPr>
          <a:xfrm flipH="1">
            <a:off x="448452" y="680480"/>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11" name="Rectangle 10"/>
          <p:cNvSpPr/>
          <p:nvPr/>
        </p:nvSpPr>
        <p:spPr>
          <a:xfrm flipH="1">
            <a:off x="476705" y="680480"/>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12" name="Rectangle 11"/>
          <p:cNvSpPr/>
          <p:nvPr/>
        </p:nvSpPr>
        <p:spPr>
          <a:xfrm>
            <a:off x="500478" y="680480"/>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Tree>
    <p:extLst>
      <p:ext uri="{BB962C8B-B14F-4D97-AF65-F5344CB8AC3E}">
        <p14:creationId xmlns:p14="http://schemas.microsoft.com/office/powerpoint/2010/main" val="620271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8"/>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83CC73A2-F532-4505-99B4-7FAA004807CD}" type="datetimeFigureOut">
              <a:rPr lang="en-US" smtClean="0">
                <a:solidFill>
                  <a:srgbClr val="D6ECFF"/>
                </a:solidFill>
              </a:rPr>
              <a:pPr>
                <a:defRPr/>
              </a:pPr>
              <a:t>2/8/2020</a:t>
            </a:fld>
            <a:endParaRPr lang="en-AU">
              <a:solidFill>
                <a:srgbClr val="D6ECFF"/>
              </a:solidFill>
            </a:endParaRPr>
          </a:p>
        </p:txBody>
      </p:sp>
      <p:sp>
        <p:nvSpPr>
          <p:cNvPr id="6" name="Footer Placeholder 5"/>
          <p:cNvSpPr>
            <a:spLocks noGrp="1"/>
          </p:cNvSpPr>
          <p:nvPr>
            <p:ph type="ftr" sz="quarter" idx="11"/>
          </p:nvPr>
        </p:nvSpPr>
        <p:spPr/>
        <p:txBody>
          <a:bodyPr/>
          <a:lstStyle/>
          <a:p>
            <a:pPr>
              <a:defRPr/>
            </a:pPr>
            <a:endParaRPr lang="en-AU">
              <a:solidFill>
                <a:srgbClr val="D6ECFF"/>
              </a:solidFill>
            </a:endParaRPr>
          </a:p>
        </p:txBody>
      </p:sp>
      <p:sp>
        <p:nvSpPr>
          <p:cNvPr id="7" name="Slide Number Placeholder 6"/>
          <p:cNvSpPr>
            <a:spLocks noGrp="1"/>
          </p:cNvSpPr>
          <p:nvPr>
            <p:ph type="sldNum" sz="quarter" idx="12"/>
          </p:nvPr>
        </p:nvSpPr>
        <p:spPr/>
        <p:txBody>
          <a:bodyPr/>
          <a:lstStyle/>
          <a:p>
            <a:pPr>
              <a:defRPr/>
            </a:pPr>
            <a:fld id="{757292A0-5802-4EEE-BC60-0E68FF7ADDB4}" type="slidenum">
              <a:rPr lang="en-AU" smtClean="0">
                <a:solidFill>
                  <a:srgbClr val="D6ECFF"/>
                </a:solidFill>
              </a:rPr>
              <a:pPr>
                <a:defRPr/>
              </a:pPr>
              <a:t>‹#›</a:t>
            </a:fld>
            <a:endParaRPr lang="en-AU">
              <a:solidFill>
                <a:srgbClr val="D6ECFF"/>
              </a:solidFill>
            </a:endParaRPr>
          </a:p>
        </p:txBody>
      </p:sp>
    </p:spTree>
    <p:extLst>
      <p:ext uri="{BB962C8B-B14F-4D97-AF65-F5344CB8AC3E}">
        <p14:creationId xmlns:p14="http://schemas.microsoft.com/office/powerpoint/2010/main" val="2278280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307"/>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2" name="Title 1"/>
          <p:cNvSpPr>
            <a:spLocks noGrp="1"/>
          </p:cNvSpPr>
          <p:nvPr>
            <p:ph type="title"/>
          </p:nvPr>
        </p:nvSpPr>
        <p:spPr>
          <a:xfrm>
            <a:off x="504829" y="512068"/>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2829"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2829"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01BB3E5C-51F6-4B3A-AA87-72BFFD172FED}" type="datetimeFigureOut">
              <a:rPr lang="en-US" smtClean="0">
                <a:solidFill>
                  <a:srgbClr val="D6ECFF"/>
                </a:solidFill>
              </a:rPr>
              <a:pPr>
                <a:defRPr/>
              </a:pPr>
              <a:t>2/8/2020</a:t>
            </a:fld>
            <a:endParaRPr lang="en-AU">
              <a:solidFill>
                <a:srgbClr val="D6ECFF"/>
              </a:solidFill>
            </a:endParaRPr>
          </a:p>
        </p:txBody>
      </p:sp>
      <p:sp>
        <p:nvSpPr>
          <p:cNvPr id="8" name="Footer Placeholder 7"/>
          <p:cNvSpPr>
            <a:spLocks noGrp="1"/>
          </p:cNvSpPr>
          <p:nvPr>
            <p:ph type="ftr" sz="quarter" idx="11"/>
          </p:nvPr>
        </p:nvSpPr>
        <p:spPr/>
        <p:txBody>
          <a:bodyPr/>
          <a:lstStyle/>
          <a:p>
            <a:pPr>
              <a:defRPr/>
            </a:pPr>
            <a:endParaRPr lang="en-AU">
              <a:solidFill>
                <a:srgbClr val="D6ECFF"/>
              </a:solidFill>
            </a:endParaRPr>
          </a:p>
        </p:txBody>
      </p:sp>
      <p:sp>
        <p:nvSpPr>
          <p:cNvPr id="9" name="Slide Number Placeholder 8"/>
          <p:cNvSpPr>
            <a:spLocks noGrp="1"/>
          </p:cNvSpPr>
          <p:nvPr>
            <p:ph type="sldNum" sz="quarter" idx="12"/>
          </p:nvPr>
        </p:nvSpPr>
        <p:spPr/>
        <p:txBody>
          <a:bodyPr/>
          <a:lstStyle/>
          <a:p>
            <a:pPr>
              <a:defRPr/>
            </a:pPr>
            <a:fld id="{8BEF85F1-50BB-422E-B142-8FF9E3C23DEA}" type="slidenum">
              <a:rPr lang="en-AU" smtClean="0">
                <a:solidFill>
                  <a:srgbClr val="D6ECFF"/>
                </a:solidFill>
              </a:rPr>
              <a:pPr>
                <a:defRPr/>
              </a:pPr>
              <a:t>‹#›</a:t>
            </a:fld>
            <a:endParaRPr lang="en-AU">
              <a:solidFill>
                <a:srgbClr val="D6ECFF"/>
              </a:solidFill>
            </a:endParaRPr>
          </a:p>
        </p:txBody>
      </p:sp>
      <p:sp>
        <p:nvSpPr>
          <p:cNvPr id="16" name="Rectangle 15"/>
          <p:cNvSpPr/>
          <p:nvPr/>
        </p:nvSpPr>
        <p:spPr>
          <a:xfrm>
            <a:off x="87790" y="680480"/>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17" name="Rectangle 16"/>
          <p:cNvSpPr/>
          <p:nvPr/>
        </p:nvSpPr>
        <p:spPr>
          <a:xfrm>
            <a:off x="47305" y="680480"/>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18" name="Rectangle 17"/>
          <p:cNvSpPr/>
          <p:nvPr/>
        </p:nvSpPr>
        <p:spPr>
          <a:xfrm>
            <a:off x="28255" y="680480"/>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19" name="Rectangle 18"/>
          <p:cNvSpPr/>
          <p:nvPr/>
        </p:nvSpPr>
        <p:spPr>
          <a:xfrm>
            <a:off x="2" y="680480"/>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20" name="Rectangle 19"/>
          <p:cNvSpPr/>
          <p:nvPr/>
        </p:nvSpPr>
        <p:spPr>
          <a:xfrm flipH="1">
            <a:off x="149770" y="680480"/>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21" name="Rectangle 20"/>
          <p:cNvSpPr/>
          <p:nvPr/>
        </p:nvSpPr>
        <p:spPr>
          <a:xfrm flipH="1">
            <a:off x="189341" y="680480"/>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22" name="Rectangle 21"/>
          <p:cNvSpPr/>
          <p:nvPr/>
        </p:nvSpPr>
        <p:spPr>
          <a:xfrm flipH="1">
            <a:off x="226682" y="680480"/>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29" name="Rectangle 28"/>
          <p:cNvSpPr/>
          <p:nvPr/>
        </p:nvSpPr>
        <p:spPr>
          <a:xfrm flipH="1">
            <a:off x="254936" y="680480"/>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30" name="Rectangle 29"/>
          <p:cNvSpPr/>
          <p:nvPr/>
        </p:nvSpPr>
        <p:spPr>
          <a:xfrm>
            <a:off x="278710" y="680480"/>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Tree>
    <p:extLst>
      <p:ext uri="{BB962C8B-B14F-4D97-AF65-F5344CB8AC3E}">
        <p14:creationId xmlns:p14="http://schemas.microsoft.com/office/powerpoint/2010/main" val="3136053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4" y="512068"/>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2E98D50B-18B4-4444-966B-2C5765B01595}" type="datetimeFigureOut">
              <a:rPr lang="en-US" smtClean="0">
                <a:solidFill>
                  <a:srgbClr val="D6ECFF"/>
                </a:solidFill>
              </a:rPr>
              <a:pPr>
                <a:defRPr/>
              </a:pPr>
              <a:t>2/8/2020</a:t>
            </a:fld>
            <a:endParaRPr lang="en-AU">
              <a:solidFill>
                <a:srgbClr val="D6ECFF"/>
              </a:solidFill>
            </a:endParaRPr>
          </a:p>
        </p:txBody>
      </p:sp>
      <p:sp>
        <p:nvSpPr>
          <p:cNvPr id="4" name="Footer Placeholder 3"/>
          <p:cNvSpPr>
            <a:spLocks noGrp="1"/>
          </p:cNvSpPr>
          <p:nvPr>
            <p:ph type="ftr" sz="quarter" idx="11"/>
          </p:nvPr>
        </p:nvSpPr>
        <p:spPr/>
        <p:txBody>
          <a:bodyPr/>
          <a:lstStyle/>
          <a:p>
            <a:pPr>
              <a:defRPr/>
            </a:pPr>
            <a:endParaRPr lang="en-AU">
              <a:solidFill>
                <a:srgbClr val="D6ECFF"/>
              </a:solidFill>
            </a:endParaRPr>
          </a:p>
        </p:txBody>
      </p:sp>
      <p:sp>
        <p:nvSpPr>
          <p:cNvPr id="5" name="Slide Number Placeholder 4"/>
          <p:cNvSpPr>
            <a:spLocks noGrp="1"/>
          </p:cNvSpPr>
          <p:nvPr>
            <p:ph type="sldNum" sz="quarter" idx="12"/>
          </p:nvPr>
        </p:nvSpPr>
        <p:spPr/>
        <p:txBody>
          <a:bodyPr/>
          <a:lstStyle/>
          <a:p>
            <a:pPr>
              <a:defRPr/>
            </a:pPr>
            <a:fld id="{46560E69-8D53-414D-AD4F-9BC279DE5018}" type="slidenum">
              <a:rPr lang="en-AU" smtClean="0">
                <a:solidFill>
                  <a:srgbClr val="D6ECFF"/>
                </a:solidFill>
              </a:rPr>
              <a:pPr>
                <a:defRPr/>
              </a:pPr>
              <a:t>‹#›</a:t>
            </a:fld>
            <a:endParaRPr lang="en-AU">
              <a:solidFill>
                <a:srgbClr val="D6ECFF"/>
              </a:solidFill>
            </a:endParaRPr>
          </a:p>
        </p:txBody>
      </p:sp>
    </p:spTree>
    <p:extLst>
      <p:ext uri="{BB962C8B-B14F-4D97-AF65-F5344CB8AC3E}">
        <p14:creationId xmlns:p14="http://schemas.microsoft.com/office/powerpoint/2010/main" val="1791928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E02970E-DB6C-4D3C-A3F7-17C4D52C63A1}" type="datetimeFigureOut">
              <a:rPr lang="en-US" smtClean="0">
                <a:solidFill>
                  <a:srgbClr val="D6ECFF"/>
                </a:solidFill>
              </a:rPr>
              <a:pPr>
                <a:defRPr/>
              </a:pPr>
              <a:t>2/8/2020</a:t>
            </a:fld>
            <a:endParaRPr lang="en-AU">
              <a:solidFill>
                <a:srgbClr val="D6ECFF"/>
              </a:solidFill>
            </a:endParaRPr>
          </a:p>
        </p:txBody>
      </p:sp>
      <p:sp>
        <p:nvSpPr>
          <p:cNvPr id="3" name="Footer Placeholder 2"/>
          <p:cNvSpPr>
            <a:spLocks noGrp="1"/>
          </p:cNvSpPr>
          <p:nvPr>
            <p:ph type="ftr" sz="quarter" idx="11"/>
          </p:nvPr>
        </p:nvSpPr>
        <p:spPr/>
        <p:txBody>
          <a:bodyPr/>
          <a:lstStyle/>
          <a:p>
            <a:pPr>
              <a:defRPr/>
            </a:pPr>
            <a:endParaRPr lang="en-AU">
              <a:solidFill>
                <a:srgbClr val="D6ECFF"/>
              </a:solidFill>
            </a:endParaRPr>
          </a:p>
        </p:txBody>
      </p:sp>
      <p:sp>
        <p:nvSpPr>
          <p:cNvPr id="4" name="Slide Number Placeholder 3"/>
          <p:cNvSpPr>
            <a:spLocks noGrp="1"/>
          </p:cNvSpPr>
          <p:nvPr>
            <p:ph type="sldNum" sz="quarter" idx="12"/>
          </p:nvPr>
        </p:nvSpPr>
        <p:spPr/>
        <p:txBody>
          <a:bodyPr/>
          <a:lstStyle/>
          <a:p>
            <a:pPr>
              <a:defRPr/>
            </a:pPr>
            <a:fld id="{9091E675-D266-4AAA-993A-FCA7611718FA}" type="slidenum">
              <a:rPr lang="en-AU" smtClean="0">
                <a:solidFill>
                  <a:srgbClr val="D6ECFF"/>
                </a:solidFill>
              </a:rPr>
              <a:pPr>
                <a:defRPr/>
              </a:pPr>
              <a:t>‹#›</a:t>
            </a:fld>
            <a:endParaRPr lang="en-AU">
              <a:solidFill>
                <a:srgbClr val="D6ECFF"/>
              </a:solidFill>
            </a:endParaRPr>
          </a:p>
        </p:txBody>
      </p:sp>
    </p:spTree>
    <p:extLst>
      <p:ext uri="{BB962C8B-B14F-4D97-AF65-F5344CB8AC3E}">
        <p14:creationId xmlns:p14="http://schemas.microsoft.com/office/powerpoint/2010/main" val="78987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8E600-169E-426C-8069-B4F9A6F809AC}" type="slidenum">
              <a:rPr lang="en-AU">
                <a:solidFill>
                  <a:srgbClr val="FFFFFF"/>
                </a:solidFill>
              </a:rPr>
              <a:pPr>
                <a:defRPr/>
              </a:pPr>
              <a:t>‹#›</a:t>
            </a:fld>
            <a:endParaRPr lang="en-AU">
              <a:solidFill>
                <a:srgbClr val="FFFFFF"/>
              </a:solidFill>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4"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626"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E6485EEE-7C2B-4552-A367-74952C3D5A93}" type="datetimeFigureOut">
              <a:rPr lang="en-US" smtClean="0">
                <a:solidFill>
                  <a:srgbClr val="D6ECFF"/>
                </a:solidFill>
              </a:rPr>
              <a:pPr>
                <a:defRPr/>
              </a:pPr>
              <a:t>2/8/2020</a:t>
            </a:fld>
            <a:endParaRPr lang="en-AU">
              <a:solidFill>
                <a:srgbClr val="D6ECFF"/>
              </a:solidFill>
            </a:endParaRPr>
          </a:p>
        </p:txBody>
      </p:sp>
      <p:sp>
        <p:nvSpPr>
          <p:cNvPr id="6" name="Footer Placeholder 5"/>
          <p:cNvSpPr>
            <a:spLocks noGrp="1"/>
          </p:cNvSpPr>
          <p:nvPr>
            <p:ph type="ftr" sz="quarter" idx="11"/>
          </p:nvPr>
        </p:nvSpPr>
        <p:spPr/>
        <p:txBody>
          <a:bodyPr/>
          <a:lstStyle/>
          <a:p>
            <a:pPr>
              <a:defRPr/>
            </a:pPr>
            <a:endParaRPr lang="en-AU">
              <a:solidFill>
                <a:srgbClr val="D6ECFF"/>
              </a:solidFill>
            </a:endParaRPr>
          </a:p>
        </p:txBody>
      </p:sp>
      <p:sp>
        <p:nvSpPr>
          <p:cNvPr id="7" name="Slide Number Placeholder 6"/>
          <p:cNvSpPr>
            <a:spLocks noGrp="1"/>
          </p:cNvSpPr>
          <p:nvPr>
            <p:ph type="sldNum" sz="quarter" idx="12"/>
          </p:nvPr>
        </p:nvSpPr>
        <p:spPr/>
        <p:txBody>
          <a:bodyPr/>
          <a:lstStyle/>
          <a:p>
            <a:pPr>
              <a:defRPr/>
            </a:pPr>
            <a:fld id="{3B1DED0C-7D29-4A83-94BE-ED999FBEE1E3}" type="slidenum">
              <a:rPr lang="en-AU" smtClean="0">
                <a:solidFill>
                  <a:srgbClr val="D6ECFF"/>
                </a:solidFill>
              </a:rPr>
              <a:pPr>
                <a:defRPr/>
              </a:pPr>
              <a:t>‹#›</a:t>
            </a:fld>
            <a:endParaRPr lang="en-AU">
              <a:solidFill>
                <a:srgbClr val="D6ECFF"/>
              </a:solidFill>
            </a:endParaRPr>
          </a:p>
        </p:txBody>
      </p:sp>
    </p:spTree>
    <p:extLst>
      <p:ext uri="{BB962C8B-B14F-4D97-AF65-F5344CB8AC3E}">
        <p14:creationId xmlns:p14="http://schemas.microsoft.com/office/powerpoint/2010/main" val="4113469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5"/>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623" y="1219203"/>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310"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7023"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130" y="1474767"/>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541"/>
            <a:ext cx="2133600" cy="365125"/>
          </a:xfrm>
        </p:spPr>
        <p:txBody>
          <a:bodyPr/>
          <a:lstStyle/>
          <a:p>
            <a:pPr>
              <a:defRPr/>
            </a:pPr>
            <a:fld id="{31D64A06-E2E2-4627-B4FA-6B2E8D1EDE1F}" type="datetimeFigureOut">
              <a:rPr lang="en-US" smtClean="0">
                <a:solidFill>
                  <a:srgbClr val="D6ECFF"/>
                </a:solidFill>
              </a:rPr>
              <a:pPr>
                <a:defRPr/>
              </a:pPr>
              <a:t>2/8/2020</a:t>
            </a:fld>
            <a:endParaRPr lang="en-AU">
              <a:solidFill>
                <a:srgbClr val="D6ECFF"/>
              </a:solidFill>
            </a:endParaRPr>
          </a:p>
        </p:txBody>
      </p:sp>
      <p:sp>
        <p:nvSpPr>
          <p:cNvPr id="6" name="Footer Placeholder 5"/>
          <p:cNvSpPr>
            <a:spLocks noGrp="1"/>
          </p:cNvSpPr>
          <p:nvPr>
            <p:ph type="ftr" sz="quarter" idx="11"/>
          </p:nvPr>
        </p:nvSpPr>
        <p:spPr>
          <a:xfrm>
            <a:off x="914400" y="55541"/>
            <a:ext cx="5562600" cy="365125"/>
          </a:xfrm>
        </p:spPr>
        <p:txBody>
          <a:bodyPr/>
          <a:lstStyle/>
          <a:p>
            <a:pPr>
              <a:defRPr/>
            </a:pPr>
            <a:endParaRPr lang="en-AU">
              <a:solidFill>
                <a:srgbClr val="D6ECFF"/>
              </a:solidFill>
            </a:endParaRPr>
          </a:p>
        </p:txBody>
      </p:sp>
      <p:sp>
        <p:nvSpPr>
          <p:cNvPr id="7" name="Slide Number Placeholder 6"/>
          <p:cNvSpPr>
            <a:spLocks noGrp="1"/>
          </p:cNvSpPr>
          <p:nvPr>
            <p:ph type="sldNum" sz="quarter" idx="12"/>
          </p:nvPr>
        </p:nvSpPr>
        <p:spPr>
          <a:xfrm>
            <a:off x="8610603" y="55541"/>
            <a:ext cx="457200" cy="365125"/>
          </a:xfrm>
        </p:spPr>
        <p:txBody>
          <a:bodyPr/>
          <a:lstStyle/>
          <a:p>
            <a:pPr>
              <a:defRPr/>
            </a:pPr>
            <a:fld id="{12D3C56D-8B7C-4208-A2CB-20DC7BD046FF}" type="slidenum">
              <a:rPr lang="en-AU" smtClean="0">
                <a:solidFill>
                  <a:srgbClr val="D6ECFF"/>
                </a:solidFill>
              </a:rPr>
              <a:pPr>
                <a:defRPr/>
              </a:pPr>
              <a:t>‹#›</a:t>
            </a:fld>
            <a:endParaRPr lang="en-AU">
              <a:solidFill>
                <a:srgbClr val="D6ECFF"/>
              </a:solidFill>
            </a:endParaRPr>
          </a:p>
        </p:txBody>
      </p:sp>
    </p:spTree>
    <p:extLst>
      <p:ext uri="{BB962C8B-B14F-4D97-AF65-F5344CB8AC3E}">
        <p14:creationId xmlns:p14="http://schemas.microsoft.com/office/powerpoint/2010/main" val="588782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095FD73D-146A-485F-A2CD-403CB525C98D}" type="datetimeFigureOut">
              <a:rPr lang="en-US" smtClean="0">
                <a:solidFill>
                  <a:srgbClr val="D6ECFF"/>
                </a:solidFill>
              </a:rPr>
              <a:pPr>
                <a:defRPr/>
              </a:pPr>
              <a:t>2/8/2020</a:t>
            </a:fld>
            <a:endParaRPr lang="en-AU">
              <a:solidFill>
                <a:srgbClr val="D6ECFF"/>
              </a:solidFill>
            </a:endParaRPr>
          </a:p>
        </p:txBody>
      </p:sp>
      <p:sp>
        <p:nvSpPr>
          <p:cNvPr id="5" name="Footer Placeholder 4"/>
          <p:cNvSpPr>
            <a:spLocks noGrp="1"/>
          </p:cNvSpPr>
          <p:nvPr>
            <p:ph type="ftr" sz="quarter" idx="11"/>
          </p:nvPr>
        </p:nvSpPr>
        <p:spPr/>
        <p:txBody>
          <a:bodyPr/>
          <a:lstStyle/>
          <a:p>
            <a:pPr>
              <a:defRPr/>
            </a:pPr>
            <a:endParaRPr lang="en-AU">
              <a:solidFill>
                <a:srgbClr val="D6ECFF"/>
              </a:solidFill>
            </a:endParaRPr>
          </a:p>
        </p:txBody>
      </p:sp>
      <p:sp>
        <p:nvSpPr>
          <p:cNvPr id="6" name="Slide Number Placeholder 5"/>
          <p:cNvSpPr>
            <a:spLocks noGrp="1"/>
          </p:cNvSpPr>
          <p:nvPr>
            <p:ph type="sldNum" sz="quarter" idx="12"/>
          </p:nvPr>
        </p:nvSpPr>
        <p:spPr/>
        <p:txBody>
          <a:bodyPr/>
          <a:lstStyle/>
          <a:p>
            <a:pPr>
              <a:defRPr/>
            </a:pPr>
            <a:fld id="{9EABC288-6A6B-4C3D-A085-CFEC305FBD98}" type="slidenum">
              <a:rPr lang="en-AU" smtClean="0">
                <a:solidFill>
                  <a:srgbClr val="D6ECFF"/>
                </a:solidFill>
              </a:rPr>
              <a:pPr>
                <a:defRPr/>
              </a:pPr>
              <a:t>‹#›</a:t>
            </a:fld>
            <a:endParaRPr lang="en-AU">
              <a:solidFill>
                <a:srgbClr val="D6ECFF"/>
              </a:solidFill>
            </a:endParaRPr>
          </a:p>
        </p:txBody>
      </p:sp>
    </p:spTree>
    <p:extLst>
      <p:ext uri="{BB962C8B-B14F-4D97-AF65-F5344CB8AC3E}">
        <p14:creationId xmlns:p14="http://schemas.microsoft.com/office/powerpoint/2010/main" val="3957650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1"/>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3" y="274681"/>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48DB407C-EB43-4FE3-A86B-85F11B0C044B}" type="datetimeFigureOut">
              <a:rPr lang="en-US" smtClean="0">
                <a:solidFill>
                  <a:srgbClr val="D6ECFF"/>
                </a:solidFill>
              </a:rPr>
              <a:pPr>
                <a:defRPr/>
              </a:pPr>
              <a:t>2/8/2020</a:t>
            </a:fld>
            <a:endParaRPr lang="en-AU">
              <a:solidFill>
                <a:srgbClr val="D6ECFF"/>
              </a:solidFill>
            </a:endParaRPr>
          </a:p>
        </p:txBody>
      </p:sp>
      <p:sp>
        <p:nvSpPr>
          <p:cNvPr id="5" name="Footer Placeholder 4"/>
          <p:cNvSpPr>
            <a:spLocks noGrp="1"/>
          </p:cNvSpPr>
          <p:nvPr>
            <p:ph type="ftr" sz="quarter" idx="11"/>
          </p:nvPr>
        </p:nvSpPr>
        <p:spPr/>
        <p:txBody>
          <a:bodyPr/>
          <a:lstStyle/>
          <a:p>
            <a:pPr>
              <a:defRPr/>
            </a:pPr>
            <a:endParaRPr lang="en-AU">
              <a:solidFill>
                <a:srgbClr val="D6ECFF"/>
              </a:solidFill>
            </a:endParaRPr>
          </a:p>
        </p:txBody>
      </p:sp>
      <p:sp>
        <p:nvSpPr>
          <p:cNvPr id="6" name="Slide Number Placeholder 5"/>
          <p:cNvSpPr>
            <a:spLocks noGrp="1"/>
          </p:cNvSpPr>
          <p:nvPr>
            <p:ph type="sldNum" sz="quarter" idx="12"/>
          </p:nvPr>
        </p:nvSpPr>
        <p:spPr/>
        <p:txBody>
          <a:bodyPr/>
          <a:lstStyle/>
          <a:p>
            <a:pPr>
              <a:defRPr/>
            </a:pPr>
            <a:fld id="{0949B961-CDA5-4E26-99FC-4BEE3353A2EF}" type="slidenum">
              <a:rPr lang="en-AU" smtClean="0">
                <a:solidFill>
                  <a:srgbClr val="D6ECFF"/>
                </a:solidFill>
              </a:rPr>
              <a:pPr>
                <a:defRPr/>
              </a:pPr>
              <a:t>‹#›</a:t>
            </a:fld>
            <a:endParaRPr lang="en-AU">
              <a:solidFill>
                <a:srgbClr val="D6ECFF"/>
              </a:solidFill>
            </a:endParaRPr>
          </a:p>
        </p:txBody>
      </p:sp>
    </p:spTree>
    <p:extLst>
      <p:ext uri="{BB962C8B-B14F-4D97-AF65-F5344CB8AC3E}">
        <p14:creationId xmlns:p14="http://schemas.microsoft.com/office/powerpoint/2010/main" val="2934861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695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05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7477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313" y="1773238"/>
            <a:ext cx="4025900"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73238"/>
            <a:ext cx="4027487" cy="429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1613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defRPr/>
            </a:pPr>
            <a:endParaRPr lang="en-AU">
              <a:solidFill>
                <a:srgbClr val="FFFFFF"/>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D1F85B5A-AF88-4ABB-BC37-5C17BFD8F78D}" type="slidenum">
              <a:rPr lang="en-AU" smtClean="0">
                <a:solidFill>
                  <a:srgbClr val="CCFFFF">
                    <a:shade val="90000"/>
                  </a:srgbClr>
                </a:solidFill>
              </a:rPr>
              <a:pPr>
                <a:defRPr/>
              </a:pPr>
              <a:t>‹#›</a:t>
            </a:fld>
            <a:endParaRPr lang="en-AU">
              <a:solidFill>
                <a:srgbClr val="CCFFFF">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pPr>
              <a:defRPr/>
            </a:pPr>
            <a:endParaRPr lang="en-AU">
              <a:solidFill>
                <a:srgbClr val="FFFFFF"/>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AU">
              <a:solidFill>
                <a:srgbClr val="FFFFFF"/>
              </a:solidFill>
            </a:endParaRPr>
          </a:p>
        </p:txBody>
      </p:sp>
      <p:sp>
        <p:nvSpPr>
          <p:cNvPr id="6" name="Footer Placeholder 5"/>
          <p:cNvSpPr>
            <a:spLocks noGrp="1"/>
          </p:cNvSpPr>
          <p:nvPr>
            <p:ph type="ftr" sz="quarter" idx="11"/>
          </p:nvPr>
        </p:nvSpPr>
        <p:spPr/>
        <p:txBody>
          <a:bodyPr/>
          <a:lstStyle/>
          <a:p>
            <a:pPr>
              <a:defRPr/>
            </a:pPr>
            <a:endParaRPr lang="en-AU">
              <a:solidFill>
                <a:srgbClr val="FFFFFF"/>
              </a:solidFill>
            </a:endParaRPr>
          </a:p>
        </p:txBody>
      </p:sp>
      <p:sp>
        <p:nvSpPr>
          <p:cNvPr id="7" name="Slide Number Placeholder 6"/>
          <p:cNvSpPr>
            <a:spLocks noGrp="1"/>
          </p:cNvSpPr>
          <p:nvPr>
            <p:ph type="sldNum" sz="quarter" idx="12"/>
          </p:nvPr>
        </p:nvSpPr>
        <p:spPr>
          <a:xfrm>
            <a:off x="8641080" y="6514568"/>
            <a:ext cx="464288" cy="274320"/>
          </a:xfrm>
        </p:spPr>
        <p:txBody>
          <a:bodyPr/>
          <a:lstStyle/>
          <a:p>
            <a:pPr>
              <a:defRPr/>
            </a:pPr>
            <a:fld id="{CD545E3D-7B04-4279-BF93-DA76D2D97E24}" type="slidenum">
              <a:rPr lang="en-AU" smtClean="0">
                <a:solidFill>
                  <a:srgbClr val="FFFFFF"/>
                </a:solidFill>
              </a:rPr>
              <a:pPr>
                <a:defRPr/>
              </a:pPr>
              <a:t>‹#›</a:t>
            </a:fld>
            <a:endParaRPr lang="en-AU">
              <a:solidFill>
                <a:srgbClr val="FFFFFF"/>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11"/>
          </p:nvPr>
        </p:nvSpPr>
        <p:spPr/>
        <p:txBody>
          <a:bodyPr/>
          <a:lstStyle/>
          <a:p>
            <a:endParaRPr lang="en-AU">
              <a:solidFill>
                <a:prstClr val="white">
                  <a:tint val="75000"/>
                </a:prstClr>
              </a:solidFill>
            </a:endParaRPr>
          </a:p>
        </p:txBody>
      </p:sp>
      <p:sp>
        <p:nvSpPr>
          <p:cNvPr id="6" name="Slide Number Placeholder 5"/>
          <p:cNvSpPr>
            <a:spLocks noGrp="1"/>
          </p:cNvSpPr>
          <p:nvPr>
            <p:ph type="sldNum" sz="quarter" idx="12"/>
          </p:nvPr>
        </p:nvSpPr>
        <p:spPr/>
        <p:txBody>
          <a:body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7.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screen">
            <a:duotone>
              <a:schemeClr val="bg1"/>
              <a:srgbClr val="FFFFFF"/>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3661" r:id="rId1"/>
    <p:sldLayoutId id="2147483663" r:id="rId2"/>
    <p:sldLayoutId id="2147483664" r:id="rId3"/>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screen">
            <a:duotone>
              <a:schemeClr val="bg1"/>
              <a:srgbClr val="FFFFFF"/>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B1C43-233D-41AD-BFC2-6C059ECB6FB4}" type="datetimeFigureOut">
              <a:rPr lang="en-AU" smtClean="0">
                <a:solidFill>
                  <a:prstClr val="white">
                    <a:tint val="75000"/>
                  </a:prstClr>
                </a:solidFill>
              </a:rPr>
              <a:pPr/>
              <a:t>8/02/2020</a:t>
            </a:fld>
            <a:endParaRPr lang="en-AU">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A54B2-A3D6-473F-9295-DF94292A124C}" type="slidenum">
              <a:rPr lang="en-AU" smtClean="0">
                <a:solidFill>
                  <a:prstClr val="white">
                    <a:tint val="75000"/>
                  </a:prstClr>
                </a:solidFill>
              </a:rPr>
              <a:pPr/>
              <a:t>‹#›</a:t>
            </a:fld>
            <a:endParaRPr lang="en-AU">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screen">
            <a:duotone>
              <a:schemeClr val="bg1"/>
              <a:srgbClr val="FFFFFF"/>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extLst>
      <p:ext uri="{BB962C8B-B14F-4D97-AF65-F5344CB8AC3E}">
        <p14:creationId xmlns:p14="http://schemas.microsoft.com/office/powerpoint/2010/main" val="1404176754"/>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Lst>
  <p:transition>
    <p:fade/>
  </p:transition>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8" name="Rectangle 7"/>
          <p:cNvSpPr/>
          <p:nvPr/>
        </p:nvSpPr>
        <p:spPr>
          <a:xfrm>
            <a:off x="255295"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9" name="Rectangle 8"/>
          <p:cNvSpPr/>
          <p:nvPr/>
        </p:nvSpPr>
        <p:spPr>
          <a:xfrm>
            <a:off x="255295" y="4796822"/>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10" name="Rectangle 9"/>
          <p:cNvSpPr/>
          <p:nvPr/>
        </p:nvSpPr>
        <p:spPr>
          <a:xfrm>
            <a:off x="255295"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11" name="Rectangle 10"/>
          <p:cNvSpPr/>
          <p:nvPr/>
        </p:nvSpPr>
        <p:spPr>
          <a:xfrm>
            <a:off x="255295" y="4542560"/>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12" name="Rectangle 11"/>
          <p:cNvSpPr/>
          <p:nvPr/>
        </p:nvSpPr>
        <p:spPr>
          <a:xfrm>
            <a:off x="309558" y="680480"/>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15" name="Rectangle 14"/>
          <p:cNvSpPr/>
          <p:nvPr/>
        </p:nvSpPr>
        <p:spPr>
          <a:xfrm>
            <a:off x="269073" y="680480"/>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16" name="Rectangle 15"/>
          <p:cNvSpPr/>
          <p:nvPr/>
        </p:nvSpPr>
        <p:spPr>
          <a:xfrm>
            <a:off x="250025" y="680480"/>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a:solidFill>
                <a:prstClr val="white"/>
              </a:solidFill>
            </a:endParaRPr>
          </a:p>
        </p:txBody>
      </p:sp>
      <p:sp>
        <p:nvSpPr>
          <p:cNvPr id="17" name="Rectangle 16"/>
          <p:cNvSpPr/>
          <p:nvPr/>
        </p:nvSpPr>
        <p:spPr>
          <a:xfrm>
            <a:off x="221772" y="680480"/>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027" tIns="45516" rIns="91027" bIns="45516" anchor="ctr"/>
          <a:lstStyle/>
          <a:p>
            <a:pPr algn="ctr"/>
            <a:endParaRPr lang="en-US" dirty="0">
              <a:solidFill>
                <a:prstClr val="white"/>
              </a:solidFill>
            </a:endParaRPr>
          </a:p>
        </p:txBody>
      </p:sp>
      <p:sp>
        <p:nvSpPr>
          <p:cNvPr id="22" name="Title Placeholder 21"/>
          <p:cNvSpPr>
            <a:spLocks noGrp="1"/>
          </p:cNvSpPr>
          <p:nvPr>
            <p:ph type="title"/>
          </p:nvPr>
        </p:nvSpPr>
        <p:spPr>
          <a:xfrm>
            <a:off x="914404" y="512068"/>
            <a:ext cx="7772400" cy="914400"/>
          </a:xfrm>
          <a:prstGeom prst="rect">
            <a:avLst/>
          </a:prstGeom>
        </p:spPr>
        <p:txBody>
          <a:bodyPr vert="horz" lIns="91027" tIns="45516" rIns="91027" bIns="45516" anchor="t">
            <a:noAutofit/>
          </a:bodyPr>
          <a:lstStyle/>
          <a:p>
            <a:r>
              <a:rPr kumimoji="0" lang="en-US"/>
              <a:t>Click to edit Master title style</a:t>
            </a:r>
          </a:p>
        </p:txBody>
      </p:sp>
      <p:sp>
        <p:nvSpPr>
          <p:cNvPr id="13" name="Text Placeholder 12"/>
          <p:cNvSpPr>
            <a:spLocks noGrp="1"/>
          </p:cNvSpPr>
          <p:nvPr>
            <p:ph type="body" idx="1"/>
          </p:nvPr>
        </p:nvSpPr>
        <p:spPr>
          <a:xfrm>
            <a:off x="914404" y="1783562"/>
            <a:ext cx="7772400" cy="4572000"/>
          </a:xfrm>
          <a:prstGeom prst="rect">
            <a:avLst/>
          </a:prstGeom>
        </p:spPr>
        <p:txBody>
          <a:bodyPr vert="horz" lIns="91027" tIns="45516" rIns="91027" bIns="45516">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717"/>
            <a:ext cx="2133600" cy="365125"/>
          </a:xfrm>
          <a:prstGeom prst="rect">
            <a:avLst/>
          </a:prstGeom>
        </p:spPr>
        <p:txBody>
          <a:bodyPr vert="horz" lIns="91027" tIns="45516" rIns="91027" bIns="45516" anchor="b"/>
          <a:lstStyle>
            <a:lvl1pPr algn="l" eaLnBrk="1" latinLnBrk="0" hangingPunct="1">
              <a:defRPr kumimoji="0" sz="1100">
                <a:solidFill>
                  <a:schemeClr val="tx2"/>
                </a:solidFill>
              </a:defRPr>
            </a:lvl1pPr>
            <a:extLst/>
          </a:lstStyle>
          <a:p>
            <a:pPr>
              <a:defRPr/>
            </a:pPr>
            <a:fld id="{E4694D82-EA52-4E43-8F16-C74B53A369CC}" type="datetimeFigureOut">
              <a:rPr lang="en-US" smtClean="0">
                <a:solidFill>
                  <a:srgbClr val="D6ECFF"/>
                </a:solidFill>
              </a:rPr>
              <a:pPr>
                <a:defRPr/>
              </a:pPr>
              <a:t>2/8/2020</a:t>
            </a:fld>
            <a:endParaRPr lang="en-AU">
              <a:solidFill>
                <a:srgbClr val="D6ECFF"/>
              </a:solidFill>
            </a:endParaRPr>
          </a:p>
        </p:txBody>
      </p:sp>
      <p:sp>
        <p:nvSpPr>
          <p:cNvPr id="3" name="Footer Placeholder 2"/>
          <p:cNvSpPr>
            <a:spLocks noGrp="1"/>
          </p:cNvSpPr>
          <p:nvPr>
            <p:ph type="ftr" sz="quarter" idx="3"/>
          </p:nvPr>
        </p:nvSpPr>
        <p:spPr>
          <a:xfrm>
            <a:off x="914400" y="6416717"/>
            <a:ext cx="5562600" cy="365125"/>
          </a:xfrm>
          <a:prstGeom prst="rect">
            <a:avLst/>
          </a:prstGeom>
        </p:spPr>
        <p:txBody>
          <a:bodyPr vert="horz" lIns="91027" tIns="45516" rIns="91027" bIns="45516" anchor="b"/>
          <a:lstStyle>
            <a:lvl1pPr algn="r" eaLnBrk="1" latinLnBrk="0" hangingPunct="1">
              <a:defRPr kumimoji="0" sz="1100">
                <a:solidFill>
                  <a:schemeClr val="tx2"/>
                </a:solidFill>
              </a:defRPr>
            </a:lvl1pPr>
            <a:extLst/>
          </a:lstStyle>
          <a:p>
            <a:pPr>
              <a:defRPr/>
            </a:pPr>
            <a:endParaRPr lang="en-AU">
              <a:solidFill>
                <a:srgbClr val="D6ECFF"/>
              </a:solidFill>
            </a:endParaRPr>
          </a:p>
        </p:txBody>
      </p:sp>
      <p:sp>
        <p:nvSpPr>
          <p:cNvPr id="23" name="Slide Number Placeholder 22"/>
          <p:cNvSpPr>
            <a:spLocks noGrp="1"/>
          </p:cNvSpPr>
          <p:nvPr>
            <p:ph type="sldNum" sz="quarter" idx="4"/>
          </p:nvPr>
        </p:nvSpPr>
        <p:spPr>
          <a:xfrm>
            <a:off x="8610603" y="6416717"/>
            <a:ext cx="457200" cy="365125"/>
          </a:xfrm>
          <a:prstGeom prst="rect">
            <a:avLst/>
          </a:prstGeom>
        </p:spPr>
        <p:txBody>
          <a:bodyPr vert="horz" lIns="91027" tIns="45516" rIns="91027" bIns="45516" anchor="b"/>
          <a:lstStyle>
            <a:lvl1pPr algn="l" eaLnBrk="1" latinLnBrk="0" hangingPunct="1">
              <a:defRPr kumimoji="0" sz="1200">
                <a:solidFill>
                  <a:schemeClr val="tx2"/>
                </a:solidFill>
              </a:defRPr>
            </a:lvl1pPr>
            <a:extLst/>
          </a:lstStyle>
          <a:p>
            <a:pPr>
              <a:defRPr/>
            </a:pPr>
            <a:fld id="{569519B5-99BE-4F60-95FB-C4046FFA4C19}" type="slidenum">
              <a:rPr lang="en-AU" smtClean="0">
                <a:solidFill>
                  <a:srgbClr val="D6ECFF"/>
                </a:solidFill>
              </a:rPr>
              <a:pPr>
                <a:defRPr/>
              </a:pPr>
              <a:t>‹#›</a:t>
            </a:fld>
            <a:endParaRPr lang="en-AU">
              <a:solidFill>
                <a:srgbClr val="D6ECFF"/>
              </a:solidFill>
            </a:endParaRPr>
          </a:p>
        </p:txBody>
      </p:sp>
    </p:spTree>
    <p:extLst>
      <p:ext uri="{BB962C8B-B14F-4D97-AF65-F5344CB8AC3E}">
        <p14:creationId xmlns:p14="http://schemas.microsoft.com/office/powerpoint/2010/main" val="1863883426"/>
      </p:ext>
    </p:extLst>
  </p:cSld>
  <p:clrMap bg1="dk1" tx1="lt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09700" indent="-341407"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37442" indent="-284516"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2366" indent="-227605"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56389" indent="-227605"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74893" indent="-209399"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2508" indent="-209399"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893693" indent="-182084"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84880" indent="-182084"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76071" indent="-182084"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5211" algn="l" rtl="0" eaLnBrk="1" latinLnBrk="0" hangingPunct="1">
        <a:defRPr kumimoji="0" kern="1200">
          <a:solidFill>
            <a:schemeClr val="tx1"/>
          </a:solidFill>
          <a:latin typeface="+mn-lt"/>
          <a:ea typeface="+mn-ea"/>
          <a:cs typeface="+mn-cs"/>
        </a:defRPr>
      </a:lvl2pPr>
      <a:lvl3pPr marL="910427" algn="l" rtl="0" eaLnBrk="1" latinLnBrk="0" hangingPunct="1">
        <a:defRPr kumimoji="0" kern="1200">
          <a:solidFill>
            <a:schemeClr val="tx1"/>
          </a:solidFill>
          <a:latin typeface="+mn-lt"/>
          <a:ea typeface="+mn-ea"/>
          <a:cs typeface="+mn-cs"/>
        </a:defRPr>
      </a:lvl3pPr>
      <a:lvl4pPr marL="1365644" algn="l" rtl="0" eaLnBrk="1" latinLnBrk="0" hangingPunct="1">
        <a:defRPr kumimoji="0" kern="1200">
          <a:solidFill>
            <a:schemeClr val="tx1"/>
          </a:solidFill>
          <a:latin typeface="+mn-lt"/>
          <a:ea typeface="+mn-ea"/>
          <a:cs typeface="+mn-cs"/>
        </a:defRPr>
      </a:lvl4pPr>
      <a:lvl5pPr marL="1820854" algn="l" rtl="0" eaLnBrk="1" latinLnBrk="0" hangingPunct="1">
        <a:defRPr kumimoji="0" kern="1200">
          <a:solidFill>
            <a:schemeClr val="tx1"/>
          </a:solidFill>
          <a:latin typeface="+mn-lt"/>
          <a:ea typeface="+mn-ea"/>
          <a:cs typeface="+mn-cs"/>
        </a:defRPr>
      </a:lvl5pPr>
      <a:lvl6pPr marL="2276071" algn="l" rtl="0" eaLnBrk="1" latinLnBrk="0" hangingPunct="1">
        <a:defRPr kumimoji="0" kern="1200">
          <a:solidFill>
            <a:schemeClr val="tx1"/>
          </a:solidFill>
          <a:latin typeface="+mn-lt"/>
          <a:ea typeface="+mn-ea"/>
          <a:cs typeface="+mn-cs"/>
        </a:defRPr>
      </a:lvl6pPr>
      <a:lvl7pPr marL="2731284" algn="l" rtl="0" eaLnBrk="1" latinLnBrk="0" hangingPunct="1">
        <a:defRPr kumimoji="0" kern="1200">
          <a:solidFill>
            <a:schemeClr val="tx1"/>
          </a:solidFill>
          <a:latin typeface="+mn-lt"/>
          <a:ea typeface="+mn-ea"/>
          <a:cs typeface="+mn-cs"/>
        </a:defRPr>
      </a:lvl7pPr>
      <a:lvl8pPr marL="3186486" algn="l" rtl="0" eaLnBrk="1" latinLnBrk="0" hangingPunct="1">
        <a:defRPr kumimoji="0" kern="1200">
          <a:solidFill>
            <a:schemeClr val="tx1"/>
          </a:solidFill>
          <a:latin typeface="+mn-lt"/>
          <a:ea typeface="+mn-ea"/>
          <a:cs typeface="+mn-cs"/>
        </a:defRPr>
      </a:lvl8pPr>
      <a:lvl9pPr marL="3641706"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6381750"/>
            <a:ext cx="9144000" cy="476250"/>
          </a:xfrm>
          <a:prstGeom prst="rect">
            <a:avLst/>
          </a:prstGeom>
          <a:solidFill>
            <a:srgbClr val="0066CC">
              <a:alpha val="70195"/>
            </a:srgbClr>
          </a:solidFill>
          <a:ln w="9525">
            <a:noFill/>
            <a:round/>
            <a:headEnd/>
            <a:tailEnd/>
          </a:ln>
        </p:spPr>
        <p:txBody>
          <a:bodyPr wrap="none" anchor="ctr"/>
          <a:lstStyle/>
          <a:p>
            <a:pPr>
              <a:buClr>
                <a:srgbClr val="000000"/>
              </a:buClr>
              <a:buSzPct val="100000"/>
              <a:buFont typeface="Times New Roman" pitchFamily="18" charset="0"/>
              <a:buNone/>
              <a:defRPr/>
            </a:pPr>
            <a:endParaRPr lang="en-AU">
              <a:solidFill>
                <a:srgbClr val="FFFFFF"/>
              </a:solidFill>
              <a:cs typeface="Arial" charset="0"/>
            </a:endParaRPr>
          </a:p>
        </p:txBody>
      </p:sp>
      <p:sp>
        <p:nvSpPr>
          <p:cNvPr id="2051" name="Text Box 2"/>
          <p:cNvSpPr txBox="1">
            <a:spLocks noChangeArrowheads="1"/>
          </p:cNvSpPr>
          <p:nvPr/>
        </p:nvSpPr>
        <p:spPr bwMode="auto">
          <a:xfrm>
            <a:off x="2916238" y="6453188"/>
            <a:ext cx="3816350" cy="306387"/>
          </a:xfrm>
          <a:prstGeom prst="rect">
            <a:avLst/>
          </a:prstGeom>
          <a:noFill/>
          <a:ln>
            <a:noFill/>
          </a:ln>
        </p:spPr>
        <p:txBody>
          <a:bodyPr lIns="90000" tIns="46800" rIns="90000" bIns="46800">
            <a:spAutoFit/>
          </a:bodyPr>
          <a:lstStyle>
            <a:lvl1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1pPr>
            <a:lvl2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2pPr>
            <a:lvl3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3pPr>
            <a:lvl4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4pPr>
            <a:lvl5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9pPr>
          </a:lstStyle>
          <a:p>
            <a:pPr defTabSz="449263" eaLnBrk="1" hangingPunct="1">
              <a:buClrTx/>
              <a:buFontTx/>
              <a:buNone/>
              <a:defRPr/>
            </a:pPr>
            <a:r>
              <a:rPr lang="en-AU" sz="1400">
                <a:solidFill>
                  <a:srgbClr val="FFFFFF"/>
                </a:solidFill>
                <a:latin typeface="Calibri" pitchFamily="34" charset="0"/>
                <a:ea typeface="Arial Unicode MS" pitchFamily="34" charset="-128"/>
                <a:cs typeface="Arial Unicode MS" pitchFamily="34" charset="-128"/>
              </a:rPr>
              <a:t>b e y o n d Z E R O e m i s s i o n s . o r g</a:t>
            </a:r>
          </a:p>
        </p:txBody>
      </p:sp>
      <p:sp>
        <p:nvSpPr>
          <p:cNvPr id="2052" name="Rectangle 3"/>
          <p:cNvSpPr>
            <a:spLocks noChangeArrowheads="1"/>
          </p:cNvSpPr>
          <p:nvPr/>
        </p:nvSpPr>
        <p:spPr bwMode="auto">
          <a:xfrm>
            <a:off x="0" y="0"/>
            <a:ext cx="9144000" cy="476250"/>
          </a:xfrm>
          <a:prstGeom prst="rect">
            <a:avLst/>
          </a:prstGeom>
          <a:solidFill>
            <a:srgbClr val="0066CC">
              <a:alpha val="70195"/>
            </a:srgbClr>
          </a:solidFill>
          <a:ln w="9525">
            <a:noFill/>
            <a:round/>
            <a:headEnd/>
            <a:tailEnd/>
          </a:ln>
        </p:spPr>
        <p:txBody>
          <a:bodyPr wrap="none" anchor="ctr"/>
          <a:lstStyle/>
          <a:p>
            <a:pPr>
              <a:buClr>
                <a:srgbClr val="000000"/>
              </a:buClr>
              <a:buSzPct val="100000"/>
              <a:buFont typeface="Times New Roman" pitchFamily="18" charset="0"/>
              <a:buNone/>
              <a:defRPr/>
            </a:pPr>
            <a:endParaRPr lang="en-AU">
              <a:solidFill>
                <a:srgbClr val="FFFFFF"/>
              </a:solidFill>
              <a:cs typeface="Arial" charset="0"/>
            </a:endParaRPr>
          </a:p>
        </p:txBody>
      </p:sp>
      <p:sp>
        <p:nvSpPr>
          <p:cNvPr id="2053" name="Rectangle 4"/>
          <p:cNvSpPr>
            <a:spLocks noGrp="1" noChangeArrowheads="1"/>
          </p:cNvSpPr>
          <p:nvPr>
            <p:ph type="title"/>
          </p:nvPr>
        </p:nvSpPr>
        <p:spPr bwMode="auto">
          <a:xfrm>
            <a:off x="457200" y="407988"/>
            <a:ext cx="8205788" cy="1417637"/>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4" name="Rectangle 5"/>
          <p:cNvSpPr>
            <a:spLocks noGrp="1" noChangeArrowheads="1"/>
          </p:cNvSpPr>
          <p:nvPr>
            <p:ph type="body" idx="1"/>
          </p:nvPr>
        </p:nvSpPr>
        <p:spPr bwMode="auto">
          <a:xfrm>
            <a:off x="468313" y="1773238"/>
            <a:ext cx="8205787" cy="429577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410841478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5pPr>
      <a:lvl6pPr marL="4572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6pPr>
      <a:lvl7pPr marL="9144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7pPr>
      <a:lvl8pPr marL="1371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8pPr>
      <a:lvl9pPr marL="18288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50.jpg"/><Relationship Id="rId5" Type="http://schemas.openxmlformats.org/officeDocument/2006/relationships/image" Target="../media/image149.jpg"/><Relationship Id="rId4" Type="http://schemas.openxmlformats.org/officeDocument/2006/relationships/image" Target="../media/image148.jpg"/></Relationships>
</file>

<file path=ppt/slides/_rels/slide10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158.jpeg"/><Relationship Id="rId4" Type="http://schemas.openxmlformats.org/officeDocument/2006/relationships/image" Target="../media/image15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2.xml"/><Relationship Id="rId1" Type="http://schemas.openxmlformats.org/officeDocument/2006/relationships/slideLayout" Target="../slideLayouts/slideLayout34.xml"/><Relationship Id="rId4" Type="http://schemas.openxmlformats.org/officeDocument/2006/relationships/image" Target="../media/image160.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3.xml"/><Relationship Id="rId1" Type="http://schemas.openxmlformats.org/officeDocument/2006/relationships/slideLayout" Target="../slideLayouts/slideLayout44.xml"/><Relationship Id="rId4" Type="http://schemas.openxmlformats.org/officeDocument/2006/relationships/image" Target="../media/image162.png"/></Relationships>
</file>

<file path=ppt/slides/_rels/slide11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4.xml"/><Relationship Id="rId1" Type="http://schemas.openxmlformats.org/officeDocument/2006/relationships/slideLayout" Target="../slideLayouts/slideLayout44.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5.xml"/><Relationship Id="rId1" Type="http://schemas.openxmlformats.org/officeDocument/2006/relationships/slideLayout" Target="../slideLayouts/slideLayout44.xml"/></Relationships>
</file>

<file path=ppt/slides/_rels/slide114.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0.wmf"/><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1.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image" Target="../media/image56.gif"/></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72.jpe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www.carbonbrief.org/"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32.xml"/><Relationship Id="rId4" Type="http://schemas.openxmlformats.org/officeDocument/2006/relationships/image" Target="../media/image93.jpg"/></Relationships>
</file>

<file path=ppt/slides/_rels/slide6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6.xml"/><Relationship Id="rId1" Type="http://schemas.openxmlformats.org/officeDocument/2006/relationships/slideLayout" Target="../slideLayouts/slideLayout32.xml"/><Relationship Id="rId4" Type="http://schemas.openxmlformats.org/officeDocument/2006/relationships/image" Target="../media/image95.jpeg"/></Relationships>
</file>

<file path=ppt/slides/_rels/slide6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9.xml"/><Relationship Id="rId1" Type="http://schemas.openxmlformats.org/officeDocument/2006/relationships/slideLayout" Target="../slideLayouts/slideLayout32.xml"/><Relationship Id="rId4" Type="http://schemas.openxmlformats.org/officeDocument/2006/relationships/image" Target="../media/image99.jpg"/></Relationships>
</file>

<file path=ppt/slides/_rels/slide6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32.xml"/><Relationship Id="rId4" Type="http://schemas.openxmlformats.org/officeDocument/2006/relationships/image" Target="../media/image102.jpg"/></Relationships>
</file>

<file path=ppt/slides/_rels/slide6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0.xml"/><Relationship Id="rId1" Type="http://schemas.openxmlformats.org/officeDocument/2006/relationships/slideLayout" Target="../slideLayouts/slideLayout32.xml"/><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2.xml"/><Relationship Id="rId1" Type="http://schemas.openxmlformats.org/officeDocument/2006/relationships/slideLayout" Target="../slideLayouts/slideLayout32.xml"/><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3.xml"/><Relationship Id="rId1" Type="http://schemas.openxmlformats.org/officeDocument/2006/relationships/slideLayout" Target="../slideLayouts/slideLayout32.xml"/><Relationship Id="rId4" Type="http://schemas.openxmlformats.org/officeDocument/2006/relationships/image" Target="../media/image108.jpg"/></Relationships>
</file>

<file path=ppt/slides/_rels/slide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2.xml"/><Relationship Id="rId4" Type="http://schemas.openxmlformats.org/officeDocument/2006/relationships/image" Target="../media/image114.png"/></Relationships>
</file>

<file path=ppt/slides/_rels/slide7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7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22.jpg"/></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G"/></Relationships>
</file>

<file path=ppt/slides/_rels/slide88.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8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137.jpeg"/></Relationships>
</file>

<file path=ppt/slides/_rels/slide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142.jpeg"/></Relationships>
</file>

<file path=ppt/slides/_rels/slide9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44.jpg"/></Relationships>
</file>

<file path=ppt/slides/_rels/slide9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5" descr="Earth.png"/>
          <p:cNvPicPr>
            <a:picLocks noChangeAspect="1"/>
          </p:cNvPicPr>
          <p:nvPr/>
        </p:nvPicPr>
        <p:blipFill>
          <a:blip r:embed="rId3" cstate="screen">
            <a:lum bright="-10000" contrast="-20000"/>
            <a:extLst>
              <a:ext uri="{28A0092B-C50C-407E-A947-70E740481C1C}">
                <a14:useLocalDpi xmlns:a14="http://schemas.microsoft.com/office/drawing/2010/main" val="0"/>
              </a:ext>
            </a:extLst>
          </a:blip>
          <a:stretch>
            <a:fillRect/>
          </a:stretch>
        </p:blipFill>
        <p:spPr>
          <a:xfrm>
            <a:off x="323529" y="242646"/>
            <a:ext cx="8568952" cy="6426714"/>
          </a:xfrm>
          <a:prstGeom prst="rect">
            <a:avLst/>
          </a:prstGeom>
        </p:spPr>
      </p:pic>
      <p:sp>
        <p:nvSpPr>
          <p:cNvPr id="2050" name="Rectangle 2"/>
          <p:cNvSpPr>
            <a:spLocks noGrp="1" noRot="1" noChangeArrowheads="1"/>
          </p:cNvSpPr>
          <p:nvPr>
            <p:ph type="ctrTitle" idx="4294967295"/>
          </p:nvPr>
        </p:nvSpPr>
        <p:spPr>
          <a:xfrm>
            <a:off x="1115616" y="2276872"/>
            <a:ext cx="7129462" cy="1439863"/>
          </a:xfrm>
        </p:spPr>
        <p:txBody>
          <a:bodyPr>
            <a:noAutofit/>
          </a:bodyPr>
          <a:lstStyle/>
          <a:p>
            <a:pPr eaLnBrk="1" hangingPunct="1">
              <a:defRPr/>
            </a:pPr>
            <a:r>
              <a:rPr lang="en-AU" sz="7200" dirty="0">
                <a:solidFill>
                  <a:srgbClr val="FFFF00"/>
                </a:solidFill>
                <a:effectLst>
                  <a:outerShdw blurRad="38100" dist="38100" dir="2700000" algn="tl">
                    <a:srgbClr val="000000">
                      <a:alpha val="43137"/>
                    </a:srgbClr>
                  </a:outerShdw>
                </a:effectLst>
              </a:rPr>
              <a:t>Climate Change</a:t>
            </a:r>
          </a:p>
        </p:txBody>
      </p:sp>
      <p:sp>
        <p:nvSpPr>
          <p:cNvPr id="5" name="Subtitle 4"/>
          <p:cNvSpPr>
            <a:spLocks noGrp="1"/>
          </p:cNvSpPr>
          <p:nvPr>
            <p:ph type="subTitle" idx="4294967295"/>
          </p:nvPr>
        </p:nvSpPr>
        <p:spPr>
          <a:xfrm>
            <a:off x="1547664" y="4005064"/>
            <a:ext cx="6336703" cy="1152525"/>
          </a:xfrm>
        </p:spPr>
        <p:txBody>
          <a:bodyPr/>
          <a:lstStyle/>
          <a:p>
            <a:pPr algn="l">
              <a:buNone/>
            </a:pPr>
            <a:r>
              <a:rPr lang="en-AU" sz="4800" dirty="0">
                <a:solidFill>
                  <a:srgbClr val="FFFF00"/>
                </a:solidFill>
                <a:effectLst>
                  <a:outerShdw blurRad="38100" dist="38100" dir="2700000" algn="tl">
                    <a:srgbClr val="000000">
                      <a:alpha val="43137"/>
                    </a:srgbClr>
                  </a:outerShdw>
                </a:effectLst>
              </a:rPr>
              <a:t>Our kids, their future?</a:t>
            </a:r>
          </a:p>
        </p:txBody>
      </p:sp>
      <p:pic>
        <p:nvPicPr>
          <p:cNvPr id="7" name="Picture 6" descr="bze-logo.gif"/>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40352" y="188640"/>
            <a:ext cx="1231916" cy="1224136"/>
          </a:xfrm>
          <a:prstGeom prst="rect">
            <a:avLst/>
          </a:prstGeom>
        </p:spPr>
      </p:pic>
      <p:pic>
        <p:nvPicPr>
          <p:cNvPr id="9" name="Picture 8" descr="KB-STCA.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7504" y="116632"/>
            <a:ext cx="1835694" cy="1284986"/>
          </a:xfrm>
          <a:prstGeom prst="rect">
            <a:avLst/>
          </a:prstGeom>
        </p:spPr>
      </p:pic>
      <p:pic>
        <p:nvPicPr>
          <p:cNvPr id="11" name="Picture 10" descr="C4C_LogoR.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668344" y="5373216"/>
            <a:ext cx="1368152" cy="1324765"/>
          </a:xfrm>
          <a:prstGeom prst="rect">
            <a:avLst/>
          </a:prstGeom>
        </p:spPr>
      </p:pic>
      <p:pic>
        <p:nvPicPr>
          <p:cNvPr id="10" name="Picture 9" descr="Header-cs4s.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5496" y="6002155"/>
            <a:ext cx="2808312" cy="811221"/>
          </a:xfrm>
          <a:prstGeom prst="rect">
            <a:avLst/>
          </a:prstGeom>
        </p:spPr>
      </p:pic>
    </p:spTree>
  </p:cSld>
  <p:clrMapOvr>
    <a:masterClrMapping/>
  </p:clrMapOvr>
  <p:transition advTm="792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ynNNPresMar10-04.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5576" y="2564904"/>
            <a:ext cx="2880320" cy="4032448"/>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5" y="1340768"/>
            <a:ext cx="5566519" cy="1656184"/>
          </a:xfrm>
        </p:spPr>
        <p:txBody>
          <a:bodyPr/>
          <a:lstStyle/>
          <a:p>
            <a:r>
              <a:rPr lang="en-AU" dirty="0"/>
              <a:t>“The Earth should be a lot colder than it is”</a:t>
            </a:r>
          </a:p>
        </p:txBody>
      </p:sp>
      <p:pic>
        <p:nvPicPr>
          <p:cNvPr id="4" name="Picture 3" descr="John_Tyndall_portrait_mid_career.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96136" y="836712"/>
            <a:ext cx="2726689" cy="3117859"/>
          </a:xfrm>
          <a:prstGeom prst="rect">
            <a:avLst/>
          </a:prstGeom>
        </p:spPr>
      </p:pic>
      <p:sp>
        <p:nvSpPr>
          <p:cNvPr id="6" name="TextBox 5"/>
          <p:cNvSpPr txBox="1"/>
          <p:nvPr/>
        </p:nvSpPr>
        <p:spPr>
          <a:xfrm>
            <a:off x="5940152" y="4077072"/>
            <a:ext cx="2592288" cy="369332"/>
          </a:xfrm>
          <a:prstGeom prst="rect">
            <a:avLst/>
          </a:prstGeom>
          <a:noFill/>
        </p:spPr>
        <p:txBody>
          <a:bodyPr wrap="square" rtlCol="0">
            <a:spAutoFit/>
          </a:bodyPr>
          <a:lstStyle/>
          <a:p>
            <a:pPr fontAlgn="base">
              <a:spcBef>
                <a:spcPct val="0"/>
              </a:spcBef>
              <a:spcAft>
                <a:spcPct val="0"/>
              </a:spcAft>
            </a:pPr>
            <a:r>
              <a:rPr lang="en-AU" dirty="0">
                <a:solidFill>
                  <a:srgbClr val="FFFFFF"/>
                </a:solidFill>
              </a:rPr>
              <a:t>Joseph Fourier ~1820</a:t>
            </a:r>
          </a:p>
        </p:txBody>
      </p:sp>
      <p:pic>
        <p:nvPicPr>
          <p:cNvPr id="7" name="Picture 6" descr="Fourierpaper2.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067944" y="4509120"/>
            <a:ext cx="4464496" cy="2080819"/>
          </a:xfrm>
          <a:prstGeom prst="rect">
            <a:avLst/>
          </a:prstGeom>
        </p:spPr>
      </p:pic>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A5D77-6A9C-480F-8881-663C6E50E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88" y="0"/>
            <a:ext cx="8935423" cy="6858000"/>
          </a:xfrm>
          <a:prstGeom prst="rect">
            <a:avLst/>
          </a:prstGeom>
        </p:spPr>
      </p:pic>
    </p:spTree>
    <p:extLst>
      <p:ext uri="{BB962C8B-B14F-4D97-AF65-F5344CB8AC3E}">
        <p14:creationId xmlns:p14="http://schemas.microsoft.com/office/powerpoint/2010/main" val="1490052660"/>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2C7D45-AA32-4D14-9ED7-998358C78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45" y="0"/>
            <a:ext cx="8617710" cy="6858000"/>
          </a:xfrm>
          <a:prstGeom prst="rect">
            <a:avLst/>
          </a:prstGeom>
        </p:spPr>
      </p:pic>
      <p:pic>
        <p:nvPicPr>
          <p:cNvPr id="5" name="Picture 4">
            <a:extLst>
              <a:ext uri="{FF2B5EF4-FFF2-40B4-BE49-F238E27FC236}">
                <a16:creationId xmlns:a16="http://schemas.microsoft.com/office/drawing/2014/main" id="{87E6D1C0-3FA3-49EB-948A-15F85F256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1746"/>
            <a:ext cx="9144000" cy="5614508"/>
          </a:xfrm>
          <a:prstGeom prst="rect">
            <a:avLst/>
          </a:prstGeom>
        </p:spPr>
      </p:pic>
      <p:pic>
        <p:nvPicPr>
          <p:cNvPr id="7" name="Picture 6">
            <a:extLst>
              <a:ext uri="{FF2B5EF4-FFF2-40B4-BE49-F238E27FC236}">
                <a16:creationId xmlns:a16="http://schemas.microsoft.com/office/drawing/2014/main" id="{F5153D09-4D35-44C5-8B07-97F4D0BC2F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7850"/>
            <a:ext cx="9144000" cy="5234420"/>
          </a:xfrm>
          <a:prstGeom prst="rect">
            <a:avLst/>
          </a:prstGeom>
        </p:spPr>
      </p:pic>
      <p:pic>
        <p:nvPicPr>
          <p:cNvPr id="9" name="Picture 8">
            <a:extLst>
              <a:ext uri="{FF2B5EF4-FFF2-40B4-BE49-F238E27FC236}">
                <a16:creationId xmlns:a16="http://schemas.microsoft.com/office/drawing/2014/main" id="{0DF40DCD-993E-4422-BFFF-FB7A6D250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61191"/>
            <a:ext cx="9144000" cy="5835618"/>
          </a:xfrm>
          <a:prstGeom prst="rect">
            <a:avLst/>
          </a:prstGeom>
        </p:spPr>
      </p:pic>
    </p:spTree>
    <p:extLst>
      <p:ext uri="{BB962C8B-B14F-4D97-AF65-F5344CB8AC3E}">
        <p14:creationId xmlns:p14="http://schemas.microsoft.com/office/powerpoint/2010/main" val="2055603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E272F-482B-436D-B7BB-81D40250F38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128" y="0"/>
            <a:ext cx="4816821" cy="6858000"/>
          </a:xfrm>
          <a:prstGeom prst="rect">
            <a:avLst/>
          </a:prstGeom>
        </p:spPr>
      </p:pic>
    </p:spTree>
    <p:extLst>
      <p:ext uri="{BB962C8B-B14F-4D97-AF65-F5344CB8AC3E}">
        <p14:creationId xmlns:p14="http://schemas.microsoft.com/office/powerpoint/2010/main" val="393246769"/>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EB251-80F5-49C8-8327-91DD058F336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73991"/>
            <a:ext cx="9144000" cy="6110018"/>
          </a:xfrm>
          <a:prstGeom prst="rect">
            <a:avLst/>
          </a:prstGeom>
        </p:spPr>
      </p:pic>
    </p:spTree>
    <p:extLst>
      <p:ext uri="{BB962C8B-B14F-4D97-AF65-F5344CB8AC3E}">
        <p14:creationId xmlns:p14="http://schemas.microsoft.com/office/powerpoint/2010/main" val="939543357"/>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6F14F1-418E-4F21-8DC9-0B70D9056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8526"/>
            <a:ext cx="9144000" cy="6240948"/>
          </a:xfrm>
          <a:prstGeom prst="rect">
            <a:avLst/>
          </a:prstGeom>
        </p:spPr>
      </p:pic>
    </p:spTree>
    <p:extLst>
      <p:ext uri="{BB962C8B-B14F-4D97-AF65-F5344CB8AC3E}">
        <p14:creationId xmlns:p14="http://schemas.microsoft.com/office/powerpoint/2010/main" val="691449191"/>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6F14F1-418E-4F21-8DC9-0B70D905673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64343" y="308526"/>
            <a:ext cx="9015313" cy="6240948"/>
          </a:xfrm>
          <a:prstGeom prst="rect">
            <a:avLst/>
          </a:prstGeom>
        </p:spPr>
      </p:pic>
    </p:spTree>
    <p:extLst>
      <p:ext uri="{BB962C8B-B14F-4D97-AF65-F5344CB8AC3E}">
        <p14:creationId xmlns:p14="http://schemas.microsoft.com/office/powerpoint/2010/main" val="2060458009"/>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F14FF4-D6BD-4373-9F55-68BDACCAC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974291572"/>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1184176"/>
          </a:xfrm>
        </p:spPr>
        <p:txBody>
          <a:bodyPr/>
          <a:lstStyle/>
          <a:p>
            <a:r>
              <a:rPr lang="en-AU" sz="4800" dirty="0"/>
              <a:t>Does Earth’s climate change?</a:t>
            </a:r>
          </a:p>
        </p:txBody>
      </p:sp>
      <p:sp>
        <p:nvSpPr>
          <p:cNvPr id="5" name="Content Placeholder 4"/>
          <p:cNvSpPr>
            <a:spLocks noGrp="1"/>
          </p:cNvSpPr>
          <p:nvPr>
            <p:ph idx="1"/>
          </p:nvPr>
        </p:nvSpPr>
        <p:spPr>
          <a:xfrm>
            <a:off x="301625" y="1916832"/>
            <a:ext cx="8540750" cy="4182343"/>
          </a:xfrm>
        </p:spPr>
        <p:txBody>
          <a:bodyPr/>
          <a:lstStyle/>
          <a:p>
            <a:r>
              <a:rPr lang="en-AU" sz="3600" dirty="0">
                <a:solidFill>
                  <a:schemeClr val="tx1">
                    <a:lumMod val="75000"/>
                  </a:schemeClr>
                </a:solidFill>
              </a:rPr>
              <a:t>If so, how much and why? … YES!</a:t>
            </a:r>
          </a:p>
          <a:p>
            <a:r>
              <a:rPr lang="en-AU" sz="3600" dirty="0">
                <a:solidFill>
                  <a:schemeClr val="tx1">
                    <a:lumMod val="75000"/>
                  </a:schemeClr>
                </a:solidFill>
              </a:rPr>
              <a:t>Could we be affecting it?   … YES!</a:t>
            </a:r>
          </a:p>
          <a:p>
            <a:r>
              <a:rPr lang="en-AU" sz="3600" dirty="0">
                <a:solidFill>
                  <a:schemeClr val="tx1">
                    <a:lumMod val="75000"/>
                  </a:schemeClr>
                </a:solidFill>
              </a:rPr>
              <a:t>Does it matter?                 … YES!</a:t>
            </a:r>
          </a:p>
          <a:p>
            <a:r>
              <a:rPr lang="en-AU" sz="3600" dirty="0">
                <a:solidFill>
                  <a:srgbClr val="FFFF00"/>
                </a:solidFill>
              </a:rPr>
              <a:t>What can we do about it?</a:t>
            </a:r>
          </a:p>
        </p:txBody>
      </p:sp>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1184176"/>
          </a:xfrm>
        </p:spPr>
        <p:txBody>
          <a:bodyPr/>
          <a:lstStyle/>
          <a:p>
            <a:r>
              <a:rPr lang="en-AU" sz="4800" dirty="0">
                <a:solidFill>
                  <a:srgbClr val="FFFF00"/>
                </a:solidFill>
              </a:rPr>
              <a:t>What can we do about it?</a:t>
            </a:r>
          </a:p>
        </p:txBody>
      </p:sp>
      <p:sp>
        <p:nvSpPr>
          <p:cNvPr id="5" name="Content Placeholder 4"/>
          <p:cNvSpPr>
            <a:spLocks noGrp="1"/>
          </p:cNvSpPr>
          <p:nvPr>
            <p:ph idx="1"/>
          </p:nvPr>
        </p:nvSpPr>
        <p:spPr>
          <a:xfrm>
            <a:off x="301625" y="1916832"/>
            <a:ext cx="4582482" cy="4182343"/>
          </a:xfrm>
        </p:spPr>
        <p:txBody>
          <a:bodyPr/>
          <a:lstStyle/>
          <a:p>
            <a:pPr marL="742950" indent="-742950">
              <a:buFont typeface="+mj-lt"/>
              <a:buAutoNum type="arabicPeriod"/>
            </a:pPr>
            <a:r>
              <a:rPr lang="en-AU" sz="3600" dirty="0"/>
              <a:t>Become aware!</a:t>
            </a:r>
          </a:p>
          <a:p>
            <a:pPr marL="742950" indent="-742950">
              <a:buFont typeface="+mj-lt"/>
              <a:buAutoNum type="arabicPeriod"/>
            </a:pPr>
            <a:r>
              <a:rPr lang="en-AU" sz="3600" dirty="0"/>
              <a:t>Tell others</a:t>
            </a:r>
          </a:p>
          <a:p>
            <a:pPr marL="742950" indent="-742950">
              <a:buFont typeface="+mj-lt"/>
              <a:buAutoNum type="arabicPeriod"/>
            </a:pPr>
            <a:r>
              <a:rPr lang="en-AU" sz="3600" dirty="0"/>
              <a:t>Vote for the right politicians!</a:t>
            </a:r>
          </a:p>
          <a:p>
            <a:endParaRPr lang="en-AU" sz="3600" dirty="0"/>
          </a:p>
        </p:txBody>
      </p:sp>
      <p:pic>
        <p:nvPicPr>
          <p:cNvPr id="6" name="Content Placeholder 3" descr="cs4s2.jpg">
            <a:extLst>
              <a:ext uri="{FF2B5EF4-FFF2-40B4-BE49-F238E27FC236}">
                <a16:creationId xmlns:a16="http://schemas.microsoft.com/office/drawing/2014/main" id="{AB3BC190-0D1C-4992-B067-AF7F7AFE84E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60164" y="1300808"/>
            <a:ext cx="3776329" cy="3573016"/>
          </a:xfrm>
          <a:prstGeom prst="rect">
            <a:avLst/>
          </a:prstGeom>
          <a:noFill/>
          <a:ln w="9525">
            <a:noFill/>
            <a:miter lim="800000"/>
            <a:headEnd/>
            <a:tailEnd/>
          </a:ln>
          <a:effectLst/>
        </p:spPr>
      </p:pic>
      <p:pic>
        <p:nvPicPr>
          <p:cNvPr id="3" name="Picture 2" descr="A group of people holding a sign&#10;&#10;Description automatically generated">
            <a:extLst>
              <a:ext uri="{FF2B5EF4-FFF2-40B4-BE49-F238E27FC236}">
                <a16:creationId xmlns:a16="http://schemas.microsoft.com/office/drawing/2014/main" id="{29804328-2032-431E-B642-42EB5474C9B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32040" y="3573016"/>
            <a:ext cx="4080510" cy="2893299"/>
          </a:xfrm>
          <a:prstGeom prst="rect">
            <a:avLst/>
          </a:prstGeom>
        </p:spPr>
      </p:pic>
      <p:pic>
        <p:nvPicPr>
          <p:cNvPr id="8" name="Picture 7" descr="A person wearing a suit and tie&#10;&#10;Description automatically generated">
            <a:extLst>
              <a:ext uri="{FF2B5EF4-FFF2-40B4-BE49-F238E27FC236}">
                <a16:creationId xmlns:a16="http://schemas.microsoft.com/office/drawing/2014/main" id="{6306004B-510F-40C5-9492-67B4EB2C1CC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020464" y="4365104"/>
            <a:ext cx="2312906" cy="2350095"/>
          </a:xfrm>
          <a:prstGeom prst="rect">
            <a:avLst/>
          </a:prstGeom>
        </p:spPr>
      </p:pic>
      <p:sp>
        <p:nvSpPr>
          <p:cNvPr id="9" name="Multiplication Sign 8">
            <a:extLst>
              <a:ext uri="{FF2B5EF4-FFF2-40B4-BE49-F238E27FC236}">
                <a16:creationId xmlns:a16="http://schemas.microsoft.com/office/drawing/2014/main" id="{1DFC6BED-91FA-4462-A6D9-D8F95B3DA9F1}"/>
              </a:ext>
            </a:extLst>
          </p:cNvPr>
          <p:cNvSpPr/>
          <p:nvPr/>
        </p:nvSpPr>
        <p:spPr bwMode="auto">
          <a:xfrm>
            <a:off x="2339752" y="4873824"/>
            <a:ext cx="1656184" cy="1435496"/>
          </a:xfrm>
          <a:prstGeom prst="mathMultiply">
            <a:avLst/>
          </a:prstGeom>
          <a:solidFill>
            <a:srgbClr val="FF000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09882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500"/>
                            </p:stCondLst>
                            <p:childTnLst>
                              <p:par>
                                <p:cTn id="28" presetID="26" presetClass="entr" presetSubtype="0" fill="hold" grpId="0" nodeType="after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77947-DC7E-43AF-B078-0C7944D944A2}"/>
              </a:ext>
            </a:extLst>
          </p:cNvPr>
          <p:cNvSpPr>
            <a:spLocks noGrp="1"/>
          </p:cNvSpPr>
          <p:nvPr>
            <p:ph type="title"/>
          </p:nvPr>
        </p:nvSpPr>
        <p:spPr/>
        <p:txBody>
          <a:bodyPr/>
          <a:lstStyle/>
          <a:p>
            <a:r>
              <a:rPr lang="en-AU" dirty="0"/>
              <a:t>Now for the good news!</a:t>
            </a:r>
          </a:p>
        </p:txBody>
      </p:sp>
      <p:sp>
        <p:nvSpPr>
          <p:cNvPr id="3" name="Content Placeholder 2">
            <a:extLst>
              <a:ext uri="{FF2B5EF4-FFF2-40B4-BE49-F238E27FC236}">
                <a16:creationId xmlns:a16="http://schemas.microsoft.com/office/drawing/2014/main" id="{BBBF0DFC-5FAE-4B2B-9BD5-F5845EC244E8}"/>
              </a:ext>
            </a:extLst>
          </p:cNvPr>
          <p:cNvSpPr>
            <a:spLocks noGrp="1"/>
          </p:cNvSpPr>
          <p:nvPr>
            <p:ph idx="1"/>
          </p:nvPr>
        </p:nvSpPr>
        <p:spPr>
          <a:xfrm>
            <a:off x="301625" y="1676400"/>
            <a:ext cx="8540750" cy="4776936"/>
          </a:xfrm>
        </p:spPr>
        <p:txBody>
          <a:bodyPr/>
          <a:lstStyle/>
          <a:p>
            <a:r>
              <a:rPr lang="en-AU" dirty="0"/>
              <a:t>Importance of something positive in the message to kids!</a:t>
            </a:r>
          </a:p>
          <a:p>
            <a:r>
              <a:rPr lang="en-AU" dirty="0"/>
              <a:t>The problem is difficult, but solvable.</a:t>
            </a:r>
          </a:p>
          <a:p>
            <a:r>
              <a:rPr lang="en-AU" dirty="0"/>
              <a:t>Requires worldwide cooperation.</a:t>
            </a:r>
          </a:p>
          <a:p>
            <a:r>
              <a:rPr lang="en-AU" dirty="0"/>
              <a:t>Australia can and should be LEADING the way, not being a laggard.</a:t>
            </a:r>
          </a:p>
          <a:p>
            <a:r>
              <a:rPr lang="en-AU" dirty="0"/>
              <a:t>In fact we could become an energy </a:t>
            </a:r>
            <a:r>
              <a:rPr lang="en-AU" dirty="0" err="1"/>
              <a:t>SuperPower</a:t>
            </a:r>
            <a:endParaRPr lang="en-AU" dirty="0"/>
          </a:p>
        </p:txBody>
      </p:sp>
    </p:spTree>
    <p:extLst>
      <p:ext uri="{BB962C8B-B14F-4D97-AF65-F5344CB8AC3E}">
        <p14:creationId xmlns:p14="http://schemas.microsoft.com/office/powerpoint/2010/main" val="33898149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yvalleyice.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23528" y="0"/>
            <a:ext cx="5256584" cy="680119"/>
          </a:xfrm>
        </p:spPr>
        <p:txBody>
          <a:bodyPr/>
          <a:lstStyle/>
          <a:p>
            <a:r>
              <a:rPr lang="en-AU" sz="3600" dirty="0"/>
              <a:t>Climate Science 101</a:t>
            </a:r>
          </a:p>
        </p:txBody>
      </p:sp>
      <p:sp>
        <p:nvSpPr>
          <p:cNvPr id="3" name="Content Placeholder 2"/>
          <p:cNvSpPr>
            <a:spLocks noGrp="1"/>
          </p:cNvSpPr>
          <p:nvPr>
            <p:ph idx="1"/>
          </p:nvPr>
        </p:nvSpPr>
        <p:spPr>
          <a:xfrm>
            <a:off x="763542" y="3126433"/>
            <a:ext cx="8086799" cy="1807468"/>
          </a:xfrm>
        </p:spPr>
        <p:txBody>
          <a:bodyPr/>
          <a:lstStyle/>
          <a:p>
            <a:pPr marL="0" indent="0">
              <a:buNone/>
            </a:pPr>
            <a:r>
              <a:rPr lang="en-AU" dirty="0">
                <a:solidFill>
                  <a:schemeClr val="accent1">
                    <a:lumMod val="20000"/>
                    <a:lumOff val="80000"/>
                  </a:schemeClr>
                </a:solidFill>
              </a:rPr>
              <a:t>Fourier used basic physics to calculate that the Earth ought to be a frozen snowball!</a:t>
            </a:r>
          </a:p>
        </p:txBody>
      </p:sp>
      <p:pic>
        <p:nvPicPr>
          <p:cNvPr id="8" name="Picture 7">
            <a:extLst>
              <a:ext uri="{FF2B5EF4-FFF2-40B4-BE49-F238E27FC236}">
                <a16:creationId xmlns:a16="http://schemas.microsoft.com/office/drawing/2014/main" id="{79622D25-0DC4-4465-AC60-DA9B4BF8368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489186" y="116632"/>
            <a:ext cx="1358923" cy="1368152"/>
          </a:xfrm>
          <a:prstGeom prst="rect">
            <a:avLst/>
          </a:prstGeom>
        </p:spPr>
      </p:pic>
      <p:sp>
        <p:nvSpPr>
          <p:cNvPr id="9" name="TextBox 8">
            <a:extLst>
              <a:ext uri="{FF2B5EF4-FFF2-40B4-BE49-F238E27FC236}">
                <a16:creationId xmlns:a16="http://schemas.microsoft.com/office/drawing/2014/main" id="{DEC66BB5-6BA3-40F1-81BB-F35CF145119B}"/>
              </a:ext>
            </a:extLst>
          </p:cNvPr>
          <p:cNvSpPr txBox="1"/>
          <p:nvPr/>
        </p:nvSpPr>
        <p:spPr>
          <a:xfrm>
            <a:off x="6376504" y="569875"/>
            <a:ext cx="1112682" cy="461665"/>
          </a:xfrm>
          <a:prstGeom prst="rect">
            <a:avLst/>
          </a:prstGeom>
          <a:noFill/>
          <a:effectLst>
            <a:glow rad="1003300">
              <a:schemeClr val="accent6">
                <a:satMod val="175000"/>
                <a:alpha val="83000"/>
              </a:schemeClr>
            </a:glow>
          </a:effectLst>
        </p:spPr>
        <p:txBody>
          <a:bodyPr wrap="square" rtlCol="0">
            <a:spAutoFit/>
          </a:bodyPr>
          <a:lstStyle/>
          <a:p>
            <a:r>
              <a:rPr lang="en-AU" sz="24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AU" sz="2400" b="1" dirty="0">
                <a:solidFill>
                  <a:schemeClr val="accent5"/>
                </a:solidFill>
                <a:effectLst>
                  <a:outerShdw blurRad="38100" dist="38100" dir="2700000" algn="tl">
                    <a:srgbClr val="000000">
                      <a:alpha val="43137"/>
                    </a:srgbClr>
                  </a:outerShdw>
                </a:effectLst>
              </a:rPr>
              <a:t> 18</a:t>
            </a:r>
            <a:r>
              <a:rPr lang="en-AU" sz="24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ºC</a:t>
            </a:r>
            <a:endParaRPr lang="en-AU" sz="2400" b="1" dirty="0">
              <a:solidFill>
                <a:schemeClr val="accent5"/>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250825" y="4"/>
            <a:ext cx="8510588" cy="968375"/>
          </a:xfrm>
        </p:spPr>
        <p:txBody>
          <a:bodyPr/>
          <a:lstStyle/>
          <a:p>
            <a:pPr eaLnBrk="1" hangingPunct="1"/>
            <a:r>
              <a:rPr lang="en-AU" sz="4800" dirty="0"/>
              <a:t>Australian Solutions!</a:t>
            </a:r>
          </a:p>
        </p:txBody>
      </p:sp>
      <p:sp>
        <p:nvSpPr>
          <p:cNvPr id="442371" name="Rectangle 3"/>
          <p:cNvSpPr>
            <a:spLocks noGrp="1" noRot="1" noChangeArrowheads="1"/>
          </p:cNvSpPr>
          <p:nvPr>
            <p:ph idx="1"/>
          </p:nvPr>
        </p:nvSpPr>
        <p:spPr>
          <a:xfrm>
            <a:off x="428596" y="836712"/>
            <a:ext cx="8286808" cy="6021288"/>
          </a:xfrm>
        </p:spPr>
        <p:txBody>
          <a:bodyPr>
            <a:normAutofit lnSpcReduction="10000"/>
          </a:bodyPr>
          <a:lstStyle/>
          <a:p>
            <a:pPr eaLnBrk="1" hangingPunct="1"/>
            <a:r>
              <a:rPr lang="en-AU" sz="3200" dirty="0"/>
              <a:t>The big picture:</a:t>
            </a:r>
          </a:p>
          <a:p>
            <a:pPr eaLnBrk="1" hangingPunct="1"/>
            <a:r>
              <a:rPr lang="en-AU" sz="4400" dirty="0">
                <a:solidFill>
                  <a:srgbClr val="FFFF00"/>
                </a:solidFill>
              </a:rPr>
              <a:t>Solar and Wind</a:t>
            </a:r>
          </a:p>
          <a:p>
            <a:pPr eaLnBrk="1" hangingPunct="1"/>
            <a:r>
              <a:rPr lang="en-AU" sz="3200" dirty="0"/>
              <a:t>supplemented by</a:t>
            </a:r>
          </a:p>
          <a:p>
            <a:pPr lvl="1"/>
            <a:r>
              <a:rPr lang="en-AU" sz="2800" dirty="0"/>
              <a:t>Hydro</a:t>
            </a:r>
          </a:p>
          <a:p>
            <a:pPr lvl="1"/>
            <a:r>
              <a:rPr lang="en-AU" sz="2800" dirty="0"/>
              <a:t>Biofuels</a:t>
            </a:r>
          </a:p>
          <a:p>
            <a:pPr lvl="1"/>
            <a:r>
              <a:rPr lang="en-AU" sz="2800" dirty="0"/>
              <a:t>Geothermal</a:t>
            </a:r>
          </a:p>
          <a:p>
            <a:pPr lvl="1"/>
            <a:r>
              <a:rPr lang="en-AU" sz="2800" dirty="0"/>
              <a:t>Ocean (tidal and wave)</a:t>
            </a:r>
          </a:p>
          <a:p>
            <a:r>
              <a:rPr lang="en-AU" sz="3200" dirty="0"/>
              <a:t>and perhaps ?</a:t>
            </a:r>
          </a:p>
          <a:p>
            <a:pPr lvl="1"/>
            <a:r>
              <a:rPr lang="en-AU" sz="2800" dirty="0"/>
              <a:t>Gas (?)</a:t>
            </a:r>
          </a:p>
          <a:p>
            <a:pPr lvl="1"/>
            <a:r>
              <a:rPr lang="en-AU" sz="2800" dirty="0"/>
              <a:t>Nuclear (??)</a:t>
            </a:r>
          </a:p>
          <a:p>
            <a:pPr lvl="1"/>
            <a:r>
              <a:rPr lang="en-AU" sz="2800" dirty="0"/>
              <a:t>Coal with CCS (???)</a:t>
            </a:r>
          </a:p>
        </p:txBody>
      </p:sp>
      <p:pic>
        <p:nvPicPr>
          <p:cNvPr id="5" name="Picture 4" descr="Windenergyc.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00826" y="3143248"/>
            <a:ext cx="2233039" cy="3357562"/>
          </a:xfrm>
          <a:prstGeom prst="rect">
            <a:avLst/>
          </a:prstGeom>
        </p:spPr>
      </p:pic>
      <p:pic>
        <p:nvPicPr>
          <p:cNvPr id="6" name="Picture 5" descr="PowerTowerfigure7.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29322" y="500042"/>
            <a:ext cx="3006379" cy="238506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2371">
                                            <p:txEl>
                                              <p:pRg st="2" end="2"/>
                                            </p:txEl>
                                          </p:spTgt>
                                        </p:tgtEl>
                                        <p:attrNameLst>
                                          <p:attrName>style.visibility</p:attrName>
                                        </p:attrNameLst>
                                      </p:cBhvr>
                                      <p:to>
                                        <p:strVal val="visible"/>
                                      </p:to>
                                    </p:set>
                                    <p:animEffect transition="in" filter="wipe(left)">
                                      <p:cBhvr>
                                        <p:cTn id="7" dur="500"/>
                                        <p:tgtEl>
                                          <p:spTgt spid="442371">
                                            <p:txEl>
                                              <p:pRg st="2" end="2"/>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42371">
                                            <p:txEl>
                                              <p:pRg st="3" end="3"/>
                                            </p:txEl>
                                          </p:spTgt>
                                        </p:tgtEl>
                                        <p:attrNameLst>
                                          <p:attrName>style.visibility</p:attrName>
                                        </p:attrNameLst>
                                      </p:cBhvr>
                                      <p:to>
                                        <p:strVal val="visible"/>
                                      </p:to>
                                    </p:set>
                                    <p:animEffect transition="in" filter="wipe(left)">
                                      <p:cBhvr>
                                        <p:cTn id="11" dur="500"/>
                                        <p:tgtEl>
                                          <p:spTgt spid="442371">
                                            <p:txEl>
                                              <p:pRg st="3" end="3"/>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42371">
                                            <p:txEl>
                                              <p:pRg st="4" end="4"/>
                                            </p:txEl>
                                          </p:spTgt>
                                        </p:tgtEl>
                                        <p:attrNameLst>
                                          <p:attrName>style.visibility</p:attrName>
                                        </p:attrNameLst>
                                      </p:cBhvr>
                                      <p:to>
                                        <p:strVal val="visible"/>
                                      </p:to>
                                    </p:set>
                                    <p:animEffect transition="in" filter="wipe(left)">
                                      <p:cBhvr>
                                        <p:cTn id="15" dur="500"/>
                                        <p:tgtEl>
                                          <p:spTgt spid="442371">
                                            <p:txEl>
                                              <p:pRg st="4" end="4"/>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42371">
                                            <p:txEl>
                                              <p:pRg st="5" end="5"/>
                                            </p:txEl>
                                          </p:spTgt>
                                        </p:tgtEl>
                                        <p:attrNameLst>
                                          <p:attrName>style.visibility</p:attrName>
                                        </p:attrNameLst>
                                      </p:cBhvr>
                                      <p:to>
                                        <p:strVal val="visible"/>
                                      </p:to>
                                    </p:set>
                                    <p:animEffect transition="in" filter="wipe(left)">
                                      <p:cBhvr>
                                        <p:cTn id="19" dur="500"/>
                                        <p:tgtEl>
                                          <p:spTgt spid="442371">
                                            <p:txEl>
                                              <p:pRg st="5" end="5"/>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42371">
                                            <p:txEl>
                                              <p:pRg st="6" end="6"/>
                                            </p:txEl>
                                          </p:spTgt>
                                        </p:tgtEl>
                                        <p:attrNameLst>
                                          <p:attrName>style.visibility</p:attrName>
                                        </p:attrNameLst>
                                      </p:cBhvr>
                                      <p:to>
                                        <p:strVal val="visible"/>
                                      </p:to>
                                    </p:set>
                                    <p:animEffect transition="in" filter="wipe(left)">
                                      <p:cBhvr>
                                        <p:cTn id="23" dur="500"/>
                                        <p:tgtEl>
                                          <p:spTgt spid="442371">
                                            <p:txEl>
                                              <p:pRg st="6" end="6"/>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42371">
                                            <p:txEl>
                                              <p:pRg st="7" end="7"/>
                                            </p:txEl>
                                          </p:spTgt>
                                        </p:tgtEl>
                                        <p:attrNameLst>
                                          <p:attrName>style.visibility</p:attrName>
                                        </p:attrNameLst>
                                      </p:cBhvr>
                                      <p:to>
                                        <p:strVal val="visible"/>
                                      </p:to>
                                    </p:set>
                                    <p:animEffect transition="in" filter="wipe(left)">
                                      <p:cBhvr>
                                        <p:cTn id="27" dur="500"/>
                                        <p:tgtEl>
                                          <p:spTgt spid="442371">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42371">
                                            <p:txEl>
                                              <p:pRg st="8" end="8"/>
                                            </p:txEl>
                                          </p:spTgt>
                                        </p:tgtEl>
                                        <p:attrNameLst>
                                          <p:attrName>style.visibility</p:attrName>
                                        </p:attrNameLst>
                                      </p:cBhvr>
                                      <p:to>
                                        <p:strVal val="visible"/>
                                      </p:to>
                                    </p:set>
                                    <p:animEffect transition="in" filter="wipe(left)">
                                      <p:cBhvr>
                                        <p:cTn id="32" dur="500"/>
                                        <p:tgtEl>
                                          <p:spTgt spid="442371">
                                            <p:txEl>
                                              <p:pRg st="8" end="8"/>
                                            </p:txEl>
                                          </p:spTgt>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442371">
                                            <p:txEl>
                                              <p:pRg st="9" end="9"/>
                                            </p:txEl>
                                          </p:spTgt>
                                        </p:tgtEl>
                                        <p:attrNameLst>
                                          <p:attrName>style.visibility</p:attrName>
                                        </p:attrNameLst>
                                      </p:cBhvr>
                                      <p:to>
                                        <p:strVal val="visible"/>
                                      </p:to>
                                    </p:set>
                                    <p:animEffect transition="in" filter="wipe(left)">
                                      <p:cBhvr>
                                        <p:cTn id="36" dur="500"/>
                                        <p:tgtEl>
                                          <p:spTgt spid="442371">
                                            <p:txEl>
                                              <p:pRg st="9" end="9"/>
                                            </p:txEl>
                                          </p:spTgt>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442371">
                                            <p:txEl>
                                              <p:pRg st="10" end="10"/>
                                            </p:txEl>
                                          </p:spTgt>
                                        </p:tgtEl>
                                        <p:attrNameLst>
                                          <p:attrName>style.visibility</p:attrName>
                                        </p:attrNameLst>
                                      </p:cBhvr>
                                      <p:to>
                                        <p:strVal val="visible"/>
                                      </p:to>
                                    </p:set>
                                    <p:animEffect transition="in" filter="wipe(left)">
                                      <p:cBhvr>
                                        <p:cTn id="40" dur="500"/>
                                        <p:tgtEl>
                                          <p:spTgt spid="4423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Content Placeholder 3" descr="EmissionsGraphDCAN.jpg"/>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350" y="814"/>
            <a:ext cx="9135299" cy="6856371"/>
          </a:xfrm>
        </p:spPr>
      </p:pic>
      <p:pic>
        <p:nvPicPr>
          <p:cNvPr id="5" name="Content Placeholder 3" descr="EmissionsGraphDCAN.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auto">
          <a:xfrm>
            <a:off x="5435" y="814"/>
            <a:ext cx="9133129" cy="6856371"/>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250825" y="4"/>
            <a:ext cx="8510588" cy="968375"/>
          </a:xfrm>
        </p:spPr>
        <p:txBody>
          <a:bodyPr/>
          <a:lstStyle/>
          <a:p>
            <a:pPr eaLnBrk="1" hangingPunct="1"/>
            <a:r>
              <a:rPr lang="en-AU" sz="4800" dirty="0"/>
              <a:t>Australian Solutions - solar!</a:t>
            </a:r>
          </a:p>
        </p:txBody>
      </p:sp>
      <p:sp>
        <p:nvSpPr>
          <p:cNvPr id="442371" name="Rectangle 3"/>
          <p:cNvSpPr>
            <a:spLocks noGrp="1" noRot="1" noChangeArrowheads="1"/>
          </p:cNvSpPr>
          <p:nvPr>
            <p:ph idx="1"/>
          </p:nvPr>
        </p:nvSpPr>
        <p:spPr>
          <a:xfrm>
            <a:off x="428596" y="1000112"/>
            <a:ext cx="8286808" cy="5572160"/>
          </a:xfrm>
        </p:spPr>
        <p:txBody>
          <a:bodyPr/>
          <a:lstStyle/>
          <a:p>
            <a:pPr eaLnBrk="1" hangingPunct="1"/>
            <a:endParaRPr lang="en-AU" sz="2800" dirty="0"/>
          </a:p>
        </p:txBody>
      </p:sp>
      <p:pic>
        <p:nvPicPr>
          <p:cNvPr id="8" name="Picture 7" descr="SolarMapc.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813464"/>
            <a:ext cx="9144000" cy="5901705"/>
          </a:xfrm>
          <a:prstGeom prst="rect">
            <a:avLst/>
          </a:prstGeom>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00032"/>
        </a:solidFill>
        <a:effectLst/>
      </p:bgPr>
    </p:bg>
    <p:spTree>
      <p:nvGrpSpPr>
        <p:cNvPr id="1" name=""/>
        <p:cNvGrpSpPr/>
        <p:nvPr/>
      </p:nvGrpSpPr>
      <p:grpSpPr>
        <a:xfrm>
          <a:off x="0" y="0"/>
          <a:ext cx="0" cy="0"/>
          <a:chOff x="0" y="0"/>
          <a:chExt cx="0" cy="0"/>
        </a:xfrm>
      </p:grpSpPr>
      <p:pic>
        <p:nvPicPr>
          <p:cNvPr id="8" name="Picture 8" descr="Australia_satellite_plane729px-"/>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2428860" y="908720"/>
            <a:ext cx="6715172" cy="5526890"/>
          </a:xfrm>
          <a:prstGeom prst="rect">
            <a:avLst/>
          </a:prstGeom>
          <a:noFill/>
          <a:ln w="9525">
            <a:noFill/>
            <a:miter lim="800000"/>
            <a:headEnd/>
            <a:tailEnd/>
          </a:ln>
        </p:spPr>
      </p:pic>
      <p:sp>
        <p:nvSpPr>
          <p:cNvPr id="8194" name="Rectangle 2"/>
          <p:cNvSpPr>
            <a:spLocks noGrp="1" noRot="1" noChangeArrowheads="1"/>
          </p:cNvSpPr>
          <p:nvPr>
            <p:ph type="title"/>
          </p:nvPr>
        </p:nvSpPr>
        <p:spPr>
          <a:xfrm>
            <a:off x="250825" y="4"/>
            <a:ext cx="8510588" cy="968375"/>
          </a:xfrm>
        </p:spPr>
        <p:txBody>
          <a:bodyPr/>
          <a:lstStyle/>
          <a:p>
            <a:pPr eaLnBrk="1" hangingPunct="1"/>
            <a:r>
              <a:rPr lang="en-AU" dirty="0">
                <a:solidFill>
                  <a:schemeClr val="bg1"/>
                </a:solidFill>
              </a:rPr>
              <a:t>Australian Solutions - solar</a:t>
            </a:r>
            <a:r>
              <a:rPr lang="en-AU" dirty="0"/>
              <a:t>!</a:t>
            </a:r>
          </a:p>
        </p:txBody>
      </p:sp>
      <p:sp>
        <p:nvSpPr>
          <p:cNvPr id="442371" name="Rectangle 3"/>
          <p:cNvSpPr>
            <a:spLocks noGrp="1" noRot="1" noChangeArrowheads="1"/>
          </p:cNvSpPr>
          <p:nvPr>
            <p:ph idx="1"/>
          </p:nvPr>
        </p:nvSpPr>
        <p:spPr>
          <a:xfrm>
            <a:off x="179512" y="908720"/>
            <a:ext cx="2448272" cy="5184576"/>
          </a:xfrm>
        </p:spPr>
        <p:txBody>
          <a:bodyPr lIns="0">
            <a:noAutofit/>
          </a:bodyPr>
          <a:lstStyle/>
          <a:p>
            <a:pPr marL="0" indent="0" eaLnBrk="1" hangingPunct="1">
              <a:spcBef>
                <a:spcPts val="2400"/>
              </a:spcBef>
            </a:pPr>
            <a:r>
              <a:rPr lang="en-AU" sz="2800" dirty="0">
                <a:solidFill>
                  <a:schemeClr val="bg1"/>
                </a:solidFill>
              </a:rPr>
              <a:t>The yellow square is about 100 km per side</a:t>
            </a:r>
          </a:p>
          <a:p>
            <a:pPr marL="0" indent="0" eaLnBrk="1" hangingPunct="1">
              <a:spcBef>
                <a:spcPts val="2400"/>
              </a:spcBef>
            </a:pPr>
            <a:r>
              <a:rPr lang="en-AU" sz="2800" dirty="0">
                <a:solidFill>
                  <a:schemeClr val="bg1"/>
                </a:solidFill>
              </a:rPr>
              <a:t>Receives  ~200 PJ (</a:t>
            </a:r>
            <a:r>
              <a:rPr lang="en-AU" sz="2800" dirty="0" err="1">
                <a:solidFill>
                  <a:schemeClr val="bg1"/>
                </a:solidFill>
              </a:rPr>
              <a:t>av</a:t>
            </a:r>
            <a:r>
              <a:rPr lang="en-AU" sz="2800" dirty="0">
                <a:solidFill>
                  <a:schemeClr val="bg1"/>
                </a:solidFill>
              </a:rPr>
              <a:t>) of solar energy per day</a:t>
            </a:r>
          </a:p>
          <a:p>
            <a:pPr marL="0" indent="0">
              <a:spcBef>
                <a:spcPts val="2400"/>
              </a:spcBef>
            </a:pPr>
            <a:r>
              <a:rPr lang="en-AU" sz="2800" dirty="0">
                <a:solidFill>
                  <a:schemeClr val="bg1"/>
                </a:solidFill>
              </a:rPr>
              <a:t>Ample for </a:t>
            </a:r>
            <a:r>
              <a:rPr lang="en-AU" sz="2800" b="1" u="sng" dirty="0">
                <a:solidFill>
                  <a:schemeClr val="bg1"/>
                </a:solidFill>
              </a:rPr>
              <a:t>ALL</a:t>
            </a:r>
            <a:r>
              <a:rPr lang="en-AU" sz="2800" dirty="0">
                <a:solidFill>
                  <a:schemeClr val="bg1"/>
                </a:solidFill>
              </a:rPr>
              <a:t> of Australia’s energy </a:t>
            </a:r>
            <a:r>
              <a:rPr lang="en-AU" sz="2000" dirty="0">
                <a:solidFill>
                  <a:schemeClr val="bg1"/>
                </a:solidFill>
              </a:rPr>
              <a:t>(at only 5% collection efficiency). </a:t>
            </a:r>
            <a:endParaRPr lang="en-AU" sz="1800" dirty="0">
              <a:solidFill>
                <a:schemeClr val="bg1"/>
              </a:solidFill>
            </a:endParaRPr>
          </a:p>
        </p:txBody>
      </p:sp>
      <p:sp>
        <p:nvSpPr>
          <p:cNvPr id="7" name="TextBox 6"/>
          <p:cNvSpPr txBox="1"/>
          <p:nvPr/>
        </p:nvSpPr>
        <p:spPr>
          <a:xfrm>
            <a:off x="2571736" y="5517232"/>
            <a:ext cx="5960704" cy="1200125"/>
          </a:xfrm>
          <a:prstGeom prst="rect">
            <a:avLst/>
          </a:prstGeom>
          <a:noFill/>
        </p:spPr>
        <p:txBody>
          <a:bodyPr wrap="square" lIns="91232" tIns="45619" rIns="91232" bIns="45619"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TOTAL  Australian energy use: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 11 PJ per day  = </a:t>
            </a:r>
            <a:r>
              <a:rPr kumimoji="0" lang="en-AU"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120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That is about 80 ‘</a:t>
            </a:r>
            <a:r>
              <a:rPr kumimoji="0" lang="en-AU" sz="2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charset="0"/>
                <a:ea typeface="MS Gothic"/>
                <a:cs typeface="+mn-cs"/>
              </a:rPr>
              <a:t>Hazelwoods</a:t>
            </a: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 (1.6 GW)</a:t>
            </a:r>
          </a:p>
        </p:txBody>
      </p:sp>
      <p:sp>
        <p:nvSpPr>
          <p:cNvPr id="9" name="Rectangle 9"/>
          <p:cNvSpPr>
            <a:spLocks noChangeArrowheads="1"/>
          </p:cNvSpPr>
          <p:nvPr/>
        </p:nvSpPr>
        <p:spPr bwMode="auto">
          <a:xfrm>
            <a:off x="5580112" y="3573016"/>
            <a:ext cx="144000" cy="144000"/>
          </a:xfrm>
          <a:prstGeom prst="rect">
            <a:avLst/>
          </a:prstGeom>
          <a:solidFill>
            <a:srgbClr val="FFFF00"/>
          </a:solidFill>
          <a:ln w="9525">
            <a:solidFill>
              <a:schemeClr val="tx1"/>
            </a:solidFill>
            <a:miter lim="800000"/>
            <a:headEnd/>
            <a:tailEnd/>
          </a:ln>
        </p:spPr>
        <p:txBody>
          <a:bodyPr wrap="none" lIns="91027" tIns="45516" rIns="91027" bIns="4551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itchFamily="34" charset="0"/>
              <a:ea typeface="MS Gothic"/>
              <a:cs typeface="+mn-cs"/>
            </a:endParaRPr>
          </a:p>
        </p:txBody>
      </p:sp>
      <p:sp>
        <p:nvSpPr>
          <p:cNvPr id="10" name="TextBox 9"/>
          <p:cNvSpPr txBox="1"/>
          <p:nvPr/>
        </p:nvSpPr>
        <p:spPr>
          <a:xfrm>
            <a:off x="7164288" y="3789040"/>
            <a:ext cx="1547664"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1" u="none" strike="noStrike" kern="1200" cap="none" spc="0" normalizeH="0" baseline="0" noProof="0" dirty="0">
                <a:ln>
                  <a:noFill/>
                </a:ln>
                <a:solidFill>
                  <a:srgbClr val="FFFFFF"/>
                </a:solidFill>
                <a:effectLst/>
                <a:uLnTx/>
                <a:uFillTx/>
                <a:latin typeface="Arial" charset="0"/>
                <a:ea typeface="MS Gothic"/>
                <a:cs typeface="+mn-cs"/>
              </a:rPr>
              <a:t>[A large city uses around 1 PJ of electricity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1" u="none" strike="noStrike" kern="1200" cap="none" spc="0" normalizeH="0" baseline="0" noProof="0" dirty="0">
                <a:ln>
                  <a:noFill/>
                </a:ln>
                <a:solidFill>
                  <a:srgbClr val="FFFFFF"/>
                </a:solidFill>
                <a:effectLst/>
                <a:uLnTx/>
                <a:uFillTx/>
                <a:latin typeface="Arial" charset="0"/>
                <a:ea typeface="MS Gothic"/>
                <a:cs typeface="+mn-cs"/>
              </a:rPr>
              <a:t>per day]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 presetClass="entr" presetSubtype="0" fill="hold" grpId="0" nodeType="afterEffect">
                                  <p:stCondLst>
                                    <p:cond delay="1000"/>
                                  </p:stCondLst>
                                  <p:childTnLst>
                                    <p:set>
                                      <p:cBhvr>
                                        <p:cTn id="11" dur="1" fill="hold">
                                          <p:stCondLst>
                                            <p:cond delay="0"/>
                                          </p:stCondLst>
                                        </p:cTn>
                                        <p:tgtEl>
                                          <p:spTgt spid="442371">
                                            <p:txEl>
                                              <p:pRg st="0" end="0"/>
                                            </p:txEl>
                                          </p:spTgt>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grpId="0" nodeType="afterEffect">
                                  <p:stCondLst>
                                    <p:cond delay="1000"/>
                                  </p:stCondLst>
                                  <p:childTnLst>
                                    <p:set>
                                      <p:cBhvr>
                                        <p:cTn id="14" dur="1" fill="hold">
                                          <p:stCondLst>
                                            <p:cond delay="0"/>
                                          </p:stCondLst>
                                        </p:cTn>
                                        <p:tgtEl>
                                          <p:spTgt spid="4423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1" presetClass="entr" presetSubtype="0" fill="hold" grpId="0" nodeType="afterEffect">
                                  <p:stCondLst>
                                    <p:cond delay="1000"/>
                                  </p:stCondLst>
                                  <p:childTnLst>
                                    <p:set>
                                      <p:cBhvr>
                                        <p:cTn id="22" dur="1" fill="hold">
                                          <p:stCondLst>
                                            <p:cond delay="0"/>
                                          </p:stCondLst>
                                        </p:cTn>
                                        <p:tgtEl>
                                          <p:spTgt spid="442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uiExpand="1" build="p"/>
      <p:bldP spid="9" grpId="0" animBg="1"/>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71307-3455-4673-BA61-C0FDA3254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17335" cy="6858000"/>
          </a:xfrm>
          <a:prstGeom prst="rect">
            <a:avLst/>
          </a:prstGeom>
        </p:spPr>
      </p:pic>
      <p:pic>
        <p:nvPicPr>
          <p:cNvPr id="5" name="Picture 4">
            <a:extLst>
              <a:ext uri="{FF2B5EF4-FFF2-40B4-BE49-F238E27FC236}">
                <a16:creationId xmlns:a16="http://schemas.microsoft.com/office/drawing/2014/main" id="{DD465F3F-C266-4D22-9DED-E4414691A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457200"/>
            <a:ext cx="3038475" cy="5943600"/>
          </a:xfrm>
          <a:prstGeom prst="rect">
            <a:avLst/>
          </a:prstGeom>
        </p:spPr>
      </p:pic>
    </p:spTree>
    <p:extLst>
      <p:ext uri="{BB962C8B-B14F-4D97-AF65-F5344CB8AC3E}">
        <p14:creationId xmlns:p14="http://schemas.microsoft.com/office/powerpoint/2010/main" val="26563955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yvalleyice.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4" y="1268760"/>
            <a:ext cx="8590855" cy="1800200"/>
          </a:xfrm>
        </p:spPr>
        <p:txBody>
          <a:bodyPr/>
          <a:lstStyle/>
          <a:p>
            <a:r>
              <a:rPr lang="en-AU" dirty="0">
                <a:solidFill>
                  <a:srgbClr val="FFC000"/>
                </a:solidFill>
              </a:rPr>
              <a:t>Fourier realised that (despite its apparent transparency) the atmosphere must be trapping heat</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ynNNPresMar10-04.png"/>
          <p:cNvPicPr>
            <a:picLocks noChangeAspect="1"/>
          </p:cNvPicPr>
          <p:nvPr/>
        </p:nvPicPr>
        <p:blipFill>
          <a:blip r:embed="rId3" cstate="screen">
            <a:extLst>
              <a:ext uri="{28A0092B-C50C-407E-A947-70E740481C1C}">
                <a14:useLocalDpi xmlns:a14="http://schemas.microsoft.com/office/drawing/2010/main" val="0"/>
              </a:ext>
            </a:extLst>
          </a:blip>
          <a:srcRect t="5357"/>
          <a:stretch>
            <a:fillRect/>
          </a:stretch>
        </p:blipFill>
        <p:spPr>
          <a:xfrm>
            <a:off x="395535" y="2636913"/>
            <a:ext cx="5376797" cy="4104456"/>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5" y="980728"/>
            <a:ext cx="5638527" cy="5760640"/>
          </a:xfrm>
        </p:spPr>
        <p:txBody>
          <a:bodyPr/>
          <a:lstStyle/>
          <a:p>
            <a:r>
              <a:rPr lang="en-AU" dirty="0">
                <a:solidFill>
                  <a:schemeClr val="tx2"/>
                </a:solidFill>
              </a:rPr>
              <a:t>Tyndall found it was the </a:t>
            </a:r>
            <a:r>
              <a:rPr lang="en-AU" dirty="0">
                <a:solidFill>
                  <a:schemeClr val="accent1">
                    <a:lumMod val="75000"/>
                  </a:schemeClr>
                </a:solidFill>
              </a:rPr>
              <a:t>water vapour </a:t>
            </a:r>
            <a:r>
              <a:rPr lang="en-AU" dirty="0">
                <a:solidFill>
                  <a:schemeClr val="tx2"/>
                </a:solidFill>
              </a:rPr>
              <a:t>and </a:t>
            </a:r>
            <a:r>
              <a:rPr lang="en-AU" dirty="0">
                <a:solidFill>
                  <a:schemeClr val="tx1">
                    <a:lumMod val="75000"/>
                  </a:schemeClr>
                </a:solidFill>
              </a:rPr>
              <a:t>carbon dioxide</a:t>
            </a:r>
            <a:r>
              <a:rPr lang="en-AU" dirty="0">
                <a:solidFill>
                  <a:schemeClr val="tx2"/>
                </a:solidFill>
              </a:rPr>
              <a:t> gases in the air</a:t>
            </a:r>
          </a:p>
        </p:txBody>
      </p:sp>
      <p:pic>
        <p:nvPicPr>
          <p:cNvPr id="4" name="Picture 3" descr="John_Tyndall_portrait_mid_career.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00263" y="692696"/>
            <a:ext cx="3143738" cy="4176464"/>
          </a:xfrm>
          <a:prstGeom prst="rect">
            <a:avLst/>
          </a:prstGeom>
        </p:spPr>
      </p:pic>
      <p:sp>
        <p:nvSpPr>
          <p:cNvPr id="6" name="TextBox 5"/>
          <p:cNvSpPr txBox="1"/>
          <p:nvPr/>
        </p:nvSpPr>
        <p:spPr>
          <a:xfrm>
            <a:off x="6300192" y="4869160"/>
            <a:ext cx="2376264" cy="369332"/>
          </a:xfrm>
          <a:prstGeom prst="rect">
            <a:avLst/>
          </a:prstGeom>
          <a:noFill/>
        </p:spPr>
        <p:txBody>
          <a:bodyPr wrap="square" rtlCol="0">
            <a:spAutoFit/>
          </a:bodyPr>
          <a:lstStyle/>
          <a:p>
            <a:pPr fontAlgn="base">
              <a:spcBef>
                <a:spcPct val="0"/>
              </a:spcBef>
              <a:spcAft>
                <a:spcPct val="0"/>
              </a:spcAft>
            </a:pPr>
            <a:r>
              <a:rPr lang="en-AU" dirty="0">
                <a:solidFill>
                  <a:srgbClr val="FFFFFF"/>
                </a:solidFill>
              </a:rPr>
              <a:t>John Tyndall  ~ 1860</a:t>
            </a:r>
          </a:p>
        </p:txBody>
      </p:sp>
      <p:sp>
        <p:nvSpPr>
          <p:cNvPr id="7" name="TextBox 6"/>
          <p:cNvSpPr txBox="1"/>
          <p:nvPr/>
        </p:nvSpPr>
        <p:spPr>
          <a:xfrm>
            <a:off x="6191672" y="5373216"/>
            <a:ext cx="2556792" cy="1200329"/>
          </a:xfrm>
          <a:prstGeom prst="rect">
            <a:avLst/>
          </a:prstGeom>
          <a:noFill/>
        </p:spPr>
        <p:txBody>
          <a:bodyPr wrap="square" rtlCol="0">
            <a:spAutoFit/>
          </a:bodyPr>
          <a:lstStyle/>
          <a:p>
            <a:r>
              <a:rPr lang="en-AU" sz="2400" dirty="0">
                <a:solidFill>
                  <a:srgbClr val="00B0F0"/>
                </a:solidFill>
                <a:effectLst>
                  <a:outerShdw blurRad="38100" dist="38100" dir="2700000" algn="tl">
                    <a:srgbClr val="000000">
                      <a:alpha val="43137"/>
                    </a:srgbClr>
                  </a:outerShdw>
                </a:effectLst>
              </a:rPr>
              <a:t>H</a:t>
            </a:r>
            <a:r>
              <a:rPr lang="en-AU" sz="2400" baseline="-25000" dirty="0">
                <a:solidFill>
                  <a:srgbClr val="00B0F0"/>
                </a:solidFill>
                <a:effectLst>
                  <a:outerShdw blurRad="38100" dist="38100" dir="2700000" algn="tl">
                    <a:srgbClr val="000000">
                      <a:alpha val="43137"/>
                    </a:srgbClr>
                  </a:outerShdw>
                </a:effectLst>
              </a:rPr>
              <a:t>2</a:t>
            </a:r>
            <a:r>
              <a:rPr lang="en-AU" sz="2400" dirty="0">
                <a:solidFill>
                  <a:srgbClr val="00B0F0"/>
                </a:solidFill>
                <a:effectLst>
                  <a:outerShdw blurRad="38100" dist="38100" dir="2700000" algn="tl">
                    <a:srgbClr val="000000">
                      <a:alpha val="43137"/>
                    </a:srgbClr>
                  </a:outerShdw>
                </a:effectLst>
              </a:rPr>
              <a:t>O</a:t>
            </a:r>
            <a:r>
              <a:rPr lang="en-AU" sz="2400" dirty="0">
                <a:effectLst>
                  <a:outerShdw blurRad="38100" dist="38100" dir="2700000" algn="tl">
                    <a:srgbClr val="000000">
                      <a:alpha val="43137"/>
                    </a:srgbClr>
                  </a:outerShdw>
                </a:effectLst>
              </a:rPr>
              <a:t> and </a:t>
            </a:r>
            <a:r>
              <a:rPr lang="en-AU" sz="2400" dirty="0">
                <a:solidFill>
                  <a:schemeClr val="tx1">
                    <a:lumMod val="75000"/>
                  </a:schemeClr>
                </a:solidFill>
                <a:effectLst>
                  <a:outerShdw blurRad="38100" dist="38100" dir="2700000" algn="tl">
                    <a:srgbClr val="000000">
                      <a:alpha val="43137"/>
                    </a:srgbClr>
                  </a:outerShdw>
                </a:effectLst>
              </a:rPr>
              <a:t>CO</a:t>
            </a:r>
            <a:r>
              <a:rPr lang="en-AU" sz="2400" baseline="-25000" dirty="0">
                <a:solidFill>
                  <a:schemeClr val="tx1">
                    <a:lumMod val="75000"/>
                  </a:schemeClr>
                </a:solidFill>
                <a:effectLst>
                  <a:outerShdw blurRad="38100" dist="38100" dir="2700000" algn="tl">
                    <a:srgbClr val="000000">
                      <a:alpha val="43137"/>
                    </a:srgbClr>
                  </a:outerShdw>
                </a:effectLst>
              </a:rPr>
              <a:t>2</a:t>
            </a:r>
            <a:r>
              <a:rPr lang="en-AU" sz="2400" dirty="0">
                <a:effectLst>
                  <a:outerShdw blurRad="38100" dist="38100" dir="2700000" algn="tl">
                    <a:srgbClr val="000000">
                      <a:alpha val="43137"/>
                    </a:srgbClr>
                  </a:outerShdw>
                </a:effectLst>
              </a:rPr>
              <a:t> are </a:t>
            </a:r>
            <a:r>
              <a:rPr lang="en-AU" sz="2400" b="1" dirty="0">
                <a:effectLst>
                  <a:outerShdw blurRad="38100" dist="38100" dir="2700000" algn="tl">
                    <a:srgbClr val="000000">
                      <a:alpha val="43137"/>
                    </a:srgbClr>
                  </a:outerShdw>
                </a:effectLst>
              </a:rPr>
              <a:t>not</a:t>
            </a:r>
            <a:r>
              <a:rPr lang="en-AU" sz="2400" dirty="0">
                <a:effectLst>
                  <a:outerShdw blurRad="38100" dist="38100" dir="2700000" algn="tl">
                    <a:srgbClr val="000000">
                      <a:alpha val="43137"/>
                    </a:srgbClr>
                  </a:outerShdw>
                </a:effectLst>
              </a:rPr>
              <a:t> transparent to </a:t>
            </a:r>
            <a:r>
              <a:rPr lang="en-AU" sz="2400" b="1" dirty="0">
                <a:effectLst>
                  <a:outerShdw blurRad="38100" dist="38100" dir="2700000" algn="tl">
                    <a:srgbClr val="000000">
                      <a:alpha val="43137"/>
                    </a:srgbClr>
                  </a:outerShdw>
                </a:effectLst>
              </a:rPr>
              <a:t>IR</a:t>
            </a:r>
            <a:r>
              <a:rPr lang="en-AU" sz="2400" dirty="0">
                <a:effectLst>
                  <a:outerShdw blurRad="38100" dist="38100" dir="2700000" algn="tl">
                    <a:srgbClr val="000000">
                      <a:alpha val="43137"/>
                    </a:srgbClr>
                  </a:outerShdw>
                </a:effectLst>
              </a:rPr>
              <a:t> light</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323850" y="188913"/>
            <a:ext cx="8510588" cy="679450"/>
          </a:xfrm>
        </p:spPr>
        <p:txBody>
          <a:bodyPr>
            <a:normAutofit fontScale="90000"/>
          </a:bodyPr>
          <a:lstStyle/>
          <a:p>
            <a:pPr eaLnBrk="1" hangingPunct="1">
              <a:defRPr/>
            </a:pPr>
            <a:r>
              <a:rPr lang="en-AU" sz="4000"/>
              <a:t>Climate</a:t>
            </a:r>
            <a:r>
              <a:rPr lang="en-AU" sz="3600"/>
              <a:t> science</a:t>
            </a:r>
          </a:p>
        </p:txBody>
      </p:sp>
      <p:sp>
        <p:nvSpPr>
          <p:cNvPr id="47107" name="Rectangle 3"/>
          <p:cNvSpPr>
            <a:spLocks noGrp="1" noRot="1" noChangeArrowheads="1"/>
          </p:cNvSpPr>
          <p:nvPr>
            <p:ph idx="1"/>
          </p:nvPr>
        </p:nvSpPr>
        <p:spPr>
          <a:xfrm>
            <a:off x="142845" y="1357298"/>
            <a:ext cx="8643997" cy="5357850"/>
          </a:xfrm>
        </p:spPr>
        <p:txBody>
          <a:bodyPr/>
          <a:lstStyle/>
          <a:p>
            <a:pPr eaLnBrk="1" hangingPunct="1">
              <a:defRPr/>
            </a:pPr>
            <a:r>
              <a:rPr lang="en-AU" dirty="0"/>
              <a:t>300 ppm (or 0.03%) might not sound like much, but here is the effect of adding 300 ppm of ink to a glass of water:</a:t>
            </a:r>
          </a:p>
          <a:p>
            <a:pPr eaLnBrk="1" hangingPunct="1">
              <a:defRPr/>
            </a:pPr>
            <a:endParaRPr lang="en-AU" dirty="0"/>
          </a:p>
          <a:p>
            <a:pPr eaLnBrk="1" hangingPunct="1">
              <a:defRPr/>
            </a:pPr>
            <a:endParaRPr lang="en-AU" dirty="0"/>
          </a:p>
        </p:txBody>
      </p:sp>
      <p:pic>
        <p:nvPicPr>
          <p:cNvPr id="4" name="Picture 3" descr="InkDemo3.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071802" y="0"/>
            <a:ext cx="6072198" cy="6858000"/>
          </a:xfrm>
          <a:prstGeom prst="rect">
            <a:avLst/>
          </a:prstGeom>
          <a:solidFill>
            <a:schemeClr val="bg1"/>
          </a:solidFill>
          <a:ln w="635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AU">
              <a:solidFill>
                <a:srgbClr val="FFFFFF"/>
              </a:solidFill>
              <a:latin typeface="Arial" pitchFamily="34" charset="0"/>
              <a:ea typeface="+mn-ea"/>
              <a:cs typeface="+mn-cs"/>
            </a:endParaRPr>
          </a:p>
        </p:txBody>
      </p:sp>
      <p:sp>
        <p:nvSpPr>
          <p:cNvPr id="2" name="TextBox 1">
            <a:extLst>
              <a:ext uri="{FF2B5EF4-FFF2-40B4-BE49-F238E27FC236}">
                <a16:creationId xmlns:a16="http://schemas.microsoft.com/office/drawing/2014/main" id="{4AE5B36F-2215-4AFE-A5D1-5672BF87BC9A}"/>
              </a:ext>
            </a:extLst>
          </p:cNvPr>
          <p:cNvSpPr txBox="1"/>
          <p:nvPr/>
        </p:nvSpPr>
        <p:spPr>
          <a:xfrm>
            <a:off x="3419872" y="2225661"/>
            <a:ext cx="5256584" cy="1754326"/>
          </a:xfrm>
          <a:prstGeom prst="rect">
            <a:avLst/>
          </a:prstGeom>
          <a:noFill/>
        </p:spPr>
        <p:txBody>
          <a:bodyPr wrap="square" rtlCol="0">
            <a:spAutoFit/>
          </a:bodyPr>
          <a:lstStyle/>
          <a:p>
            <a:r>
              <a:rPr lang="en-AU" sz="3600" dirty="0">
                <a:effectLst>
                  <a:outerShdw blurRad="38100" dist="38100" dir="2700000" algn="tl">
                    <a:srgbClr val="000000">
                      <a:alpha val="43137"/>
                    </a:srgbClr>
                  </a:outerShdw>
                </a:effectLst>
              </a:rPr>
              <a:t>“But there is only 0.04% (that’s 400 ppm) of CO</a:t>
            </a:r>
            <a:r>
              <a:rPr lang="en-AU" sz="3600" baseline="-25000" dirty="0">
                <a:effectLst>
                  <a:outerShdw blurRad="38100" dist="38100" dir="2700000" algn="tl">
                    <a:srgbClr val="000000">
                      <a:alpha val="43137"/>
                    </a:srgbClr>
                  </a:outerShdw>
                </a:effectLst>
              </a:rPr>
              <a:t>2</a:t>
            </a:r>
            <a:r>
              <a:rPr lang="en-AU" sz="3600" dirty="0">
                <a:effectLst>
                  <a:outerShdw blurRad="38100" dist="38100" dir="2700000" algn="tl">
                    <a:srgbClr val="000000">
                      <a:alpha val="43137"/>
                    </a:srgbClr>
                  </a:outerShdw>
                </a:effectLst>
              </a:rPr>
              <a:t> in the air!”</a:t>
            </a:r>
          </a:p>
        </p:txBody>
      </p:sp>
    </p:spTree>
    <p:custDataLst>
      <p:tags r:id="rId1"/>
    </p:custDataLst>
  </p:cSld>
  <p:clrMapOvr>
    <a:masterClrMapping/>
  </p:clrMapOvr>
  <p:transition advTm="476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94444E-6 0 L 0.33212 0 " pathEditMode="relative" rAng="0" ptsTypes="AA">
                                      <p:cBhvr>
                                        <p:cTn id="6" dur="2000" fill="hold"/>
                                        <p:tgtEl>
                                          <p:spTgt spid="6"/>
                                        </p:tgtEl>
                                        <p:attrNameLst>
                                          <p:attrName>ppt_x</p:attrName>
                                          <p:attrName>ppt_y</p:attrName>
                                        </p:attrNameLst>
                                      </p:cBhvr>
                                      <p:rCtr x="166" y="0"/>
                                    </p:animMotion>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grpId="1" nodeType="clickEffect">
                                  <p:stCondLst>
                                    <p:cond delay="0"/>
                                  </p:stCondLst>
                                  <p:childTnLst>
                                    <p:anim calcmode="lin" valueType="num">
                                      <p:cBhvr additive="base">
                                        <p:cTn id="10" dur="2000"/>
                                        <p:tgtEl>
                                          <p:spTgt spid="6"/>
                                        </p:tgtEl>
                                        <p:attrNameLst>
                                          <p:attrName>ppt_x</p:attrName>
                                        </p:attrNameLst>
                                      </p:cBhvr>
                                      <p:tavLst>
                                        <p:tav tm="0">
                                          <p:val>
                                            <p:strVal val="ppt_x"/>
                                          </p:val>
                                        </p:tav>
                                        <p:tav tm="100000">
                                          <p:val>
                                            <p:strVal val="1+ppt_w/2"/>
                                          </p:val>
                                        </p:tav>
                                      </p:tavLst>
                                    </p:anim>
                                    <p:anim calcmode="lin" valueType="num">
                                      <p:cBhvr additive="base">
                                        <p:cTn id="11" dur="2000"/>
                                        <p:tgtEl>
                                          <p:spTgt spid="6"/>
                                        </p:tgtEl>
                                        <p:attrNameLst>
                                          <p:attrName>ppt_y</p:attrName>
                                        </p:attrNameLst>
                                      </p:cBhvr>
                                      <p:tavLst>
                                        <p:tav tm="0">
                                          <p:val>
                                            <p:strVal val="ppt_y"/>
                                          </p:val>
                                        </p:tav>
                                        <p:tav tm="100000">
                                          <p:val>
                                            <p:strVal val="ppt_y"/>
                                          </p:val>
                                        </p:tav>
                                      </p:tavLst>
                                    </p:anim>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1"/>
            <a:ext cx="9143999" cy="764703"/>
          </a:xfrm>
        </p:spPr>
        <p:txBody>
          <a:bodyPr/>
          <a:lstStyle/>
          <a:p>
            <a:r>
              <a:rPr lang="en-AU" sz="3600" dirty="0"/>
              <a:t>Climate Science 101</a:t>
            </a:r>
          </a:p>
        </p:txBody>
      </p:sp>
      <p:pic>
        <p:nvPicPr>
          <p:cNvPr id="12" name="Picture 11">
            <a:extLst>
              <a:ext uri="{FF2B5EF4-FFF2-40B4-BE49-F238E27FC236}">
                <a16:creationId xmlns:a16="http://schemas.microsoft.com/office/drawing/2014/main" id="{05391216-E724-4093-A12E-C761DAF5E7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9139762" cy="6854821"/>
          </a:xfrm>
          <a:prstGeom prst="rect">
            <a:avLst/>
          </a:prstGeom>
        </p:spPr>
      </p:pic>
      <p:pic>
        <p:nvPicPr>
          <p:cNvPr id="3" name="Picture 2">
            <a:extLst>
              <a:ext uri="{FF2B5EF4-FFF2-40B4-BE49-F238E27FC236}">
                <a16:creationId xmlns:a16="http://schemas.microsoft.com/office/drawing/2014/main" id="{74324710-F8F1-461B-A558-73BA2ECD7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0" y="3178"/>
            <a:ext cx="9135522" cy="6851642"/>
          </a:xfrm>
          <a:prstGeom prst="rect">
            <a:avLst/>
          </a:prstGeom>
        </p:spPr>
      </p:pic>
      <p:pic>
        <p:nvPicPr>
          <p:cNvPr id="5" name="Picture 4">
            <a:extLst>
              <a:ext uri="{FF2B5EF4-FFF2-40B4-BE49-F238E27FC236}">
                <a16:creationId xmlns:a16="http://schemas.microsoft.com/office/drawing/2014/main" id="{106C1315-DA33-4355-A95C-0408CA344B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94378B1D-55C4-4B16-B192-17E7FEC62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15" y="-3179"/>
            <a:ext cx="9135523" cy="6851642"/>
          </a:xfrm>
          <a:prstGeom prst="rect">
            <a:avLst/>
          </a:prstGeom>
        </p:spPr>
      </p:pic>
      <p:pic>
        <p:nvPicPr>
          <p:cNvPr id="16" name="Picture 15">
            <a:extLst>
              <a:ext uri="{FF2B5EF4-FFF2-40B4-BE49-F238E27FC236}">
                <a16:creationId xmlns:a16="http://schemas.microsoft.com/office/drawing/2014/main" id="{7EC66AA2-D825-4848-9365-1FF099304A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9535"/>
            <a:ext cx="9156712" cy="6867534"/>
          </a:xfrm>
          <a:prstGeom prst="rect">
            <a:avLst/>
          </a:prstGeom>
        </p:spPr>
      </p:pic>
      <p:pic>
        <p:nvPicPr>
          <p:cNvPr id="18" name="Picture 17">
            <a:extLst>
              <a:ext uri="{FF2B5EF4-FFF2-40B4-BE49-F238E27FC236}">
                <a16:creationId xmlns:a16="http://schemas.microsoft.com/office/drawing/2014/main" id="{97A11719-9AD3-418C-B418-97BFAC9C85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15" y="-9535"/>
            <a:ext cx="9143997" cy="6857998"/>
          </a:xfrm>
          <a:prstGeom prst="rect">
            <a:avLst/>
          </a:prstGeom>
        </p:spPr>
      </p:pic>
    </p:spTree>
    <p:extLst>
      <p:ext uri="{BB962C8B-B14F-4D97-AF65-F5344CB8AC3E}">
        <p14:creationId xmlns:p14="http://schemas.microsoft.com/office/powerpoint/2010/main" val="272426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P1040711.JPG"/>
          <p:cNvPicPr>
            <a:picLocks noChangeAspect="1"/>
          </p:cNvPicPr>
          <p:nvPr/>
        </p:nvPicPr>
        <p:blipFill>
          <a:blip r:embed="rId3" cstate="screen">
            <a:lum bright="20000"/>
            <a:extLst>
              <a:ext uri="{28A0092B-C50C-407E-A947-70E740481C1C}">
                <a14:useLocalDpi xmlns:a14="http://schemas.microsoft.com/office/drawing/2010/main" val="0"/>
              </a:ext>
            </a:extLst>
          </a:blip>
          <a:stretch>
            <a:fillRect/>
          </a:stretch>
        </p:blipFill>
        <p:spPr bwMode="auto">
          <a:xfrm>
            <a:off x="7863500" y="152121"/>
            <a:ext cx="1147150" cy="1539440"/>
          </a:xfrm>
          <a:prstGeom prst="rect">
            <a:avLst/>
          </a:prstGeom>
          <a:noFill/>
          <a:ln w="9525">
            <a:noFill/>
            <a:miter lim="800000"/>
            <a:headEnd/>
            <a:tailEnd/>
          </a:ln>
        </p:spPr>
      </p:pic>
      <p:sp>
        <p:nvSpPr>
          <p:cNvPr id="47106" name="Rectangle 2"/>
          <p:cNvSpPr>
            <a:spLocks noGrp="1" noRot="1" noChangeArrowheads="1"/>
          </p:cNvSpPr>
          <p:nvPr>
            <p:ph type="title"/>
          </p:nvPr>
        </p:nvSpPr>
        <p:spPr>
          <a:xfrm>
            <a:off x="323528" y="0"/>
            <a:ext cx="8510588" cy="679450"/>
          </a:xfrm>
        </p:spPr>
        <p:txBody>
          <a:bodyPr/>
          <a:lstStyle/>
          <a:p>
            <a:pPr eaLnBrk="1" hangingPunct="1">
              <a:defRPr/>
            </a:pPr>
            <a:r>
              <a:rPr lang="en-AU" sz="3600" dirty="0"/>
              <a:t>Climate Science 101</a:t>
            </a:r>
            <a:endParaRPr lang="en-AU" sz="3200" dirty="0"/>
          </a:p>
        </p:txBody>
      </p:sp>
      <p:sp>
        <p:nvSpPr>
          <p:cNvPr id="47107" name="Rectangle 3"/>
          <p:cNvSpPr>
            <a:spLocks noGrp="1" noRot="1" noChangeArrowheads="1"/>
          </p:cNvSpPr>
          <p:nvPr>
            <p:ph idx="1"/>
          </p:nvPr>
        </p:nvSpPr>
        <p:spPr>
          <a:xfrm>
            <a:off x="250825" y="908050"/>
            <a:ext cx="8321675" cy="5949950"/>
          </a:xfrm>
        </p:spPr>
        <p:txBody>
          <a:bodyPr/>
          <a:lstStyle/>
          <a:p>
            <a:pPr eaLnBrk="1" hangingPunct="1">
              <a:defRPr/>
            </a:pPr>
            <a:r>
              <a:rPr lang="en-AU" sz="2800" dirty="0" err="1"/>
              <a:t>Svante</a:t>
            </a:r>
            <a:r>
              <a:rPr lang="en-AU" sz="2800" dirty="0"/>
              <a:t> August Arrhenius worked it out in 1896</a:t>
            </a:r>
            <a:br>
              <a:rPr lang="en-AU" sz="2800" dirty="0"/>
            </a:br>
            <a:r>
              <a:rPr lang="en-AU" sz="2800" dirty="0"/>
              <a:t>It’s a matter of the Earth’s energy balance</a:t>
            </a:r>
          </a:p>
        </p:txBody>
      </p:sp>
      <p:pic>
        <p:nvPicPr>
          <p:cNvPr id="13317" name="Picture 4" descr="Arrhenius.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8625" y="2071688"/>
            <a:ext cx="3659188" cy="4643437"/>
          </a:xfrm>
          <a:prstGeom prst="rect">
            <a:avLst/>
          </a:prstGeom>
          <a:noFill/>
          <a:ln w="9525">
            <a:noFill/>
            <a:miter lim="800000"/>
            <a:headEnd/>
            <a:tailEnd/>
          </a:ln>
        </p:spPr>
      </p:pic>
      <p:pic>
        <p:nvPicPr>
          <p:cNvPr id="13318" name="Picture 6"/>
          <p:cNvPicPr>
            <a:picLocks noChangeAspect="1"/>
          </p:cNvPicPr>
          <p:nvPr/>
        </p:nvPicPr>
        <p:blipFill>
          <a:blip r:embed="rId5" cstate="screen">
            <a:extLst>
              <a:ext uri="{28A0092B-C50C-407E-A947-70E740481C1C}">
                <a14:useLocalDpi xmlns:a14="http://schemas.microsoft.com/office/drawing/2010/main" val="0"/>
              </a:ext>
            </a:extLst>
          </a:blip>
          <a:srcRect/>
          <a:stretch/>
        </p:blipFill>
        <p:spPr bwMode="auto">
          <a:xfrm>
            <a:off x="5953536" y="2071688"/>
            <a:ext cx="2465081" cy="4592637"/>
          </a:xfrm>
          <a:prstGeom prst="rect">
            <a:avLst/>
          </a:prstGeom>
          <a:noFill/>
          <a:ln w="9525">
            <a:noFill/>
            <a:miter lim="800000"/>
            <a:headEnd/>
            <a:tailEnd/>
          </a:ln>
        </p:spPr>
      </p:pic>
      <p:pic>
        <p:nvPicPr>
          <p:cNvPr id="3" name="Picture 2">
            <a:extLst>
              <a:ext uri="{FF2B5EF4-FFF2-40B4-BE49-F238E27FC236}">
                <a16:creationId xmlns:a16="http://schemas.microsoft.com/office/drawing/2014/main" id="{0C191800-BE1A-4073-B18C-54D306DB46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813" y="3862538"/>
            <a:ext cx="5053550" cy="13237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323528" y="0"/>
            <a:ext cx="8510588" cy="679450"/>
          </a:xfrm>
        </p:spPr>
        <p:txBody>
          <a:bodyPr/>
          <a:lstStyle/>
          <a:p>
            <a:pPr eaLnBrk="1" hangingPunct="1">
              <a:defRPr/>
            </a:pPr>
            <a:r>
              <a:rPr lang="en-AU" sz="3600" dirty="0"/>
              <a:t>Climate Science 101</a:t>
            </a:r>
            <a:endParaRPr lang="en-AU" sz="3200" dirty="0"/>
          </a:p>
        </p:txBody>
      </p:sp>
      <p:sp>
        <p:nvSpPr>
          <p:cNvPr id="47107" name="Rectangle 3"/>
          <p:cNvSpPr>
            <a:spLocks noGrp="1" noRot="1" noChangeArrowheads="1"/>
          </p:cNvSpPr>
          <p:nvPr>
            <p:ph idx="1"/>
          </p:nvPr>
        </p:nvSpPr>
        <p:spPr>
          <a:xfrm>
            <a:off x="250825" y="908050"/>
            <a:ext cx="8321675" cy="5949950"/>
          </a:xfrm>
        </p:spPr>
        <p:txBody>
          <a:bodyPr/>
          <a:lstStyle/>
          <a:p>
            <a:pPr eaLnBrk="1" hangingPunct="1">
              <a:defRPr/>
            </a:pPr>
            <a:r>
              <a:rPr lang="en-AU" sz="2800" dirty="0" err="1"/>
              <a:t>Svante</a:t>
            </a:r>
            <a:r>
              <a:rPr lang="en-AU" sz="2800" dirty="0"/>
              <a:t> August Arrhenius worked it out in 1896</a:t>
            </a:r>
            <a:br>
              <a:rPr lang="en-AU" sz="2800" dirty="0"/>
            </a:br>
            <a:endParaRPr lang="en-AU" sz="2800" dirty="0">
              <a:latin typeface="Times New Roman" pitchFamily="18" charset="0"/>
            </a:endParaRPr>
          </a:p>
        </p:txBody>
      </p:sp>
      <p:pic>
        <p:nvPicPr>
          <p:cNvPr id="18437" name="Picture 4" descr="Arrheniu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2071688"/>
            <a:ext cx="3659188" cy="4643437"/>
          </a:xfrm>
          <a:prstGeom prst="rect">
            <a:avLst/>
          </a:prstGeom>
          <a:noFill/>
          <a:ln w="9525">
            <a:noFill/>
            <a:miter lim="800000"/>
            <a:headEnd/>
            <a:tailEnd/>
          </a:ln>
        </p:spPr>
      </p:pic>
      <p:sp>
        <p:nvSpPr>
          <p:cNvPr id="8" name="Oval Callout 7"/>
          <p:cNvSpPr/>
          <p:nvPr/>
        </p:nvSpPr>
        <p:spPr bwMode="auto">
          <a:xfrm>
            <a:off x="357159" y="1928813"/>
            <a:ext cx="3429030" cy="3214687"/>
          </a:xfrm>
          <a:prstGeom prst="wedgeEllipseCallout">
            <a:avLst>
              <a:gd name="adj1" fmla="val 117159"/>
              <a:gd name="adj2" fmla="val 7994"/>
            </a:avLst>
          </a:prstGeom>
          <a:solidFill>
            <a:schemeClr val="accent5">
              <a:lumMod val="90000"/>
            </a:schemeClr>
          </a:solidFill>
          <a:ln w="28575" cap="flat" cmpd="sng" algn="ctr">
            <a:solidFill>
              <a:srgbClr val="FFFF00"/>
            </a:solidFill>
            <a:prstDash val="solid"/>
            <a:round/>
            <a:headEnd type="none" w="med" len="med"/>
            <a:tailEnd type="none" w="med" len="med"/>
          </a:ln>
          <a:effectLst/>
        </p:spPr>
        <p:txBody>
          <a:bodyPr/>
          <a:lstStyle/>
          <a:p>
            <a:pPr eaLnBrk="0" fontAlgn="base" hangingPunct="0">
              <a:spcBef>
                <a:spcPct val="0"/>
              </a:spcBef>
              <a:spcAft>
                <a:spcPct val="0"/>
              </a:spcAft>
              <a:defRPr/>
            </a:pPr>
            <a:endParaRPr lang="en-AU">
              <a:solidFill>
                <a:srgbClr val="FFFFFF"/>
              </a:solidFill>
            </a:endParaRPr>
          </a:p>
        </p:txBody>
      </p:sp>
      <p:sp>
        <p:nvSpPr>
          <p:cNvPr id="18439" name="TextBox 5"/>
          <p:cNvSpPr txBox="1">
            <a:spLocks noChangeArrowheads="1"/>
          </p:cNvSpPr>
          <p:nvPr/>
        </p:nvSpPr>
        <p:spPr bwMode="auto">
          <a:xfrm>
            <a:off x="785813" y="2428875"/>
            <a:ext cx="2786062" cy="243143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AU" sz="2000" b="1" dirty="0">
                <a:solidFill>
                  <a:srgbClr val="000066"/>
                </a:solidFill>
                <a:latin typeface="Lucida Handwriting" panose="03010101010101010101" pitchFamily="66" charset="0"/>
              </a:rPr>
              <a:t>“CO</a:t>
            </a:r>
            <a:r>
              <a:rPr lang="en-AU" sz="2000" b="1" baseline="-25000" dirty="0">
                <a:solidFill>
                  <a:srgbClr val="000066"/>
                </a:solidFill>
                <a:latin typeface="Lucida Handwriting" panose="03010101010101010101" pitchFamily="66" charset="0"/>
              </a:rPr>
              <a:t>2</a:t>
            </a:r>
            <a:r>
              <a:rPr lang="en-AU" sz="2000" b="1" dirty="0">
                <a:solidFill>
                  <a:srgbClr val="000066"/>
                </a:solidFill>
                <a:latin typeface="Lucida Handwriting" panose="03010101010101010101" pitchFamily="66" charset="0"/>
              </a:rPr>
              <a:t> and H</a:t>
            </a:r>
            <a:r>
              <a:rPr lang="en-AU" sz="2000" b="1" baseline="-25000" dirty="0">
                <a:solidFill>
                  <a:srgbClr val="000066"/>
                </a:solidFill>
                <a:latin typeface="Lucida Handwriting" panose="03010101010101010101" pitchFamily="66" charset="0"/>
              </a:rPr>
              <a:t>2</a:t>
            </a:r>
            <a:r>
              <a:rPr lang="en-AU" sz="2000" b="1" dirty="0">
                <a:solidFill>
                  <a:srgbClr val="000066"/>
                </a:solidFill>
                <a:latin typeface="Lucida Handwriting" panose="03010101010101010101" pitchFamily="66" charset="0"/>
              </a:rPr>
              <a:t>O absorb heat and send enough back to Earth to raise the temperature by</a:t>
            </a:r>
          </a:p>
          <a:p>
            <a:pPr eaLnBrk="0" fontAlgn="base" hangingPunct="0">
              <a:spcBef>
                <a:spcPct val="0"/>
              </a:spcBef>
              <a:spcAft>
                <a:spcPct val="0"/>
              </a:spcAft>
            </a:pPr>
            <a:r>
              <a:rPr lang="en-AU" sz="2000" b="1" dirty="0">
                <a:solidFill>
                  <a:srgbClr val="FF3300"/>
                </a:solidFill>
                <a:effectLst>
                  <a:outerShdw blurRad="38100" dist="38100" dir="2700000" algn="tl">
                    <a:srgbClr val="000000">
                      <a:alpha val="43137"/>
                    </a:srgbClr>
                  </a:outerShdw>
                </a:effectLst>
                <a:latin typeface="Lucida Handwriting" panose="03010101010101010101" pitchFamily="66" charset="0"/>
              </a:rPr>
              <a:t>   </a:t>
            </a:r>
            <a:r>
              <a:rPr lang="en-AU" sz="2800" b="1" spc="-300" dirty="0">
                <a:solidFill>
                  <a:srgbClr val="FF3300"/>
                </a:solidFill>
                <a:effectLst>
                  <a:outerShdw blurRad="38100" dist="38100" dir="2700000" algn="tl">
                    <a:srgbClr val="000000">
                      <a:alpha val="43137"/>
                    </a:srgbClr>
                  </a:outerShdw>
                </a:effectLst>
                <a:latin typeface="Lucida Handwriting" panose="03010101010101010101" pitchFamily="66" charset="0"/>
              </a:rPr>
              <a:t>+33 </a:t>
            </a:r>
            <a:r>
              <a:rPr lang="en-AU" sz="2000" b="1" dirty="0">
                <a:solidFill>
                  <a:srgbClr val="FF3300"/>
                </a:solidFill>
                <a:effectLst>
                  <a:outerShdw blurRad="38100" dist="38100" dir="2700000" algn="tl">
                    <a:srgbClr val="000000">
                      <a:alpha val="43137"/>
                    </a:srgbClr>
                  </a:outerShdw>
                </a:effectLst>
                <a:latin typeface="Lucida Handwriting" panose="03010101010101010101" pitchFamily="66" charset="0"/>
              </a:rPr>
              <a:t>degrees!” </a:t>
            </a:r>
            <a:r>
              <a:rPr lang="en-AU" sz="3200" b="1" dirty="0">
                <a:solidFill>
                  <a:srgbClr val="FF3300"/>
                </a:solidFill>
                <a:effectLst>
                  <a:outerShdw blurRad="38100" dist="38100" dir="2700000" algn="tl">
                    <a:srgbClr val="000000">
                      <a:alpha val="43137"/>
                    </a:srgbClr>
                  </a:outerShdw>
                </a:effectLst>
                <a:latin typeface="Lucida Handwriting" panose="03010101010101010101" pitchFamily="66" charset="0"/>
              </a:rPr>
              <a:t> </a:t>
            </a:r>
          </a:p>
        </p:txBody>
      </p:sp>
      <p:pic>
        <p:nvPicPr>
          <p:cNvPr id="7" name="Picture 7" descr="P1040711.JPG"/>
          <p:cNvPicPr>
            <a:picLocks noChangeAspect="1"/>
          </p:cNvPicPr>
          <p:nvPr/>
        </p:nvPicPr>
        <p:blipFill>
          <a:blip r:embed="rId4" cstate="screen">
            <a:lum bright="20000"/>
            <a:extLst>
              <a:ext uri="{28A0092B-C50C-407E-A947-70E740481C1C}">
                <a14:useLocalDpi xmlns:a14="http://schemas.microsoft.com/office/drawing/2010/main" val="0"/>
              </a:ext>
            </a:extLst>
          </a:blip>
          <a:stretch>
            <a:fillRect/>
          </a:stretch>
        </p:blipFill>
        <p:spPr bwMode="auto">
          <a:xfrm>
            <a:off x="7863500" y="152121"/>
            <a:ext cx="1147150" cy="1539440"/>
          </a:xfrm>
          <a:prstGeom prst="rect">
            <a:avLst/>
          </a:prstGeom>
          <a:noFill/>
          <a:ln w="9525">
            <a:noFill/>
            <a:miter lim="800000"/>
            <a:headEnd/>
            <a:tailEnd/>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251520" y="0"/>
            <a:ext cx="8510588" cy="679450"/>
          </a:xfrm>
        </p:spPr>
        <p:txBody>
          <a:bodyPr/>
          <a:lstStyle/>
          <a:p>
            <a:pPr eaLnBrk="1" hangingPunct="1">
              <a:defRPr/>
            </a:pPr>
            <a:r>
              <a:rPr lang="en-AU" sz="3600" dirty="0"/>
              <a:t>Climate Science 101</a:t>
            </a:r>
            <a:endParaRPr lang="en-AU" sz="3200" dirty="0"/>
          </a:p>
        </p:txBody>
      </p:sp>
      <p:sp>
        <p:nvSpPr>
          <p:cNvPr id="47107" name="Rectangle 3"/>
          <p:cNvSpPr>
            <a:spLocks noGrp="1" noRot="1" noChangeArrowheads="1"/>
          </p:cNvSpPr>
          <p:nvPr>
            <p:ph idx="1"/>
          </p:nvPr>
        </p:nvSpPr>
        <p:spPr>
          <a:xfrm>
            <a:off x="250825" y="908050"/>
            <a:ext cx="8321675" cy="5949950"/>
          </a:xfrm>
        </p:spPr>
        <p:txBody>
          <a:bodyPr/>
          <a:lstStyle/>
          <a:p>
            <a:pPr eaLnBrk="1" hangingPunct="1">
              <a:defRPr/>
            </a:pPr>
            <a:r>
              <a:rPr lang="en-AU" sz="2800" dirty="0" err="1"/>
              <a:t>Svante</a:t>
            </a:r>
            <a:r>
              <a:rPr lang="en-AU" sz="2800" dirty="0"/>
              <a:t> August Arrhenius worked it out in 1896</a:t>
            </a:r>
            <a:br>
              <a:rPr lang="en-AU" sz="2800" dirty="0"/>
            </a:br>
            <a:endParaRPr lang="en-AU" sz="2800" dirty="0">
              <a:latin typeface="Times New Roman" pitchFamily="18" charset="0"/>
            </a:endParaRPr>
          </a:p>
        </p:txBody>
      </p:sp>
      <p:pic>
        <p:nvPicPr>
          <p:cNvPr id="19461" name="Picture 4" descr="Arrheniu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2071688"/>
            <a:ext cx="3659188" cy="4643437"/>
          </a:xfrm>
          <a:prstGeom prst="rect">
            <a:avLst/>
          </a:prstGeom>
          <a:noFill/>
          <a:ln w="9525">
            <a:noFill/>
            <a:miter lim="800000"/>
            <a:headEnd/>
            <a:tailEnd/>
          </a:ln>
        </p:spPr>
      </p:pic>
      <p:sp>
        <p:nvSpPr>
          <p:cNvPr id="8" name="Oval Callout 7"/>
          <p:cNvSpPr/>
          <p:nvPr/>
        </p:nvSpPr>
        <p:spPr bwMode="auto">
          <a:xfrm>
            <a:off x="500063" y="1928813"/>
            <a:ext cx="3286125" cy="2071687"/>
          </a:xfrm>
          <a:prstGeom prst="wedgeEllipseCallout">
            <a:avLst>
              <a:gd name="adj1" fmla="val 111072"/>
              <a:gd name="adj2" fmla="val 38512"/>
            </a:avLst>
          </a:prstGeom>
          <a:solidFill>
            <a:schemeClr val="accent5">
              <a:lumMod val="90000"/>
            </a:schemeClr>
          </a:solidFill>
          <a:ln w="28575" cap="flat" cmpd="sng" algn="ctr">
            <a:solidFill>
              <a:srgbClr val="FFFF00"/>
            </a:solidFill>
            <a:prstDash val="solid"/>
            <a:round/>
            <a:headEnd type="none" w="med" len="med"/>
            <a:tailEnd type="none" w="med" len="med"/>
          </a:ln>
          <a:effectLst/>
        </p:spPr>
        <p:txBody>
          <a:bodyPr/>
          <a:lstStyle/>
          <a:p>
            <a:pPr eaLnBrk="0" fontAlgn="base" hangingPunct="0">
              <a:spcBef>
                <a:spcPct val="0"/>
              </a:spcBef>
              <a:spcAft>
                <a:spcPct val="0"/>
              </a:spcAft>
              <a:defRPr/>
            </a:pPr>
            <a:endParaRPr lang="en-AU">
              <a:solidFill>
                <a:srgbClr val="FFFFFF"/>
              </a:solidFill>
            </a:endParaRPr>
          </a:p>
        </p:txBody>
      </p:sp>
      <p:sp>
        <p:nvSpPr>
          <p:cNvPr id="19463" name="TextBox 5"/>
          <p:cNvSpPr txBox="1">
            <a:spLocks noChangeArrowheads="1"/>
          </p:cNvSpPr>
          <p:nvPr/>
        </p:nvSpPr>
        <p:spPr bwMode="auto">
          <a:xfrm>
            <a:off x="785813" y="2214563"/>
            <a:ext cx="2786062" cy="1323439"/>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AU" sz="2000" b="1" dirty="0">
                <a:solidFill>
                  <a:srgbClr val="000066"/>
                </a:solidFill>
                <a:latin typeface="Lucida Handwriting" pitchFamily="66" charset="0"/>
              </a:rPr>
              <a:t>“So what will all the CO</a:t>
            </a:r>
            <a:r>
              <a:rPr lang="en-AU" sz="2000" b="1" baseline="-25000" dirty="0">
                <a:solidFill>
                  <a:srgbClr val="000066"/>
                </a:solidFill>
                <a:latin typeface="Lucida Handwriting" pitchFamily="66" charset="0"/>
              </a:rPr>
              <a:t>2</a:t>
            </a:r>
            <a:r>
              <a:rPr lang="en-AU" sz="2000" b="1" dirty="0">
                <a:solidFill>
                  <a:srgbClr val="000066"/>
                </a:solidFill>
                <a:latin typeface="Lucida Handwriting" pitchFamily="66" charset="0"/>
              </a:rPr>
              <a:t> we are putting in the atmosphere do?”  </a:t>
            </a:r>
          </a:p>
        </p:txBody>
      </p:sp>
      <p:sp>
        <p:nvSpPr>
          <p:cNvPr id="19464" name="Cloud Callout 6"/>
          <p:cNvSpPr>
            <a:spLocks noChangeArrowheads="1"/>
          </p:cNvSpPr>
          <p:nvPr/>
        </p:nvSpPr>
        <p:spPr bwMode="auto">
          <a:xfrm>
            <a:off x="6929438" y="1691560"/>
            <a:ext cx="1177925" cy="1237377"/>
          </a:xfrm>
          <a:prstGeom prst="cloudCallout">
            <a:avLst>
              <a:gd name="adj1" fmla="val -20833"/>
              <a:gd name="adj2" fmla="val 62500"/>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r>
              <a:rPr lang="en-US" sz="6600" dirty="0">
                <a:solidFill>
                  <a:schemeClr val="bg1"/>
                </a:solidFill>
                <a:latin typeface="Algerian" panose="04020705040A02060702" pitchFamily="82" charset="0"/>
              </a:rPr>
              <a:t> ?</a:t>
            </a:r>
          </a:p>
        </p:txBody>
      </p:sp>
      <p:pic>
        <p:nvPicPr>
          <p:cNvPr id="10" name="Picture 9" descr="PuffBillKB.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00063" y="4214813"/>
            <a:ext cx="3197225" cy="2500312"/>
          </a:xfrm>
          <a:prstGeom prst="rect">
            <a:avLst/>
          </a:prstGeom>
          <a:noFill/>
          <a:ln w="9525">
            <a:noFill/>
            <a:miter lim="800000"/>
            <a:headEnd/>
            <a:tailEnd/>
          </a:ln>
        </p:spPr>
      </p:pic>
      <p:pic>
        <p:nvPicPr>
          <p:cNvPr id="11" name="Picture 7" descr="P1040711.JPG"/>
          <p:cNvPicPr>
            <a:picLocks noChangeAspect="1"/>
          </p:cNvPicPr>
          <p:nvPr/>
        </p:nvPicPr>
        <p:blipFill>
          <a:blip r:embed="rId5" cstate="screen">
            <a:lum bright="20000"/>
            <a:extLst>
              <a:ext uri="{28A0092B-C50C-407E-A947-70E740481C1C}">
                <a14:useLocalDpi xmlns:a14="http://schemas.microsoft.com/office/drawing/2010/main" val="0"/>
              </a:ext>
            </a:extLst>
          </a:blip>
          <a:stretch>
            <a:fillRect/>
          </a:stretch>
        </p:blipFill>
        <p:spPr bwMode="auto">
          <a:xfrm>
            <a:off x="7897946" y="152121"/>
            <a:ext cx="1078258" cy="153944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descr="Arrheniu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6763" y="2071688"/>
            <a:ext cx="3659187" cy="4643437"/>
          </a:xfrm>
          <a:prstGeom prst="rect">
            <a:avLst/>
          </a:prstGeom>
          <a:noFill/>
          <a:ln w="9525">
            <a:noFill/>
            <a:miter lim="800000"/>
            <a:headEnd/>
            <a:tailEnd/>
          </a:ln>
        </p:spPr>
      </p:pic>
      <p:pic>
        <p:nvPicPr>
          <p:cNvPr id="12" name="Picture 11" descr="ArrheniusSmil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919788" y="2551113"/>
            <a:ext cx="1214437" cy="1500187"/>
          </a:xfrm>
          <a:prstGeom prst="rect">
            <a:avLst/>
          </a:prstGeom>
          <a:noFill/>
          <a:ln w="9525">
            <a:noFill/>
            <a:miter lim="800000"/>
            <a:headEnd/>
            <a:tailEnd/>
          </a:ln>
        </p:spPr>
      </p:pic>
      <p:sp>
        <p:nvSpPr>
          <p:cNvPr id="47106" name="Rectangle 2"/>
          <p:cNvSpPr>
            <a:spLocks noGrp="1" noRot="1" noChangeArrowheads="1"/>
          </p:cNvSpPr>
          <p:nvPr>
            <p:ph type="title"/>
          </p:nvPr>
        </p:nvSpPr>
        <p:spPr>
          <a:xfrm>
            <a:off x="395536" y="0"/>
            <a:ext cx="8510588" cy="679450"/>
          </a:xfrm>
        </p:spPr>
        <p:txBody>
          <a:bodyPr/>
          <a:lstStyle/>
          <a:p>
            <a:pPr eaLnBrk="1" hangingPunct="1">
              <a:defRPr/>
            </a:pPr>
            <a:r>
              <a:rPr lang="en-AU" sz="3600" dirty="0"/>
              <a:t>Climate Science 101</a:t>
            </a:r>
            <a:endParaRPr lang="en-AU" sz="3200" dirty="0"/>
          </a:p>
        </p:txBody>
      </p:sp>
      <p:sp>
        <p:nvSpPr>
          <p:cNvPr id="47107" name="Rectangle 3"/>
          <p:cNvSpPr>
            <a:spLocks noGrp="1" noRot="1" noChangeArrowheads="1"/>
          </p:cNvSpPr>
          <p:nvPr>
            <p:ph idx="1"/>
          </p:nvPr>
        </p:nvSpPr>
        <p:spPr>
          <a:xfrm>
            <a:off x="250825" y="908050"/>
            <a:ext cx="8321675" cy="5949950"/>
          </a:xfrm>
        </p:spPr>
        <p:txBody>
          <a:bodyPr/>
          <a:lstStyle/>
          <a:p>
            <a:pPr eaLnBrk="1" hangingPunct="1">
              <a:defRPr/>
            </a:pPr>
            <a:r>
              <a:rPr lang="en-AU" sz="2800" dirty="0" err="1"/>
              <a:t>Svante</a:t>
            </a:r>
            <a:r>
              <a:rPr lang="en-AU" sz="2800" dirty="0"/>
              <a:t> August Arrhenius worked it out in 1896</a:t>
            </a:r>
            <a:br>
              <a:rPr lang="en-AU" sz="2800" dirty="0"/>
            </a:br>
            <a:endParaRPr lang="en-AU" sz="2800" dirty="0">
              <a:latin typeface="Times New Roman" pitchFamily="18" charset="0"/>
            </a:endParaRPr>
          </a:p>
        </p:txBody>
      </p:sp>
      <p:sp>
        <p:nvSpPr>
          <p:cNvPr id="8" name="Oval Callout 7"/>
          <p:cNvSpPr/>
          <p:nvPr/>
        </p:nvSpPr>
        <p:spPr bwMode="auto">
          <a:xfrm>
            <a:off x="0" y="2071688"/>
            <a:ext cx="4000500" cy="2286000"/>
          </a:xfrm>
          <a:prstGeom prst="wedgeEllipseCallout">
            <a:avLst>
              <a:gd name="adj1" fmla="val 94564"/>
              <a:gd name="adj2" fmla="val 28734"/>
            </a:avLst>
          </a:prstGeom>
          <a:solidFill>
            <a:schemeClr val="accent5">
              <a:lumMod val="90000"/>
            </a:schemeClr>
          </a:solidFill>
          <a:ln w="28575" cap="flat" cmpd="sng" algn="ctr">
            <a:solidFill>
              <a:srgbClr val="FFFF00"/>
            </a:solidFill>
            <a:prstDash val="solid"/>
            <a:round/>
            <a:headEnd type="none" w="med" len="med"/>
            <a:tailEnd type="none" w="med" len="med"/>
          </a:ln>
          <a:effectLst/>
        </p:spPr>
        <p:txBody>
          <a:bodyPr/>
          <a:lstStyle/>
          <a:p>
            <a:pPr fontAlgn="base">
              <a:spcBef>
                <a:spcPct val="0"/>
              </a:spcBef>
              <a:spcAft>
                <a:spcPct val="0"/>
              </a:spcAft>
              <a:defRPr/>
            </a:pPr>
            <a:endParaRPr lang="en-AU">
              <a:solidFill>
                <a:srgbClr val="FFFFFF"/>
              </a:solidFill>
            </a:endParaRPr>
          </a:p>
        </p:txBody>
      </p:sp>
      <p:sp>
        <p:nvSpPr>
          <p:cNvPr id="27657" name="TextBox 5"/>
          <p:cNvSpPr txBox="1">
            <a:spLocks noChangeArrowheads="1"/>
          </p:cNvSpPr>
          <p:nvPr/>
        </p:nvSpPr>
        <p:spPr bwMode="auto">
          <a:xfrm>
            <a:off x="357188" y="2428875"/>
            <a:ext cx="3571875" cy="1570038"/>
          </a:xfrm>
          <a:prstGeom prst="rect">
            <a:avLst/>
          </a:prstGeom>
          <a:noFill/>
          <a:ln w="9525">
            <a:noFill/>
            <a:miter lim="800000"/>
            <a:headEnd/>
            <a:tailEnd/>
          </a:ln>
        </p:spPr>
        <p:txBody>
          <a:bodyPr>
            <a:spAutoFit/>
          </a:bodyPr>
          <a:lstStyle/>
          <a:p>
            <a:pPr fontAlgn="base">
              <a:spcBef>
                <a:spcPct val="0"/>
              </a:spcBef>
              <a:spcAft>
                <a:spcPct val="0"/>
              </a:spcAft>
            </a:pPr>
            <a:r>
              <a:rPr lang="en-AU" sz="2400" b="1" dirty="0">
                <a:solidFill>
                  <a:srgbClr val="000066"/>
                </a:solidFill>
                <a:latin typeface="Lucida Handwriting" pitchFamily="66" charset="0"/>
              </a:rPr>
              <a:t>“If we double the CO</a:t>
            </a:r>
            <a:r>
              <a:rPr lang="en-AU" sz="2400" b="1" baseline="-25000" dirty="0">
                <a:solidFill>
                  <a:srgbClr val="000066"/>
                </a:solidFill>
                <a:latin typeface="Lucida Handwriting" pitchFamily="66" charset="0"/>
              </a:rPr>
              <a:t>2</a:t>
            </a:r>
            <a:r>
              <a:rPr lang="en-AU" sz="2400" b="1" dirty="0">
                <a:solidFill>
                  <a:srgbClr val="000066"/>
                </a:solidFill>
                <a:latin typeface="Lucida Handwriting" pitchFamily="66" charset="0"/>
              </a:rPr>
              <a:t> it could raise the temperature by about 5 degrees!”  </a:t>
            </a:r>
          </a:p>
        </p:txBody>
      </p:sp>
      <p:sp>
        <p:nvSpPr>
          <p:cNvPr id="14" name="TextBox 13"/>
          <p:cNvSpPr txBox="1"/>
          <p:nvPr/>
        </p:nvSpPr>
        <p:spPr>
          <a:xfrm>
            <a:off x="755576" y="4797152"/>
            <a:ext cx="2776962" cy="1569660"/>
          </a:xfrm>
          <a:prstGeom prst="rect">
            <a:avLst/>
          </a:prstGeom>
          <a:noFill/>
        </p:spPr>
        <p:txBody>
          <a:bodyPr wrap="square" rtlCol="0">
            <a:spAutoFit/>
          </a:bodyPr>
          <a:lstStyle/>
          <a:p>
            <a:pPr fontAlgn="base">
              <a:spcBef>
                <a:spcPct val="0"/>
              </a:spcBef>
              <a:spcAft>
                <a:spcPct val="0"/>
              </a:spcAft>
            </a:pPr>
            <a:r>
              <a:rPr lang="en-AU" sz="2400" dirty="0">
                <a:solidFill>
                  <a:srgbClr val="FFFFFF"/>
                </a:solidFill>
                <a:effectLst>
                  <a:outerShdw blurRad="38100" dist="38100" dir="2700000" algn="tl">
                    <a:srgbClr val="000000">
                      <a:alpha val="43137"/>
                    </a:srgbClr>
                  </a:outerShdw>
                </a:effectLst>
              </a:rPr>
              <a:t>That’s not all that far off modern IPCC estimates of 2°C – 5°C</a:t>
            </a:r>
          </a:p>
        </p:txBody>
      </p:sp>
      <p:sp>
        <p:nvSpPr>
          <p:cNvPr id="7" name="Oval Callout 6"/>
          <p:cNvSpPr/>
          <p:nvPr/>
        </p:nvSpPr>
        <p:spPr bwMode="auto">
          <a:xfrm>
            <a:off x="357188" y="4643438"/>
            <a:ext cx="3500437" cy="1857375"/>
          </a:xfrm>
          <a:prstGeom prst="wedgeEllipseCallout">
            <a:avLst>
              <a:gd name="adj1" fmla="val 105565"/>
              <a:gd name="adj2" fmla="val -79372"/>
            </a:avLst>
          </a:prstGeom>
          <a:solidFill>
            <a:schemeClr val="accent5">
              <a:lumMod val="90000"/>
            </a:schemeClr>
          </a:solidFill>
          <a:ln w="28575" cap="flat" cmpd="sng" algn="ctr">
            <a:solidFill>
              <a:srgbClr val="FFFF00"/>
            </a:solidFill>
            <a:prstDash val="solid"/>
            <a:round/>
            <a:headEnd type="none" w="med" len="med"/>
            <a:tailEnd type="none" w="med" len="med"/>
          </a:ln>
          <a:effectLst/>
        </p:spPr>
        <p:txBody>
          <a:bodyPr/>
          <a:lstStyle/>
          <a:p>
            <a:pPr fontAlgn="base">
              <a:spcBef>
                <a:spcPct val="0"/>
              </a:spcBef>
              <a:spcAft>
                <a:spcPct val="0"/>
              </a:spcAft>
              <a:defRPr/>
            </a:pPr>
            <a:endParaRPr lang="en-AU">
              <a:solidFill>
                <a:srgbClr val="FFFFFF"/>
              </a:solidFill>
            </a:endParaRPr>
          </a:p>
        </p:txBody>
      </p:sp>
      <p:sp>
        <p:nvSpPr>
          <p:cNvPr id="9" name="TextBox 8"/>
          <p:cNvSpPr txBox="1">
            <a:spLocks noChangeArrowheads="1"/>
          </p:cNvSpPr>
          <p:nvPr/>
        </p:nvSpPr>
        <p:spPr bwMode="auto">
          <a:xfrm>
            <a:off x="571500" y="5000625"/>
            <a:ext cx="3214688" cy="1200150"/>
          </a:xfrm>
          <a:prstGeom prst="rect">
            <a:avLst/>
          </a:prstGeom>
          <a:noFill/>
          <a:ln w="9525">
            <a:noFill/>
            <a:miter lim="800000"/>
            <a:headEnd/>
            <a:tailEnd/>
          </a:ln>
        </p:spPr>
        <p:txBody>
          <a:bodyPr>
            <a:spAutoFit/>
          </a:bodyPr>
          <a:lstStyle/>
          <a:p>
            <a:pPr fontAlgn="base">
              <a:spcBef>
                <a:spcPct val="0"/>
              </a:spcBef>
              <a:spcAft>
                <a:spcPct val="0"/>
              </a:spcAft>
            </a:pPr>
            <a:r>
              <a:rPr lang="en-AU" sz="2400" b="1" dirty="0">
                <a:solidFill>
                  <a:srgbClr val="000066"/>
                </a:solidFill>
                <a:latin typeface="Lucida Handwriting" pitchFamily="66" charset="0"/>
              </a:rPr>
              <a:t>“That will make Sweden warmer </a:t>
            </a:r>
          </a:p>
          <a:p>
            <a:pPr fontAlgn="base">
              <a:spcBef>
                <a:spcPct val="0"/>
              </a:spcBef>
              <a:spcAft>
                <a:spcPct val="0"/>
              </a:spcAft>
            </a:pPr>
            <a:r>
              <a:rPr lang="en-AU" sz="2400" b="1" dirty="0">
                <a:solidFill>
                  <a:srgbClr val="000066"/>
                </a:solidFill>
                <a:latin typeface="Lucida Handwriting" pitchFamily="66" charset="0"/>
              </a:rPr>
              <a:t>   – good !”  </a:t>
            </a:r>
          </a:p>
        </p:txBody>
      </p:sp>
      <p:sp>
        <p:nvSpPr>
          <p:cNvPr id="27660" name="Cloud Callout 6"/>
          <p:cNvSpPr>
            <a:spLocks noChangeArrowheads="1"/>
          </p:cNvSpPr>
          <p:nvPr/>
        </p:nvSpPr>
        <p:spPr bwMode="auto">
          <a:xfrm>
            <a:off x="6929438" y="1428750"/>
            <a:ext cx="1285875" cy="1500188"/>
          </a:xfrm>
          <a:prstGeom prst="cloudCallout">
            <a:avLst>
              <a:gd name="adj1" fmla="val -20833"/>
              <a:gd name="adj2" fmla="val 62500"/>
            </a:avLst>
          </a:prstGeom>
          <a:solidFill>
            <a:schemeClr val="accent1"/>
          </a:solidFill>
          <a:ln w="9525" algn="ctr">
            <a:solidFill>
              <a:schemeClr val="tx1"/>
            </a:solidFill>
            <a:round/>
            <a:headEnd/>
            <a:tailEnd/>
          </a:ln>
        </p:spPr>
        <p:txBody>
          <a:bodyPr/>
          <a:lstStyle/>
          <a:p>
            <a:pPr fontAlgn="base">
              <a:spcBef>
                <a:spcPct val="0"/>
              </a:spcBef>
              <a:spcAft>
                <a:spcPct val="0"/>
              </a:spcAft>
            </a:pPr>
            <a:endParaRPr lang="en-US">
              <a:solidFill>
                <a:srgbClr val="FFFFFF"/>
              </a:solidFill>
            </a:endParaRPr>
          </a:p>
        </p:txBody>
      </p:sp>
      <p:pic>
        <p:nvPicPr>
          <p:cNvPr id="27661" name="Picture 9" descr="bd05030_.wmf"/>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72313" y="1500188"/>
            <a:ext cx="927100" cy="1252537"/>
          </a:xfrm>
          <a:prstGeom prst="rect">
            <a:avLst/>
          </a:prstGeom>
          <a:noFill/>
          <a:ln w="9525">
            <a:noFill/>
            <a:miter lim="800000"/>
            <a:headEnd/>
            <a:tailEnd/>
          </a:ln>
        </p:spPr>
      </p:pic>
      <p:pic>
        <p:nvPicPr>
          <p:cNvPr id="15" name="Picture 7" descr="P1040711.JPG"/>
          <p:cNvPicPr>
            <a:picLocks noChangeAspect="1"/>
          </p:cNvPicPr>
          <p:nvPr/>
        </p:nvPicPr>
        <p:blipFill>
          <a:blip r:embed="rId6" cstate="screen">
            <a:lum bright="20000"/>
            <a:extLst>
              <a:ext uri="{28A0092B-C50C-407E-A947-70E740481C1C}">
                <a14:useLocalDpi xmlns:a14="http://schemas.microsoft.com/office/drawing/2010/main" val="0"/>
              </a:ext>
            </a:extLst>
          </a:blip>
          <a:stretch>
            <a:fillRect/>
          </a:stretch>
        </p:blipFill>
        <p:spPr bwMode="auto">
          <a:xfrm>
            <a:off x="7863500" y="152121"/>
            <a:ext cx="1147150" cy="153944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D38EB123-7202-4502-ADB6-14D4858D8F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3183" y="20223"/>
            <a:ext cx="9123549" cy="6837777"/>
          </a:xfrm>
          <a:prstGeom prst="rect">
            <a:avLst/>
          </a:prstGeom>
          <a:noFill/>
          <a:ln w="9525">
            <a:noFill/>
            <a:miter lim="800000"/>
            <a:headEnd/>
            <a:tailEnd/>
          </a:ln>
          <a:effectLst/>
        </p:spPr>
      </p:pic>
      <p:sp>
        <p:nvSpPr>
          <p:cNvPr id="5" name="TextBox 4"/>
          <p:cNvSpPr txBox="1"/>
          <p:nvPr/>
        </p:nvSpPr>
        <p:spPr>
          <a:xfrm>
            <a:off x="6328589" y="1484784"/>
            <a:ext cx="2808312" cy="707886"/>
          </a:xfrm>
          <a:prstGeom prst="rect">
            <a:avLst/>
          </a:prstGeom>
          <a:noFill/>
        </p:spPr>
        <p:txBody>
          <a:bodyPr wrap="square" rtlCol="0">
            <a:spAutoFit/>
          </a:bodyPr>
          <a:lstStyle/>
          <a:p>
            <a:r>
              <a:rPr lang="en-AU" sz="4000" b="1" dirty="0">
                <a:solidFill>
                  <a:schemeClr val="accent3">
                    <a:lumMod val="40000"/>
                    <a:lumOff val="60000"/>
                  </a:schemeClr>
                </a:solidFill>
                <a:latin typeface="Arial Rounded MT Bold" pitchFamily="34" charset="0"/>
              </a:rPr>
              <a:t>cs4s.net</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yvalleyice.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11560" y="0"/>
            <a:ext cx="7416824" cy="2132856"/>
          </a:xfrm>
        </p:spPr>
        <p:txBody>
          <a:bodyPr>
            <a:normAutofit/>
          </a:bodyPr>
          <a:lstStyle/>
          <a:p>
            <a:r>
              <a:rPr lang="en-AU" sz="3600" dirty="0"/>
              <a:t>If there was no greenhouse effect Earth would be a frozen snowball at about  </a:t>
            </a:r>
            <a:r>
              <a:rPr lang="en-AU" sz="3600" dirty="0">
                <a:latin typeface="Arial"/>
                <a:cs typeface="Arial"/>
              </a:rPr>
              <a:t>– 18</a:t>
            </a:r>
            <a:r>
              <a:rPr lang="en-AU" sz="3600" baseline="30000" dirty="0">
                <a:latin typeface="Arial"/>
                <a:cs typeface="Arial"/>
              </a:rPr>
              <a:t>o</a:t>
            </a:r>
            <a:r>
              <a:rPr lang="en-AU" sz="3600" dirty="0">
                <a:latin typeface="Arial"/>
                <a:cs typeface="Arial"/>
              </a:rPr>
              <a:t>C</a:t>
            </a:r>
            <a:endParaRPr lang="en-AU" sz="3600" dirty="0"/>
          </a:p>
        </p:txBody>
      </p:sp>
      <p:pic>
        <p:nvPicPr>
          <p:cNvPr id="6" name="Picture 5" descr="Europasaurus_holgeri_Scene_2.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95536" y="2636912"/>
            <a:ext cx="8640960" cy="1569660"/>
          </a:xfrm>
          <a:prstGeom prst="rect">
            <a:avLst/>
          </a:prstGeom>
          <a:noFill/>
        </p:spPr>
        <p:txBody>
          <a:bodyPr wrap="square" rtlCol="0">
            <a:spAutoFit/>
          </a:bodyPr>
          <a:lstStyle/>
          <a:p>
            <a:r>
              <a:rPr lang="en-AU" sz="4800" b="1" dirty="0">
                <a:solidFill>
                  <a:srgbClr val="F84242"/>
                </a:solidFill>
                <a:effectLst>
                  <a:outerShdw blurRad="76200" dist="63500" dir="2700000" algn="tl">
                    <a:srgbClr val="000000">
                      <a:alpha val="62000"/>
                    </a:srgbClr>
                  </a:outerShdw>
                </a:effectLst>
              </a:rPr>
              <a:t>So Greenhouse effect </a:t>
            </a:r>
          </a:p>
          <a:p>
            <a:r>
              <a:rPr lang="en-AU" sz="4800" b="1" dirty="0">
                <a:solidFill>
                  <a:srgbClr val="FF0000"/>
                </a:solidFill>
                <a:effectLst>
                  <a:outerShdw blurRad="76200" dist="63500" dir="2700000" algn="tl">
                    <a:srgbClr val="000000">
                      <a:alpha val="62000"/>
                    </a:srgbClr>
                  </a:outerShdw>
                </a:effectLst>
              </a:rPr>
              <a:t>                 =  +33</a:t>
            </a:r>
            <a:r>
              <a:rPr lang="en-AU" sz="4800" b="1" baseline="30000" dirty="0">
                <a:solidFill>
                  <a:srgbClr val="FF0000"/>
                </a:solidFill>
                <a:effectLst>
                  <a:outerShdw blurRad="76200" dist="63500" dir="2700000" algn="tl">
                    <a:srgbClr val="000000">
                      <a:alpha val="62000"/>
                    </a:srgbClr>
                  </a:outerShdw>
                </a:effectLst>
              </a:rPr>
              <a:t>o</a:t>
            </a:r>
            <a:r>
              <a:rPr lang="en-AU" sz="4800" b="1" dirty="0">
                <a:solidFill>
                  <a:srgbClr val="FF0000"/>
                </a:solidFill>
                <a:effectLst>
                  <a:outerShdw blurRad="76200" dist="63500" dir="2700000" algn="tl">
                    <a:srgbClr val="000000">
                      <a:alpha val="62000"/>
                    </a:srgbClr>
                  </a:outerShdw>
                </a:effectLst>
              </a:rPr>
              <a:t>C  warmer</a:t>
            </a:r>
          </a:p>
        </p:txBody>
      </p:sp>
    </p:spTree>
    <p:custDataLst>
      <p:tags r:id="rId1"/>
    </p:custDataLst>
  </p:cSld>
  <p:clrMapOvr>
    <a:masterClrMapping/>
  </p:clrMapOvr>
  <p:transition advTm="3162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2000"/>
                                        <p:tgtEl>
                                          <p:spTgt spid="5">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p:spPr>
        <p:txBody>
          <a:bodyPr>
            <a:noAutofit/>
          </a:bodyPr>
          <a:lstStyle/>
          <a:p>
            <a:pPr algn="l"/>
            <a:r>
              <a:rPr lang="en-AU" sz="4000" dirty="0"/>
              <a:t>So the big question is ... </a:t>
            </a:r>
            <a:br>
              <a:rPr lang="en-AU" sz="4000" dirty="0"/>
            </a:br>
            <a:r>
              <a:rPr lang="en-AU" sz="4000" dirty="0"/>
              <a:t>				WHY the changes?</a:t>
            </a:r>
          </a:p>
        </p:txBody>
      </p:sp>
      <p:sp>
        <p:nvSpPr>
          <p:cNvPr id="3" name="Content Placeholder 2"/>
          <p:cNvSpPr>
            <a:spLocks noGrp="1"/>
          </p:cNvSpPr>
          <p:nvPr>
            <p:ph idx="1"/>
          </p:nvPr>
        </p:nvSpPr>
        <p:spPr>
          <a:xfrm>
            <a:off x="457200" y="1340768"/>
            <a:ext cx="3754760" cy="5184576"/>
          </a:xfrm>
        </p:spPr>
        <p:txBody>
          <a:bodyPr>
            <a:normAutofit/>
          </a:bodyPr>
          <a:lstStyle/>
          <a:p>
            <a:pPr marL="0" indent="0">
              <a:buNone/>
            </a:pPr>
            <a:r>
              <a:rPr lang="en-AU" dirty="0"/>
              <a:t>The Sun</a:t>
            </a:r>
          </a:p>
          <a:p>
            <a:r>
              <a:rPr lang="en-AU" dirty="0"/>
              <a:t>Solar Irradiance</a:t>
            </a:r>
          </a:p>
          <a:p>
            <a:endParaRPr lang="en-AU" dirty="0"/>
          </a:p>
          <a:p>
            <a:endParaRPr lang="en-AU" dirty="0"/>
          </a:p>
          <a:p>
            <a:r>
              <a:rPr lang="en-AU" dirty="0"/>
              <a:t>Wobbles in Earth’s orbit</a:t>
            </a:r>
          </a:p>
        </p:txBody>
      </p:sp>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91386" y="1412776"/>
            <a:ext cx="4773102" cy="2160240"/>
          </a:xfrm>
          <a:prstGeom prst="rect">
            <a:avLst/>
          </a:prstGeom>
        </p:spPr>
      </p:pic>
      <p:pic>
        <p:nvPicPr>
          <p:cNvPr id="4" name="Picture 3" descr="DSC00598.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bwMode="auto">
          <a:xfrm>
            <a:off x="4211961" y="3903761"/>
            <a:ext cx="4389902" cy="2765599"/>
          </a:xfrm>
          <a:prstGeom prst="rect">
            <a:avLst/>
          </a:prstGeom>
          <a:noFill/>
          <a:ln w="9525">
            <a:noFill/>
            <a:miter lim="800000"/>
            <a:headEnd/>
            <a:tailEnd/>
          </a:ln>
        </p:spPr>
      </p:pic>
      <p:sp>
        <p:nvSpPr>
          <p:cNvPr id="9" name="TextBox 8">
            <a:extLst>
              <a:ext uri="{FF2B5EF4-FFF2-40B4-BE49-F238E27FC236}">
                <a16:creationId xmlns:a16="http://schemas.microsoft.com/office/drawing/2014/main" id="{B0FF89C6-0370-4F31-B5AC-78FC0AE5F222}"/>
              </a:ext>
            </a:extLst>
          </p:cNvPr>
          <p:cNvSpPr txBox="1"/>
          <p:nvPr/>
        </p:nvSpPr>
        <p:spPr>
          <a:xfrm>
            <a:off x="4572000" y="1412776"/>
            <a:ext cx="4389902" cy="2246769"/>
          </a:xfrm>
          <a:prstGeom prst="rect">
            <a:avLst/>
          </a:prstGeom>
          <a:noFill/>
        </p:spPr>
        <p:txBody>
          <a:bodyPr wrap="square" rtlCol="0">
            <a:spAutoFit/>
          </a:bodyPr>
          <a:lstStyle/>
          <a:p>
            <a:r>
              <a:rPr lang="en-AU" sz="2000" dirty="0">
                <a:solidFill>
                  <a:schemeClr val="bg1"/>
                </a:solidFill>
              </a:rPr>
              <a:t>1362</a:t>
            </a:r>
          </a:p>
          <a:p>
            <a:endParaRPr lang="en-AU" sz="2000" dirty="0">
              <a:solidFill>
                <a:schemeClr val="bg1"/>
              </a:solidFill>
            </a:endParaRPr>
          </a:p>
          <a:p>
            <a:endParaRPr lang="en-AU" sz="2000" dirty="0">
              <a:solidFill>
                <a:schemeClr val="bg1"/>
              </a:solidFill>
            </a:endParaRPr>
          </a:p>
          <a:p>
            <a:endParaRPr lang="en-AU" sz="2000" dirty="0">
              <a:solidFill>
                <a:schemeClr val="bg1"/>
              </a:solidFill>
            </a:endParaRPr>
          </a:p>
          <a:p>
            <a:endParaRPr lang="en-AU" sz="2000" dirty="0">
              <a:solidFill>
                <a:schemeClr val="bg1"/>
              </a:solidFill>
            </a:endParaRPr>
          </a:p>
          <a:p>
            <a:r>
              <a:rPr lang="en-AU" sz="2000" dirty="0">
                <a:solidFill>
                  <a:schemeClr val="bg1"/>
                </a:solidFill>
              </a:rPr>
              <a:t>1360</a:t>
            </a:r>
          </a:p>
          <a:p>
            <a:r>
              <a:rPr lang="en-AU" sz="2000" dirty="0">
                <a:solidFill>
                  <a:schemeClr val="bg1"/>
                </a:solidFill>
              </a:rPr>
              <a:t>        1700                                    2015   </a:t>
            </a:r>
          </a:p>
        </p:txBody>
      </p:sp>
    </p:spTree>
    <p:custDataLst>
      <p:tags r:id="rId1"/>
    </p:custDataLst>
  </p:cSld>
  <p:clrMapOvr>
    <a:masterClrMapping/>
  </p:clrMapOvr>
  <p:transition advTm="37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2500"/>
                            </p:stCondLst>
                            <p:childTnLst>
                              <p:par>
                                <p:cTn id="19" presetID="1" presetClass="entr" presetSubtype="0" fill="hold" grpId="0" nodeType="afterEffect">
                                  <p:stCondLst>
                                    <p:cond delay="50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p:spPr>
        <p:txBody>
          <a:bodyPr>
            <a:noAutofit/>
          </a:bodyPr>
          <a:lstStyle/>
          <a:p>
            <a:pPr algn="l"/>
            <a:r>
              <a:rPr lang="en-AU" sz="4000" dirty="0"/>
              <a:t>So the big question is ... </a:t>
            </a:r>
            <a:br>
              <a:rPr lang="en-AU" sz="4000" dirty="0"/>
            </a:br>
            <a:r>
              <a:rPr lang="en-AU" sz="4000" dirty="0"/>
              <a:t>				WHY the changes?</a:t>
            </a:r>
          </a:p>
        </p:txBody>
      </p:sp>
      <p:sp>
        <p:nvSpPr>
          <p:cNvPr id="3" name="Content Placeholder 2"/>
          <p:cNvSpPr>
            <a:spLocks noGrp="1"/>
          </p:cNvSpPr>
          <p:nvPr>
            <p:ph idx="1"/>
          </p:nvPr>
        </p:nvSpPr>
        <p:spPr>
          <a:xfrm>
            <a:off x="457200" y="1268760"/>
            <a:ext cx="3754760" cy="5256584"/>
          </a:xfrm>
        </p:spPr>
        <p:txBody>
          <a:bodyPr>
            <a:normAutofit fontScale="92500"/>
          </a:bodyPr>
          <a:lstStyle/>
          <a:p>
            <a:pPr marL="0" indent="0">
              <a:buNone/>
            </a:pPr>
            <a:r>
              <a:rPr lang="en-AU" dirty="0"/>
              <a:t>The Earth</a:t>
            </a:r>
          </a:p>
          <a:p>
            <a:r>
              <a:rPr lang="en-AU" dirty="0"/>
              <a:t>Continental drift</a:t>
            </a:r>
          </a:p>
          <a:p>
            <a:r>
              <a:rPr lang="en-AU" dirty="0"/>
              <a:t>Different life forms changed the atmosphere</a:t>
            </a:r>
          </a:p>
          <a:p>
            <a:r>
              <a:rPr lang="en-AU" dirty="0"/>
              <a:t>Massive volcanoes</a:t>
            </a:r>
          </a:p>
          <a:p>
            <a:r>
              <a:rPr lang="en-AU" dirty="0"/>
              <a:t>Other changes in Greenhouse gases (CO</a:t>
            </a:r>
            <a:r>
              <a:rPr lang="en-AU" baseline="-25000" dirty="0"/>
              <a:t>2</a:t>
            </a:r>
            <a:r>
              <a:rPr lang="en-AU" dirty="0"/>
              <a:t> and H</a:t>
            </a:r>
            <a:r>
              <a:rPr lang="en-AU" baseline="-25000" dirty="0"/>
              <a:t>2</a:t>
            </a:r>
            <a:r>
              <a:rPr lang="en-AU" dirty="0"/>
              <a:t>O)</a:t>
            </a:r>
          </a:p>
          <a:p>
            <a:pPr>
              <a:buNone/>
            </a:pPr>
            <a:r>
              <a:rPr lang="en-AU" dirty="0"/>
              <a:t> </a:t>
            </a:r>
          </a:p>
        </p:txBody>
      </p:sp>
      <p:pic>
        <p:nvPicPr>
          <p:cNvPr id="8" name="Picture 7" descr="Blakey_105moll.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88024" y="1412776"/>
            <a:ext cx="4176464" cy="2088232"/>
          </a:xfrm>
          <a:prstGeom prst="rect">
            <a:avLst/>
          </a:prstGeom>
        </p:spPr>
      </p:pic>
      <p:pic>
        <p:nvPicPr>
          <p:cNvPr id="5" name="Picture 4" descr="JURASSIC_big.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16016" y="1412776"/>
            <a:ext cx="3456384" cy="3811222"/>
          </a:xfrm>
          <a:prstGeom prst="rect">
            <a:avLst/>
          </a:prstGeom>
        </p:spPr>
      </p:pic>
      <p:pic>
        <p:nvPicPr>
          <p:cNvPr id="6" name="Picture 5" descr="Santiaguito-volcanoTA_GettyImages-96779914.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99992" y="1988840"/>
            <a:ext cx="4499992" cy="3374994"/>
          </a:xfrm>
          <a:prstGeom prst="rect">
            <a:avLst/>
          </a:prstGeom>
        </p:spPr>
      </p:pic>
      <p:pic>
        <p:nvPicPr>
          <p:cNvPr id="7" name="Picture 6" descr="Greenhouse2e.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39952" y="2708920"/>
            <a:ext cx="4896544" cy="3672408"/>
          </a:xfrm>
          <a:prstGeom prst="rect">
            <a:avLst/>
          </a:prstGeom>
        </p:spPr>
      </p:pic>
    </p:spTree>
    <p:custDataLst>
      <p:tags r:id="rId1"/>
    </p:custDataLst>
    <p:extLst>
      <p:ext uri="{BB962C8B-B14F-4D97-AF65-F5344CB8AC3E}">
        <p14:creationId xmlns:p14="http://schemas.microsoft.com/office/powerpoint/2010/main" val="2522358637"/>
      </p:ext>
    </p:extLst>
  </p:cSld>
  <p:clrMapOvr>
    <a:masterClrMapping/>
  </p:clrMapOvr>
  <p:transition advTm="37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1184176"/>
          </a:xfrm>
        </p:spPr>
        <p:txBody>
          <a:bodyPr/>
          <a:lstStyle/>
          <a:p>
            <a:r>
              <a:rPr lang="en-AU" sz="4800"/>
              <a:t>Does Earth’s climate change?</a:t>
            </a:r>
            <a:endParaRPr lang="en-AU" sz="4800" dirty="0"/>
          </a:p>
        </p:txBody>
      </p:sp>
      <p:sp>
        <p:nvSpPr>
          <p:cNvPr id="5" name="Content Placeholder 4"/>
          <p:cNvSpPr>
            <a:spLocks noGrp="1"/>
          </p:cNvSpPr>
          <p:nvPr>
            <p:ph idx="1"/>
          </p:nvPr>
        </p:nvSpPr>
        <p:spPr>
          <a:xfrm>
            <a:off x="107504" y="1916832"/>
            <a:ext cx="8928991" cy="4182343"/>
          </a:xfrm>
        </p:spPr>
        <p:txBody>
          <a:bodyPr/>
          <a:lstStyle/>
          <a:p>
            <a:r>
              <a:rPr lang="en-AU" sz="3600" dirty="0">
                <a:solidFill>
                  <a:schemeClr val="tx1">
                    <a:lumMod val="75000"/>
                  </a:schemeClr>
                </a:solidFill>
              </a:rPr>
              <a:t>If so, how much and why? …Yes, a LOT!</a:t>
            </a:r>
          </a:p>
          <a:p>
            <a:r>
              <a:rPr lang="en-AU" sz="3600" dirty="0">
                <a:solidFill>
                  <a:srgbClr val="FFFF00"/>
                </a:solidFill>
              </a:rPr>
              <a:t>Could we be affecting it?</a:t>
            </a:r>
          </a:p>
          <a:p>
            <a:r>
              <a:rPr lang="en-AU" sz="3600" dirty="0"/>
              <a:t>What will happen, does it matter?</a:t>
            </a:r>
          </a:p>
          <a:p>
            <a:r>
              <a:rPr lang="en-AU" sz="3600" dirty="0"/>
              <a:t>What can we do about it?</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2-2014-CG&amp;MLb.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171" y="0"/>
            <a:ext cx="9129658" cy="6858000"/>
          </a:xfrm>
          <a:prstGeom prst="rect">
            <a:avLst/>
          </a:prstGeom>
        </p:spPr>
      </p:pic>
      <p:cxnSp>
        <p:nvCxnSpPr>
          <p:cNvPr id="4" name="Straight Arrow Connector 3"/>
          <p:cNvCxnSpPr/>
          <p:nvPr/>
        </p:nvCxnSpPr>
        <p:spPr bwMode="auto">
          <a:xfrm flipV="1">
            <a:off x="4067944" y="1196752"/>
            <a:ext cx="4896544" cy="4968552"/>
          </a:xfrm>
          <a:prstGeom prst="straightConnector1">
            <a:avLst/>
          </a:prstGeom>
          <a:solidFill>
            <a:schemeClr val="accent1"/>
          </a:solidFill>
          <a:ln w="38100" cap="flat" cmpd="sng" algn="ctr">
            <a:solidFill>
              <a:srgbClr val="002060"/>
            </a:solidFill>
            <a:prstDash val="solid"/>
            <a:round/>
            <a:headEnd type="none" w="med" len="med"/>
            <a:tailEnd type="arrow"/>
          </a:ln>
          <a:effectLst/>
        </p:spPr>
      </p:cxnSp>
      <p:sp>
        <p:nvSpPr>
          <p:cNvPr id="6" name="TextBox 5">
            <a:extLst>
              <a:ext uri="{FF2B5EF4-FFF2-40B4-BE49-F238E27FC236}">
                <a16:creationId xmlns:a16="http://schemas.microsoft.com/office/drawing/2014/main" id="{063EFDE2-C29C-4695-AB19-6F05D5849BFB}"/>
              </a:ext>
            </a:extLst>
          </p:cNvPr>
          <p:cNvSpPr txBox="1"/>
          <p:nvPr/>
        </p:nvSpPr>
        <p:spPr>
          <a:xfrm>
            <a:off x="683568" y="1340768"/>
            <a:ext cx="201622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000" b="0" i="0" u="none" strike="noStrike" kern="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rPr>
              <a:t>400 ppm = 0.04%</a:t>
            </a:r>
          </a:p>
        </p:txBody>
      </p:sp>
    </p:spTree>
    <p:extLst>
      <p:ext uri="{BB962C8B-B14F-4D97-AF65-F5344CB8AC3E}">
        <p14:creationId xmlns:p14="http://schemas.microsoft.com/office/powerpoint/2010/main" val="357431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46"/>
            <a:ext cx="9144000" cy="6857308"/>
          </a:xfrm>
          <a:prstGeom prst="rect">
            <a:avLst/>
          </a:prstGeom>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842" y="1727"/>
            <a:ext cx="9140314" cy="6854545"/>
          </a:xfrm>
          <a:prstGeom prst="rect">
            <a:avLst/>
          </a:prstGeom>
        </p:spPr>
      </p:pic>
      <p:sp>
        <p:nvSpPr>
          <p:cNvPr id="4" name="Arrow: Down 3">
            <a:extLst>
              <a:ext uri="{FF2B5EF4-FFF2-40B4-BE49-F238E27FC236}">
                <a16:creationId xmlns:a16="http://schemas.microsoft.com/office/drawing/2014/main" id="{859D5210-ABA2-4E4D-89DF-75F6E2D38CC7}"/>
              </a:ext>
            </a:extLst>
          </p:cNvPr>
          <p:cNvSpPr/>
          <p:nvPr/>
        </p:nvSpPr>
        <p:spPr bwMode="auto">
          <a:xfrm flipV="1">
            <a:off x="5940152" y="188640"/>
            <a:ext cx="576064" cy="1440160"/>
          </a:xfrm>
          <a:prstGeom prst="downArrow">
            <a:avLst/>
          </a:prstGeom>
          <a:solidFill>
            <a:srgbClr val="FF0000"/>
          </a:solid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rgbClr val="FF0000"/>
              </a:solidFill>
              <a:effectLst/>
              <a:latin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co2_extrap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8196"/>
            <a:ext cx="8474520" cy="6876195"/>
          </a:xfrm>
          <a:prstGeom prst="rect">
            <a:avLst/>
          </a:prstGeom>
        </p:spPr>
      </p:pic>
      <p:pic>
        <p:nvPicPr>
          <p:cNvPr id="5" name="Picture 4" descr="co2_extrap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8195"/>
            <a:ext cx="8474519" cy="6876195"/>
          </a:xfrm>
          <a:prstGeom prst="rect">
            <a:avLst/>
          </a:prstGeom>
        </p:spPr>
      </p:pic>
      <p:pic>
        <p:nvPicPr>
          <p:cNvPr id="6" name="Picture 5" descr="co2_extrap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18195"/>
            <a:ext cx="8474519" cy="6876195"/>
          </a:xfrm>
          <a:prstGeom prst="rect">
            <a:avLst/>
          </a:prstGeom>
        </p:spPr>
      </p:pic>
      <p:pic>
        <p:nvPicPr>
          <p:cNvPr id="7" name="Picture 6" descr="co2_extrap4.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18195"/>
            <a:ext cx="8474519" cy="6876195"/>
          </a:xfrm>
          <a:prstGeom prst="rect">
            <a:avLst/>
          </a:prstGeom>
        </p:spPr>
      </p:pic>
      <p:sp>
        <p:nvSpPr>
          <p:cNvPr id="10" name="TextBox 9"/>
          <p:cNvSpPr txBox="1"/>
          <p:nvPr/>
        </p:nvSpPr>
        <p:spPr>
          <a:xfrm>
            <a:off x="7121433" y="516916"/>
            <a:ext cx="1080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uLnTx/>
                <a:uFillTx/>
                <a:latin typeface="Arial"/>
                <a:ea typeface="+mn-ea"/>
                <a:cs typeface="+mn-cs"/>
              </a:rPr>
              <a:t>+3</a:t>
            </a:r>
            <a:r>
              <a:rPr kumimoji="0" lang="en-AU" sz="1800" b="1" i="0" u="none" strike="noStrike" kern="1200" cap="none" spc="0" normalizeH="0" baseline="30000" noProof="0" dirty="0">
                <a:ln>
                  <a:noFill/>
                </a:ln>
                <a:solidFill>
                  <a:srgbClr val="FF0000"/>
                </a:solidFill>
                <a:effectLst/>
                <a:uLnTx/>
                <a:uFillTx/>
                <a:latin typeface="Arial"/>
                <a:ea typeface="+mn-ea"/>
                <a:cs typeface="+mn-cs"/>
              </a:rPr>
              <a:t>o</a:t>
            </a:r>
            <a:r>
              <a:rPr kumimoji="0" lang="en-AU" sz="1800" b="1" i="0" u="none" strike="noStrike" kern="1200" cap="none" spc="0" normalizeH="0" baseline="0" noProof="0" dirty="0">
                <a:ln>
                  <a:noFill/>
                </a:ln>
                <a:solidFill>
                  <a:srgbClr val="FF0000"/>
                </a:solidFill>
                <a:effectLst/>
                <a:uLnTx/>
                <a:uFillTx/>
                <a:latin typeface="Arial"/>
                <a:ea typeface="+mn-ea"/>
                <a:cs typeface="+mn-cs"/>
              </a:rPr>
              <a:t>C by 2100</a:t>
            </a:r>
          </a:p>
        </p:txBody>
      </p:sp>
      <p:sp>
        <p:nvSpPr>
          <p:cNvPr id="9" name="TextBox 8"/>
          <p:cNvSpPr txBox="1"/>
          <p:nvPr/>
        </p:nvSpPr>
        <p:spPr>
          <a:xfrm>
            <a:off x="5436096" y="516916"/>
            <a:ext cx="1080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uLnTx/>
                <a:uFillTx/>
                <a:latin typeface="Arial"/>
                <a:ea typeface="+mn-ea"/>
                <a:cs typeface="+mn-cs"/>
              </a:rPr>
              <a:t>+3</a:t>
            </a:r>
            <a:r>
              <a:rPr kumimoji="0" lang="en-AU" sz="1800" b="1" i="0" u="none" strike="noStrike" kern="1200" cap="none" spc="0" normalizeH="0" baseline="30000" noProof="0" dirty="0">
                <a:ln>
                  <a:noFill/>
                </a:ln>
                <a:solidFill>
                  <a:srgbClr val="FF0000"/>
                </a:solidFill>
                <a:effectLst/>
                <a:uLnTx/>
                <a:uFillTx/>
                <a:latin typeface="Arial"/>
                <a:ea typeface="+mn-ea"/>
                <a:cs typeface="+mn-cs"/>
              </a:rPr>
              <a:t>o</a:t>
            </a:r>
            <a:r>
              <a:rPr kumimoji="0" lang="en-AU" sz="1800" b="1" i="0" u="none" strike="noStrike" kern="1200" cap="none" spc="0" normalizeH="0" baseline="0" noProof="0" dirty="0">
                <a:ln>
                  <a:noFill/>
                </a:ln>
                <a:solidFill>
                  <a:srgbClr val="FF0000"/>
                </a:solidFill>
                <a:effectLst/>
                <a:uLnTx/>
                <a:uFillTx/>
                <a:latin typeface="Arial"/>
                <a:ea typeface="+mn-ea"/>
                <a:cs typeface="+mn-cs"/>
              </a:rPr>
              <a:t>C by 2060’s</a:t>
            </a:r>
          </a:p>
        </p:txBody>
      </p:sp>
      <p:sp>
        <p:nvSpPr>
          <p:cNvPr id="8" name="TextBox 7"/>
          <p:cNvSpPr txBox="1"/>
          <p:nvPr/>
        </p:nvSpPr>
        <p:spPr>
          <a:xfrm>
            <a:off x="1259632" y="332656"/>
            <a:ext cx="2880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DADADA">
                    <a:lumMod val="50000"/>
                  </a:srgbClr>
                </a:solidFill>
                <a:effectLst/>
                <a:uLnTx/>
                <a:uFillTx/>
                <a:latin typeface="Arial"/>
                <a:ea typeface="+mn-ea"/>
                <a:cs typeface="+mn-cs"/>
              </a:rPr>
              <a:t>Double pre-industrial</a:t>
            </a:r>
          </a:p>
        </p:txBody>
      </p:sp>
      <p:sp>
        <p:nvSpPr>
          <p:cNvPr id="11" name="TextBox 10"/>
          <p:cNvSpPr txBox="1"/>
          <p:nvPr/>
        </p:nvSpPr>
        <p:spPr>
          <a:xfrm>
            <a:off x="6372200" y="3096735"/>
            <a:ext cx="23042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AAAAB8">
                    <a:lumMod val="50000"/>
                  </a:srgbClr>
                </a:solidFill>
                <a:effectLst/>
                <a:uLnTx/>
                <a:uFillTx/>
                <a:latin typeface="Arial"/>
                <a:ea typeface="+mn-ea"/>
                <a:cs typeface="+mn-cs"/>
              </a:rPr>
              <a:t>To keep below +2</a:t>
            </a:r>
            <a:r>
              <a:rPr kumimoji="0" lang="en-AU" sz="1800" b="1" i="0" u="none" strike="noStrike" kern="1200" cap="none" spc="0" normalizeH="0" baseline="30000" noProof="0" dirty="0">
                <a:ln>
                  <a:noFill/>
                </a:ln>
                <a:solidFill>
                  <a:srgbClr val="AAAAB8">
                    <a:lumMod val="50000"/>
                  </a:srgbClr>
                </a:solidFill>
                <a:effectLst/>
                <a:uLnTx/>
                <a:uFillTx/>
                <a:latin typeface="Arial"/>
                <a:ea typeface="+mn-ea"/>
                <a:cs typeface="+mn-cs"/>
              </a:rPr>
              <a:t>o</a:t>
            </a:r>
            <a:r>
              <a:rPr kumimoji="0" lang="en-AU" sz="1800" b="1" i="0" u="none" strike="noStrike" kern="1200" cap="none" spc="0" normalizeH="0" baseline="0" noProof="0" dirty="0">
                <a:ln>
                  <a:noFill/>
                </a:ln>
                <a:solidFill>
                  <a:srgbClr val="AAAAB8">
                    <a:lumMod val="50000"/>
                  </a:srgbClr>
                </a:solidFill>
                <a:effectLst/>
                <a:uLnTx/>
                <a:uFillTx/>
                <a:latin typeface="Arial"/>
                <a:ea typeface="+mn-ea"/>
                <a:cs typeface="+mn-cs"/>
              </a:rPr>
              <a:t>C by 2100</a:t>
            </a:r>
          </a:p>
        </p:txBody>
      </p:sp>
    </p:spTree>
    <p:extLst>
      <p:ext uri="{BB962C8B-B14F-4D97-AF65-F5344CB8AC3E}">
        <p14:creationId xmlns:p14="http://schemas.microsoft.com/office/powerpoint/2010/main" val="2539625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2000"/>
                                        <p:tgtEl>
                                          <p:spTgt spid="6"/>
                                        </p:tgtEl>
                                      </p:cBhvr>
                                    </p:animEffect>
                                  </p:childTnLst>
                                </p:cTn>
                              </p:par>
                            </p:childTnLst>
                          </p:cTn>
                        </p:par>
                        <p:par>
                          <p:cTn id="16" fill="hold">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2000"/>
                                        <p:tgtEl>
                                          <p:spTgt spid="10"/>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2000"/>
                                        <p:tgtEl>
                                          <p:spTgt spid="7"/>
                                        </p:tgtEl>
                                      </p:cBhvr>
                                    </p:animEffect>
                                  </p:childTnLst>
                                </p:cTn>
                              </p:par>
                            </p:childTnLst>
                          </p:cTn>
                        </p:par>
                        <p:par>
                          <p:cTn id="24" fill="hold">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457200" y="163280"/>
            <a:ext cx="8229600" cy="562074"/>
          </a:xfrm>
        </p:spPr>
        <p:txBody>
          <a:bodyPr>
            <a:normAutofit fontScale="90000"/>
          </a:bodyPr>
          <a:lstStyle/>
          <a:p>
            <a:r>
              <a:rPr lang="en-AU" dirty="0"/>
              <a:t>Nonsense from News Corp</a:t>
            </a:r>
          </a:p>
        </p:txBody>
      </p:sp>
      <p:sp>
        <p:nvSpPr>
          <p:cNvPr id="3" name="Content Placeholder 2">
            <a:extLst>
              <a:ext uri="{FF2B5EF4-FFF2-40B4-BE49-F238E27FC236}">
                <a16:creationId xmlns:a16="http://schemas.microsoft.com/office/drawing/2014/main" id="{051C535C-EA10-4245-8D6F-581D8B8EE728}"/>
              </a:ext>
            </a:extLst>
          </p:cNvPr>
          <p:cNvSpPr>
            <a:spLocks noGrp="1"/>
          </p:cNvSpPr>
          <p:nvPr>
            <p:ph idx="1"/>
          </p:nvPr>
        </p:nvSpPr>
        <p:spPr>
          <a:xfrm>
            <a:off x="457200" y="836712"/>
            <a:ext cx="8229600" cy="5904656"/>
          </a:xfrm>
        </p:spPr>
        <p:txBody>
          <a:bodyPr/>
          <a:lstStyle/>
          <a:p>
            <a:pPr marL="0" indent="0">
              <a:buNone/>
            </a:pPr>
            <a:r>
              <a:rPr lang="en-AU" dirty="0"/>
              <a:t>Alan Jones thinks climate change is a hoax</a:t>
            </a:r>
          </a:p>
        </p:txBody>
      </p:sp>
      <p:pic>
        <p:nvPicPr>
          <p:cNvPr id="10" name="Picture 9">
            <a:extLst>
              <a:ext uri="{FF2B5EF4-FFF2-40B4-BE49-F238E27FC236}">
                <a16:creationId xmlns:a16="http://schemas.microsoft.com/office/drawing/2014/main" id="{9513F78C-820D-4AF7-8BB1-5E27D6482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044949"/>
            <a:ext cx="5267325" cy="2362200"/>
          </a:xfrm>
          <a:prstGeom prst="rect">
            <a:avLst/>
          </a:prstGeom>
        </p:spPr>
      </p:pic>
      <p:pic>
        <p:nvPicPr>
          <p:cNvPr id="7" name="Picture 6">
            <a:extLst>
              <a:ext uri="{FF2B5EF4-FFF2-40B4-BE49-F238E27FC236}">
                <a16:creationId xmlns:a16="http://schemas.microsoft.com/office/drawing/2014/main" id="{4D9E5D8C-B32F-426C-9E9A-49A8CFA5535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r="47211"/>
          <a:stretch/>
        </p:blipFill>
        <p:spPr>
          <a:xfrm>
            <a:off x="4634496" y="3166678"/>
            <a:ext cx="545875" cy="558393"/>
          </a:xfrm>
          <a:prstGeom prst="rect">
            <a:avLst/>
          </a:prstGeom>
        </p:spPr>
      </p:pic>
      <p:pic>
        <p:nvPicPr>
          <p:cNvPr id="11" name="Picture 10">
            <a:extLst>
              <a:ext uri="{FF2B5EF4-FFF2-40B4-BE49-F238E27FC236}">
                <a16:creationId xmlns:a16="http://schemas.microsoft.com/office/drawing/2014/main" id="{0C0BB775-CA81-4B80-B008-4235FE42A59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r="51405"/>
          <a:stretch/>
        </p:blipFill>
        <p:spPr>
          <a:xfrm>
            <a:off x="4722902" y="3661504"/>
            <a:ext cx="364609" cy="532130"/>
          </a:xfrm>
          <a:prstGeom prst="rect">
            <a:avLst/>
          </a:prstGeom>
        </p:spPr>
      </p:pic>
      <p:pic>
        <p:nvPicPr>
          <p:cNvPr id="15" name="Picture 14">
            <a:extLst>
              <a:ext uri="{FF2B5EF4-FFF2-40B4-BE49-F238E27FC236}">
                <a16:creationId xmlns:a16="http://schemas.microsoft.com/office/drawing/2014/main" id="{7C141D2D-BC94-4986-B629-DAA5F2868EE0}"/>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r="47211"/>
          <a:stretch/>
        </p:blipFill>
        <p:spPr>
          <a:xfrm>
            <a:off x="4625529" y="2540791"/>
            <a:ext cx="741286" cy="702116"/>
          </a:xfrm>
          <a:prstGeom prst="rect">
            <a:avLst/>
          </a:prstGeom>
        </p:spPr>
      </p:pic>
      <p:sp>
        <p:nvSpPr>
          <p:cNvPr id="17" name="TextBox 16">
            <a:extLst>
              <a:ext uri="{FF2B5EF4-FFF2-40B4-BE49-F238E27FC236}">
                <a16:creationId xmlns:a16="http://schemas.microsoft.com/office/drawing/2014/main" id="{03E6F10D-E5C4-4A06-A8AE-21360F3D9884}"/>
              </a:ext>
            </a:extLst>
          </p:cNvPr>
          <p:cNvSpPr txBox="1"/>
          <p:nvPr/>
        </p:nvSpPr>
        <p:spPr>
          <a:xfrm>
            <a:off x="5809852" y="3088545"/>
            <a:ext cx="2664296" cy="707886"/>
          </a:xfrm>
          <a:prstGeom prst="rect">
            <a:avLst/>
          </a:prstGeom>
          <a:noFill/>
        </p:spPr>
        <p:txBody>
          <a:bodyPr wrap="square" rtlCol="0">
            <a:spAutoFit/>
          </a:bodyPr>
          <a:lstStyle/>
          <a:p>
            <a:r>
              <a:rPr lang="en-AU" sz="4000" b="1" dirty="0">
                <a:solidFill>
                  <a:srgbClr val="FF0000"/>
                </a:solidFill>
              </a:rPr>
              <a:t>It’s 46% !</a:t>
            </a:r>
            <a:endParaRPr lang="en-AU" b="1" dirty="0">
              <a:solidFill>
                <a:srgbClr val="FF0000"/>
              </a:solidFill>
            </a:endParaRPr>
          </a:p>
        </p:txBody>
      </p:sp>
      <p:sp>
        <p:nvSpPr>
          <p:cNvPr id="20" name="TextBox 19">
            <a:extLst>
              <a:ext uri="{FF2B5EF4-FFF2-40B4-BE49-F238E27FC236}">
                <a16:creationId xmlns:a16="http://schemas.microsoft.com/office/drawing/2014/main" id="{5D547F09-A1A5-47A4-9283-E0A6F65D78EC}"/>
              </a:ext>
            </a:extLst>
          </p:cNvPr>
          <p:cNvSpPr txBox="1"/>
          <p:nvPr/>
        </p:nvSpPr>
        <p:spPr>
          <a:xfrm>
            <a:off x="5778576" y="3636827"/>
            <a:ext cx="3383680" cy="830997"/>
          </a:xfrm>
          <a:prstGeom prst="rect">
            <a:avLst/>
          </a:prstGeom>
          <a:noFill/>
        </p:spPr>
        <p:txBody>
          <a:bodyPr wrap="square" rtlCol="0">
            <a:spAutoFit/>
          </a:bodyPr>
          <a:lstStyle/>
          <a:p>
            <a:r>
              <a:rPr lang="en-AU" sz="2400" b="1" dirty="0">
                <a:solidFill>
                  <a:schemeClr val="accent4">
                    <a:lumMod val="40000"/>
                    <a:lumOff val="60000"/>
                  </a:schemeClr>
                </a:solidFill>
              </a:rPr>
              <a:t>Sort of, BUT that’s from 0.3% of the population!</a:t>
            </a:r>
          </a:p>
        </p:txBody>
      </p:sp>
      <p:sp>
        <p:nvSpPr>
          <p:cNvPr id="4" name="Rectangle 3">
            <a:extLst>
              <a:ext uri="{FF2B5EF4-FFF2-40B4-BE49-F238E27FC236}">
                <a16:creationId xmlns:a16="http://schemas.microsoft.com/office/drawing/2014/main" id="{8971F493-5012-4178-9BBE-CBA8C7C70E1E}"/>
              </a:ext>
            </a:extLst>
          </p:cNvPr>
          <p:cNvSpPr/>
          <p:nvPr/>
        </p:nvSpPr>
        <p:spPr>
          <a:xfrm>
            <a:off x="457200" y="5039324"/>
            <a:ext cx="7952094" cy="646331"/>
          </a:xfrm>
          <a:prstGeom prst="rect">
            <a:avLst/>
          </a:prstGeom>
        </p:spPr>
        <p:txBody>
          <a:bodyPr wrap="square">
            <a:spAutoFit/>
          </a:bodyPr>
          <a:lstStyle/>
          <a:p>
            <a:r>
              <a:rPr lang="en-AU" sz="3600" b="1" dirty="0">
                <a:effectLst>
                  <a:outerShdw blurRad="38100" dist="38100" dir="2700000" algn="tl">
                    <a:srgbClr val="000000">
                      <a:alpha val="43137"/>
                    </a:srgbClr>
                  </a:outerShdw>
                </a:effectLst>
              </a:rPr>
              <a:t>So we are contributing </a:t>
            </a:r>
            <a:r>
              <a:rPr lang="en-AU" sz="3600" b="1" u="sng" dirty="0">
                <a:effectLst>
                  <a:outerShdw blurRad="38100" dist="38100" dir="2700000" algn="tl">
                    <a:srgbClr val="000000">
                      <a:alpha val="43137"/>
                    </a:srgbClr>
                  </a:outerShdw>
                </a:effectLst>
              </a:rPr>
              <a:t>over 4 times</a:t>
            </a:r>
            <a:endParaRPr lang="en-AU" sz="3600" b="1" dirty="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19AD29D5-0A00-42DD-B600-C54FBC37668A}"/>
              </a:ext>
            </a:extLst>
          </p:cNvPr>
          <p:cNvSpPr/>
          <p:nvPr/>
        </p:nvSpPr>
        <p:spPr>
          <a:xfrm>
            <a:off x="457200" y="5610824"/>
            <a:ext cx="3595856" cy="646331"/>
          </a:xfrm>
          <a:prstGeom prst="rect">
            <a:avLst/>
          </a:prstGeom>
        </p:spPr>
        <p:txBody>
          <a:bodyPr wrap="none">
            <a:spAutoFit/>
          </a:bodyPr>
          <a:lstStyle/>
          <a:p>
            <a:r>
              <a:rPr lang="en-AU" sz="3600" b="1" dirty="0">
                <a:effectLst>
                  <a:outerShdw blurRad="38100" dist="38100" dir="2700000" algn="tl">
                    <a:srgbClr val="000000">
                      <a:alpha val="43137"/>
                    </a:srgbClr>
                  </a:outerShdw>
                </a:effectLst>
              </a:rPr>
              <a:t>our fair share!!!</a:t>
            </a:r>
            <a:endParaRPr lang="en-AU" sz="3600" dirty="0"/>
          </a:p>
        </p:txBody>
      </p:sp>
      <p:pic>
        <p:nvPicPr>
          <p:cNvPr id="13" name="Picture 12">
            <a:extLst>
              <a:ext uri="{FF2B5EF4-FFF2-40B4-BE49-F238E27FC236}">
                <a16:creationId xmlns:a16="http://schemas.microsoft.com/office/drawing/2014/main" id="{AC7ABC0E-4B5D-4816-B81B-2B31089D936F}"/>
              </a:ext>
            </a:extLst>
          </p:cNvPr>
          <p:cNvPicPr>
            <a:picLocks noChangeAspect="1"/>
          </p:cNvPicPr>
          <p:nvPr/>
        </p:nvPicPr>
        <p:blipFill rotWithShape="1">
          <a:blip r:embed="rId4" cstate="screen">
            <a:alphaModFix amt="59000"/>
            <a:extLst>
              <a:ext uri="{28A0092B-C50C-407E-A947-70E740481C1C}">
                <a14:useLocalDpi xmlns:a14="http://schemas.microsoft.com/office/drawing/2010/main" val="0"/>
              </a:ext>
            </a:extLst>
          </a:blip>
          <a:srcRect r="47211"/>
          <a:stretch/>
        </p:blipFill>
        <p:spPr>
          <a:xfrm>
            <a:off x="2699791" y="3462658"/>
            <a:ext cx="273881" cy="270988"/>
          </a:xfrm>
          <a:prstGeom prst="rect">
            <a:avLst/>
          </a:prstGeom>
        </p:spPr>
      </p:pic>
      <p:sp>
        <p:nvSpPr>
          <p:cNvPr id="14" name="TextBox 13">
            <a:extLst>
              <a:ext uri="{FF2B5EF4-FFF2-40B4-BE49-F238E27FC236}">
                <a16:creationId xmlns:a16="http://schemas.microsoft.com/office/drawing/2014/main" id="{96B38C79-3AD3-4FA0-B346-3A103EC2046F}"/>
              </a:ext>
            </a:extLst>
          </p:cNvPr>
          <p:cNvSpPr txBox="1"/>
          <p:nvPr/>
        </p:nvSpPr>
        <p:spPr>
          <a:xfrm>
            <a:off x="5833798" y="2517045"/>
            <a:ext cx="2664296" cy="707886"/>
          </a:xfrm>
          <a:prstGeom prst="rect">
            <a:avLst/>
          </a:prstGeom>
          <a:noFill/>
        </p:spPr>
        <p:txBody>
          <a:bodyPr wrap="square" rtlCol="0">
            <a:spAutoFit/>
          </a:bodyPr>
          <a:lstStyle/>
          <a:p>
            <a:r>
              <a:rPr lang="en-AU" sz="4000" b="1" dirty="0">
                <a:solidFill>
                  <a:srgbClr val="92D050"/>
                </a:solidFill>
              </a:rPr>
              <a:t>BUT !</a:t>
            </a:r>
            <a:endParaRPr lang="en-AU" b="1" dirty="0">
              <a:solidFill>
                <a:srgbClr val="92D050"/>
              </a:solidFill>
            </a:endParaRPr>
          </a:p>
        </p:txBody>
      </p:sp>
      <p:sp>
        <p:nvSpPr>
          <p:cNvPr id="6" name="TextBox 5">
            <a:extLst>
              <a:ext uri="{FF2B5EF4-FFF2-40B4-BE49-F238E27FC236}">
                <a16:creationId xmlns:a16="http://schemas.microsoft.com/office/drawing/2014/main" id="{AE638864-F942-4229-B208-8A3DC32E854F}"/>
              </a:ext>
            </a:extLst>
          </p:cNvPr>
          <p:cNvSpPr txBox="1"/>
          <p:nvPr/>
        </p:nvSpPr>
        <p:spPr>
          <a:xfrm>
            <a:off x="2864790" y="3385403"/>
            <a:ext cx="681535" cy="369332"/>
          </a:xfrm>
          <a:prstGeom prst="rect">
            <a:avLst/>
          </a:prstGeom>
          <a:noFill/>
        </p:spPr>
        <p:txBody>
          <a:bodyPr wrap="square" rtlCol="0">
            <a:spAutoFit/>
          </a:bodyPr>
          <a:lstStyle/>
          <a:p>
            <a:r>
              <a:rPr lang="en-AU" dirty="0">
                <a:solidFill>
                  <a:srgbClr val="C00000"/>
                </a:solidFill>
              </a:rPr>
              <a:t>46%</a:t>
            </a:r>
          </a:p>
        </p:txBody>
      </p:sp>
      <p:sp>
        <p:nvSpPr>
          <p:cNvPr id="16" name="TextBox 15">
            <a:extLst>
              <a:ext uri="{FF2B5EF4-FFF2-40B4-BE49-F238E27FC236}">
                <a16:creationId xmlns:a16="http://schemas.microsoft.com/office/drawing/2014/main" id="{67745787-AD60-4C88-821D-27F88F61F544}"/>
              </a:ext>
            </a:extLst>
          </p:cNvPr>
          <p:cNvSpPr txBox="1"/>
          <p:nvPr/>
        </p:nvSpPr>
        <p:spPr>
          <a:xfrm>
            <a:off x="2644352" y="3701065"/>
            <a:ext cx="681535" cy="369332"/>
          </a:xfrm>
          <a:prstGeom prst="rect">
            <a:avLst/>
          </a:prstGeom>
          <a:noFill/>
        </p:spPr>
        <p:txBody>
          <a:bodyPr wrap="square" rtlCol="0">
            <a:spAutoFit/>
          </a:bodyPr>
          <a:lstStyle/>
          <a:p>
            <a:r>
              <a:rPr lang="en-AU" b="1" dirty="0">
                <a:solidFill>
                  <a:srgbClr val="C00000"/>
                </a:solidFill>
              </a:rPr>
              <a:t>46%</a:t>
            </a:r>
          </a:p>
        </p:txBody>
      </p:sp>
    </p:spTree>
    <p:extLst>
      <p:ext uri="{BB962C8B-B14F-4D97-AF65-F5344CB8AC3E}">
        <p14:creationId xmlns:p14="http://schemas.microsoft.com/office/powerpoint/2010/main" val="598585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2000"/>
                                        <p:tgtEl>
                                          <p:spTgt spid="17"/>
                                        </p:tgtEl>
                                      </p:cBhvr>
                                    </p:animEffec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10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1000"/>
                                        <p:tgtEl>
                                          <p:spTgt spid="4"/>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animEffect transition="in" filter="wipe(left)">
                                      <p:cBhvr>
                                        <p:cTn id="5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4" grpId="0"/>
      <p:bldP spid="14" grpId="0"/>
      <p:bldP spid="6"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457200" y="163280"/>
            <a:ext cx="8229600" cy="562074"/>
          </a:xfrm>
        </p:spPr>
        <p:txBody>
          <a:bodyPr>
            <a:normAutofit fontScale="90000"/>
          </a:bodyPr>
          <a:lstStyle/>
          <a:p>
            <a:r>
              <a:rPr lang="en-AU" dirty="0"/>
              <a:t>Let’s look at the reality!</a:t>
            </a:r>
          </a:p>
        </p:txBody>
      </p:sp>
      <p:pic>
        <p:nvPicPr>
          <p:cNvPr id="7" name="Content Placeholder 6">
            <a:extLst>
              <a:ext uri="{FF2B5EF4-FFF2-40B4-BE49-F238E27FC236}">
                <a16:creationId xmlns:a16="http://schemas.microsoft.com/office/drawing/2014/main" id="{E7DD851E-20FF-4CEF-AB7E-111EFB4F291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15929" y="908720"/>
            <a:ext cx="7712141" cy="5790469"/>
          </a:xfrm>
        </p:spPr>
      </p:pic>
    </p:spTree>
    <p:extLst>
      <p:ext uri="{BB962C8B-B14F-4D97-AF65-F5344CB8AC3E}">
        <p14:creationId xmlns:p14="http://schemas.microsoft.com/office/powerpoint/2010/main" val="9096542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1184176"/>
          </a:xfrm>
        </p:spPr>
        <p:txBody>
          <a:bodyPr/>
          <a:lstStyle/>
          <a:p>
            <a:r>
              <a:rPr lang="en-AU" sz="4800" dirty="0"/>
              <a:t>Does Earth’s climate change?</a:t>
            </a:r>
          </a:p>
        </p:txBody>
      </p:sp>
      <p:sp>
        <p:nvSpPr>
          <p:cNvPr id="5" name="Content Placeholder 4"/>
          <p:cNvSpPr>
            <a:spLocks noGrp="1"/>
          </p:cNvSpPr>
          <p:nvPr>
            <p:ph idx="1"/>
          </p:nvPr>
        </p:nvSpPr>
        <p:spPr>
          <a:xfrm>
            <a:off x="301625" y="1916833"/>
            <a:ext cx="8540750" cy="3168352"/>
          </a:xfrm>
        </p:spPr>
        <p:txBody>
          <a:bodyPr/>
          <a:lstStyle/>
          <a:p>
            <a:r>
              <a:rPr lang="en-AU" sz="3600" dirty="0">
                <a:solidFill>
                  <a:srgbClr val="FFFF00"/>
                </a:solidFill>
              </a:rPr>
              <a:t>If so, how much and why?</a:t>
            </a:r>
          </a:p>
          <a:p>
            <a:r>
              <a:rPr lang="en-AU" sz="3600" dirty="0"/>
              <a:t>Could we be affecting it?</a:t>
            </a:r>
          </a:p>
          <a:p>
            <a:r>
              <a:rPr lang="en-AU" sz="3600" dirty="0"/>
              <a:t>What will happen, does it matter?</a:t>
            </a:r>
          </a:p>
          <a:p>
            <a:r>
              <a:rPr lang="en-AU" sz="3600" dirty="0"/>
              <a:t>What can we do about it?</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457200" y="163280"/>
            <a:ext cx="8229600" cy="562074"/>
          </a:xfrm>
        </p:spPr>
        <p:txBody>
          <a:bodyPr>
            <a:normAutofit fontScale="90000"/>
          </a:bodyPr>
          <a:lstStyle/>
          <a:p>
            <a:r>
              <a:rPr lang="en-AU" dirty="0"/>
              <a:t>Let’s look at the reality!</a:t>
            </a:r>
          </a:p>
        </p:txBody>
      </p:sp>
      <p:pic>
        <p:nvPicPr>
          <p:cNvPr id="7" name="Content Placeholder 6">
            <a:extLst>
              <a:ext uri="{FF2B5EF4-FFF2-40B4-BE49-F238E27FC236}">
                <a16:creationId xmlns:a16="http://schemas.microsoft.com/office/drawing/2014/main" id="{E7DD851E-20FF-4CEF-AB7E-111EFB4F291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73637" y="725354"/>
            <a:ext cx="8555968" cy="5614854"/>
          </a:xfrm>
        </p:spPr>
      </p:pic>
      <p:sp>
        <p:nvSpPr>
          <p:cNvPr id="3" name="TextBox 2">
            <a:extLst>
              <a:ext uri="{FF2B5EF4-FFF2-40B4-BE49-F238E27FC236}">
                <a16:creationId xmlns:a16="http://schemas.microsoft.com/office/drawing/2014/main" id="{82D4F6DC-B6AA-4FBD-9512-8267A1C71A67}"/>
              </a:ext>
            </a:extLst>
          </p:cNvPr>
          <p:cNvSpPr txBox="1"/>
          <p:nvPr/>
        </p:nvSpPr>
        <p:spPr>
          <a:xfrm>
            <a:off x="457200" y="6342439"/>
            <a:ext cx="7920880" cy="461665"/>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latin typeface="Calibri" panose="020F0502020204030204" pitchFamily="34" charset="0"/>
              </a:rPr>
              <a:t>But exported coal and gas are about DOUBLE that!</a:t>
            </a:r>
          </a:p>
        </p:txBody>
      </p:sp>
      <p:sp>
        <p:nvSpPr>
          <p:cNvPr id="4" name="TextBox 3">
            <a:extLst>
              <a:ext uri="{FF2B5EF4-FFF2-40B4-BE49-F238E27FC236}">
                <a16:creationId xmlns:a16="http://schemas.microsoft.com/office/drawing/2014/main" id="{CDF5778D-7BFC-4D77-8E54-F5FBF7E53897}"/>
              </a:ext>
            </a:extLst>
          </p:cNvPr>
          <p:cNvSpPr txBox="1"/>
          <p:nvPr/>
        </p:nvSpPr>
        <p:spPr>
          <a:xfrm>
            <a:off x="7380312" y="6498558"/>
            <a:ext cx="1668740" cy="307777"/>
          </a:xfrm>
          <a:prstGeom prst="rect">
            <a:avLst/>
          </a:prstGeom>
          <a:noFill/>
        </p:spPr>
        <p:txBody>
          <a:bodyPr wrap="square" rtlCol="0">
            <a:spAutoFit/>
          </a:bodyPr>
          <a:lstStyle/>
          <a:p>
            <a:r>
              <a:rPr lang="en-AU" sz="1400" dirty="0">
                <a:solidFill>
                  <a:srgbClr val="000000"/>
                </a:solidFill>
              </a:rPr>
              <a:t>SMH 29 May 2019</a:t>
            </a:r>
            <a:endParaRPr lang="en-AU" dirty="0">
              <a:solidFill>
                <a:srgbClr val="000000"/>
              </a:solidFill>
            </a:endParaRPr>
          </a:p>
        </p:txBody>
      </p:sp>
    </p:spTree>
    <p:extLst>
      <p:ext uri="{BB962C8B-B14F-4D97-AF65-F5344CB8AC3E}">
        <p14:creationId xmlns:p14="http://schemas.microsoft.com/office/powerpoint/2010/main" val="350040579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014" y="2375"/>
            <a:ext cx="9131639" cy="6853249"/>
          </a:xfrm>
          <a:prstGeom prst="rect">
            <a:avLst/>
          </a:prstGeom>
        </p:spPr>
      </p:pic>
      <p:cxnSp>
        <p:nvCxnSpPr>
          <p:cNvPr id="4" name="Straight Connector 3"/>
          <p:cNvCxnSpPr/>
          <p:nvPr/>
        </p:nvCxnSpPr>
        <p:spPr>
          <a:xfrm flipV="1">
            <a:off x="6876256" y="1988840"/>
            <a:ext cx="1368152" cy="720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727804"/>
      </p:ext>
    </p:extLst>
  </p:cSld>
  <p:clrMapOvr>
    <a:masterClrMapping/>
  </p:clrMapOvr>
  <p:transition advTm="159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st-IG-Temp&amp;CO2a.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72008"/>
            <a:ext cx="9128493" cy="6525344"/>
          </a:xfrm>
          <a:prstGeom prst="rect">
            <a:avLst/>
          </a:prstGeom>
        </p:spPr>
      </p:pic>
      <p:pic>
        <p:nvPicPr>
          <p:cNvPr id="8" name="Picture 7" descr="TempCO2ab.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12376" y="70921"/>
            <a:ext cx="2015960" cy="2349967"/>
          </a:xfrm>
          <a:prstGeom prst="rect">
            <a:avLst/>
          </a:prstGeom>
        </p:spPr>
      </p:pic>
      <p:cxnSp>
        <p:nvCxnSpPr>
          <p:cNvPr id="10" name="Straight Arrow Connector 9"/>
          <p:cNvCxnSpPr/>
          <p:nvPr/>
        </p:nvCxnSpPr>
        <p:spPr>
          <a:xfrm flipV="1">
            <a:off x="8286272" y="1124744"/>
            <a:ext cx="0" cy="1584176"/>
          </a:xfrm>
          <a:prstGeom prst="straightConnector1">
            <a:avLst/>
          </a:prstGeom>
          <a:ln w="76200">
            <a:solidFill>
              <a:srgbClr val="F84242"/>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16416" y="692696"/>
            <a:ext cx="432048" cy="1015663"/>
          </a:xfrm>
          <a:prstGeom prst="rect">
            <a:avLst/>
          </a:prstGeom>
          <a:noFill/>
        </p:spPr>
        <p:txBody>
          <a:bodyPr wrap="square" rtlCol="0">
            <a:spAutoFit/>
          </a:bodyPr>
          <a:lstStyle/>
          <a:p>
            <a:r>
              <a:rPr lang="en-AU" sz="6000" b="1" dirty="0">
                <a:solidFill>
                  <a:srgbClr val="FF0000"/>
                </a:solidFill>
              </a:rPr>
              <a:t>?</a:t>
            </a:r>
            <a:endParaRPr lang="en-AU" b="1" dirty="0">
              <a:solidFill>
                <a:srgbClr val="FF0000"/>
              </a:solidFill>
            </a:endParaRPr>
          </a:p>
        </p:txBody>
      </p:sp>
    </p:spTree>
  </p:cSld>
  <p:clrMapOvr>
    <a:masterClrMapping/>
  </p:clrMapOvr>
  <p:transition advTm="188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510588" cy="824136"/>
          </a:xfrm>
        </p:spPr>
        <p:txBody>
          <a:bodyPr/>
          <a:lstStyle/>
          <a:p>
            <a:r>
              <a:rPr lang="en-AU" dirty="0"/>
              <a:t>Earth’s climate</a:t>
            </a:r>
          </a:p>
        </p:txBody>
      </p:sp>
      <p:sp>
        <p:nvSpPr>
          <p:cNvPr id="3" name="Content Placeholder 2"/>
          <p:cNvSpPr>
            <a:spLocks noGrp="1"/>
          </p:cNvSpPr>
          <p:nvPr>
            <p:ph idx="1"/>
          </p:nvPr>
        </p:nvSpPr>
        <p:spPr>
          <a:xfrm>
            <a:off x="251520" y="908720"/>
            <a:ext cx="8518847" cy="5832648"/>
          </a:xfrm>
        </p:spPr>
        <p:txBody>
          <a:bodyPr/>
          <a:lstStyle/>
          <a:p>
            <a:r>
              <a:rPr lang="en-AU" dirty="0"/>
              <a:t>The orbital wobbles triggered the changes</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r>
              <a:rPr lang="en-AU" dirty="0">
                <a:solidFill>
                  <a:srgbClr val="FFFF00"/>
                </a:solidFill>
              </a:rPr>
              <a:t>The carbon dioxide AMPLIFIED them …</a:t>
            </a:r>
          </a:p>
        </p:txBody>
      </p:sp>
      <p:pic>
        <p:nvPicPr>
          <p:cNvPr id="5" name="Picture 4" descr="Milank&amp;IceAge.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5576" y="1556792"/>
            <a:ext cx="6912768" cy="45365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wipe(left)">
                                      <p:cBhvr>
                                        <p:cTn id="7"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1130361.JPG"/>
          <p:cNvPicPr preferRelativeResize="0">
            <a:picLocks noChangeAspect="1"/>
          </p:cNvPicPr>
          <p:nvPr/>
        </p:nvPicPr>
        <p:blipFill>
          <a:blip r:embed="rId3" cstate="screen">
            <a:lum brigh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1"/>
            <a:ext cx="9143999" cy="764703"/>
          </a:xfrm>
        </p:spPr>
        <p:txBody>
          <a:bodyPr>
            <a:noAutofit/>
          </a:bodyPr>
          <a:lstStyle/>
          <a:p>
            <a:r>
              <a:rPr lang="en-AU" sz="4000" dirty="0"/>
              <a:t>Earth’s Greenhouse climate</a:t>
            </a:r>
            <a:endParaRPr lang="en-AU" sz="4000" u="sng" dirty="0"/>
          </a:p>
        </p:txBody>
      </p:sp>
      <p:sp>
        <p:nvSpPr>
          <p:cNvPr id="11" name="TextBox 10"/>
          <p:cNvSpPr txBox="1"/>
          <p:nvPr/>
        </p:nvSpPr>
        <p:spPr>
          <a:xfrm>
            <a:off x="1475656" y="980728"/>
            <a:ext cx="3456384" cy="584775"/>
          </a:xfrm>
          <a:prstGeom prst="rect">
            <a:avLst/>
          </a:prstGeom>
          <a:noFill/>
        </p:spPr>
        <p:txBody>
          <a:bodyPr wrap="square" rtlCol="0">
            <a:spAutoFit/>
          </a:bodyPr>
          <a:lstStyle/>
          <a:p>
            <a:r>
              <a:rPr lang="en-AU" sz="3200" dirty="0">
                <a:solidFill>
                  <a:srgbClr val="FFFFFF">
                    <a:lumMod val="95000"/>
                  </a:srgbClr>
                </a:solidFill>
                <a:effectLst>
                  <a:outerShdw blurRad="38100" dist="38100" dir="2700000" algn="tl">
                    <a:srgbClr val="000000">
                      <a:alpha val="43137"/>
                    </a:srgbClr>
                  </a:outerShdw>
                </a:effectLst>
                <a:latin typeface="Arial Rounded MT Bold" pitchFamily="34" charset="0"/>
              </a:rPr>
              <a:t>Solar warming</a:t>
            </a:r>
          </a:p>
        </p:txBody>
      </p:sp>
      <p:sp>
        <p:nvSpPr>
          <p:cNvPr id="12" name="TextBox 11"/>
          <p:cNvSpPr txBox="1"/>
          <p:nvPr/>
        </p:nvSpPr>
        <p:spPr>
          <a:xfrm>
            <a:off x="4932040" y="4797152"/>
            <a:ext cx="3096344" cy="1569660"/>
          </a:xfrm>
          <a:prstGeom prst="rect">
            <a:avLst/>
          </a:prstGeom>
          <a:noFill/>
        </p:spPr>
        <p:txBody>
          <a:bodyPr wrap="square" rtlCol="0">
            <a:spAutoFit/>
          </a:bodyPr>
          <a:lstStyle/>
          <a:p>
            <a:r>
              <a:rPr lang="en-AU" sz="3200" dirty="0">
                <a:solidFill>
                  <a:srgbClr val="DADADA"/>
                </a:solidFill>
                <a:effectLst>
                  <a:outerShdw blurRad="38100" dist="38100" dir="2700000" algn="tl">
                    <a:srgbClr val="000000">
                      <a:alpha val="43137"/>
                    </a:srgbClr>
                  </a:outerShdw>
                </a:effectLst>
                <a:latin typeface="Arial Rounded MT Bold" pitchFamily="34" charset="0"/>
              </a:rPr>
              <a:t>More H</a:t>
            </a:r>
            <a:r>
              <a:rPr lang="en-AU" sz="3200" baseline="-25000" dirty="0">
                <a:solidFill>
                  <a:srgbClr val="DADADA"/>
                </a:solidFill>
                <a:effectLst>
                  <a:outerShdw blurRad="38100" dist="38100" dir="2700000" algn="tl">
                    <a:srgbClr val="000000">
                      <a:alpha val="43137"/>
                    </a:srgbClr>
                  </a:outerShdw>
                </a:effectLst>
                <a:latin typeface="Arial Rounded MT Bold" pitchFamily="34" charset="0"/>
              </a:rPr>
              <a:t>2</a:t>
            </a:r>
            <a:r>
              <a:rPr lang="en-AU" sz="3200" dirty="0">
                <a:solidFill>
                  <a:srgbClr val="DADADA"/>
                </a:solidFill>
                <a:effectLst>
                  <a:outerShdw blurRad="38100" dist="38100" dir="2700000" algn="tl">
                    <a:srgbClr val="000000">
                      <a:alpha val="43137"/>
                    </a:srgbClr>
                  </a:outerShdw>
                </a:effectLst>
                <a:latin typeface="Arial Rounded MT Bold" pitchFamily="34" charset="0"/>
              </a:rPr>
              <a:t>O &amp; CO</a:t>
            </a:r>
            <a:r>
              <a:rPr lang="en-AU" sz="3200" baseline="-25000" dirty="0">
                <a:solidFill>
                  <a:srgbClr val="DADADA"/>
                </a:solidFill>
                <a:effectLst>
                  <a:outerShdw blurRad="38100" dist="38100" dir="2700000" algn="tl">
                    <a:srgbClr val="000000">
                      <a:alpha val="43137"/>
                    </a:srgbClr>
                  </a:outerShdw>
                </a:effectLst>
                <a:latin typeface="Arial Rounded MT Bold" pitchFamily="34" charset="0"/>
              </a:rPr>
              <a:t>2</a:t>
            </a:r>
            <a:r>
              <a:rPr lang="en-AU" sz="3200" dirty="0">
                <a:solidFill>
                  <a:srgbClr val="DADADA"/>
                </a:solidFill>
                <a:effectLst>
                  <a:outerShdw blurRad="38100" dist="38100" dir="2700000" algn="tl">
                    <a:srgbClr val="000000">
                      <a:alpha val="43137"/>
                    </a:srgbClr>
                  </a:outerShdw>
                </a:effectLst>
                <a:latin typeface="Arial Rounded MT Bold" pitchFamily="34" charset="0"/>
              </a:rPr>
              <a:t> into atmosphere</a:t>
            </a:r>
          </a:p>
        </p:txBody>
      </p:sp>
      <p:sp>
        <p:nvSpPr>
          <p:cNvPr id="13" name="TextBox 12"/>
          <p:cNvSpPr txBox="1"/>
          <p:nvPr/>
        </p:nvSpPr>
        <p:spPr>
          <a:xfrm>
            <a:off x="4499992" y="2060848"/>
            <a:ext cx="3528392" cy="1200329"/>
          </a:xfrm>
          <a:prstGeom prst="rect">
            <a:avLst/>
          </a:prstGeom>
          <a:noFill/>
        </p:spPr>
        <p:txBody>
          <a:bodyPr wrap="square" rtlCol="0">
            <a:spAutoFit/>
          </a:bodyPr>
          <a:lstStyle/>
          <a:p>
            <a:r>
              <a:rPr lang="en-AU" sz="3600" dirty="0">
                <a:solidFill>
                  <a:srgbClr val="FF5050"/>
                </a:solidFill>
                <a:effectLst>
                  <a:outerShdw blurRad="38100" dist="38100" dir="2700000" algn="tl">
                    <a:srgbClr val="000000">
                      <a:alpha val="43137"/>
                    </a:srgbClr>
                  </a:outerShdw>
                </a:effectLst>
                <a:latin typeface="Arial Rounded MT Bold" pitchFamily="34" charset="0"/>
              </a:rPr>
              <a:t>Higher temperatures</a:t>
            </a:r>
          </a:p>
        </p:txBody>
      </p:sp>
      <p:sp>
        <p:nvSpPr>
          <p:cNvPr id="14" name="TextBox 13"/>
          <p:cNvSpPr txBox="1"/>
          <p:nvPr/>
        </p:nvSpPr>
        <p:spPr>
          <a:xfrm>
            <a:off x="971600" y="2636912"/>
            <a:ext cx="3240360" cy="1569660"/>
          </a:xfrm>
          <a:prstGeom prst="rect">
            <a:avLst/>
          </a:prstGeom>
          <a:noFill/>
        </p:spPr>
        <p:txBody>
          <a:bodyPr wrap="square" rtlCol="0">
            <a:spAutoFit/>
          </a:bodyPr>
          <a:lstStyle/>
          <a:p>
            <a:r>
              <a:rPr lang="en-AU" sz="3200" dirty="0">
                <a:solidFill>
                  <a:srgbClr val="FF0000"/>
                </a:solidFill>
                <a:effectLst>
                  <a:outerShdw blurRad="38100" dist="38100" dir="2700000" algn="tl">
                    <a:srgbClr val="000000">
                      <a:alpha val="43137"/>
                    </a:srgbClr>
                  </a:outerShdw>
                </a:effectLst>
                <a:latin typeface="Arial Rounded MT Bold" pitchFamily="34" charset="0"/>
              </a:rPr>
              <a:t>More greenhouse warming</a:t>
            </a:r>
          </a:p>
        </p:txBody>
      </p:sp>
      <p:sp>
        <p:nvSpPr>
          <p:cNvPr id="15" name="Circular Arrow 14"/>
          <p:cNvSpPr/>
          <p:nvPr/>
        </p:nvSpPr>
        <p:spPr bwMode="auto">
          <a:xfrm rot="4712166">
            <a:off x="6772125" y="3190348"/>
            <a:ext cx="2070548" cy="1888196"/>
          </a:xfrm>
          <a:prstGeom prst="circularArrow">
            <a:avLst>
              <a:gd name="adj1" fmla="val 9992"/>
              <a:gd name="adj2" fmla="val 1142319"/>
              <a:gd name="adj3" fmla="val 20457687"/>
              <a:gd name="adj4" fmla="val 12975437"/>
              <a:gd name="adj5" fmla="val 12692"/>
            </a:avLst>
          </a:prstGeom>
          <a:solidFill>
            <a:srgbClr val="FF7C8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AU">
              <a:solidFill>
                <a:srgbClr val="FFFFFF"/>
              </a:solidFill>
            </a:endParaRPr>
          </a:p>
        </p:txBody>
      </p:sp>
      <p:sp>
        <p:nvSpPr>
          <p:cNvPr id="16" name="Circular Arrow 15"/>
          <p:cNvSpPr/>
          <p:nvPr/>
        </p:nvSpPr>
        <p:spPr bwMode="auto">
          <a:xfrm rot="11588082">
            <a:off x="3295208" y="4111347"/>
            <a:ext cx="2017312" cy="1848934"/>
          </a:xfrm>
          <a:prstGeom prst="circularArrow">
            <a:avLst>
              <a:gd name="adj1" fmla="val 9992"/>
              <a:gd name="adj2" fmla="val 1142319"/>
              <a:gd name="adj3" fmla="val 20457687"/>
              <a:gd name="adj4" fmla="val 14034949"/>
              <a:gd name="adj5" fmla="val 12692"/>
            </a:avLst>
          </a:prstGeom>
          <a:solidFill>
            <a:schemeClr val="accent3">
              <a:lumMod val="20000"/>
              <a:lumOff val="80000"/>
            </a:schemeClr>
          </a:solidFill>
          <a:ln w="6350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AU">
              <a:solidFill>
                <a:srgbClr val="FFFFFF"/>
              </a:solidFill>
            </a:endParaRPr>
          </a:p>
        </p:txBody>
      </p:sp>
      <p:sp>
        <p:nvSpPr>
          <p:cNvPr id="17" name="Circular Arrow 16"/>
          <p:cNvSpPr/>
          <p:nvPr/>
        </p:nvSpPr>
        <p:spPr bwMode="auto">
          <a:xfrm rot="16351888">
            <a:off x="3258940" y="2022817"/>
            <a:ext cx="1756666" cy="2367636"/>
          </a:xfrm>
          <a:prstGeom prst="circularArrow">
            <a:avLst>
              <a:gd name="adj1" fmla="val 9992"/>
              <a:gd name="adj2" fmla="val 1142319"/>
              <a:gd name="adj3" fmla="val 20457687"/>
              <a:gd name="adj4" fmla="val 16643851"/>
              <a:gd name="adj5" fmla="val 12692"/>
            </a:avLst>
          </a:prstGeom>
          <a:solidFill>
            <a:srgbClr val="FF7C8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AU">
              <a:solidFill>
                <a:srgbClr val="FFFFFF"/>
              </a:solidFill>
            </a:endParaRPr>
          </a:p>
        </p:txBody>
      </p:sp>
      <p:sp>
        <p:nvSpPr>
          <p:cNvPr id="18" name="Circular Arrow 17"/>
          <p:cNvSpPr/>
          <p:nvPr/>
        </p:nvSpPr>
        <p:spPr bwMode="auto">
          <a:xfrm rot="20147357">
            <a:off x="4116126" y="1020779"/>
            <a:ext cx="1756666" cy="2367636"/>
          </a:xfrm>
          <a:prstGeom prst="circularArrow">
            <a:avLst>
              <a:gd name="adj1" fmla="val 9992"/>
              <a:gd name="adj2" fmla="val 1142319"/>
              <a:gd name="adj3" fmla="val 20457687"/>
              <a:gd name="adj4" fmla="val 16643851"/>
              <a:gd name="adj5" fmla="val 12692"/>
            </a:avLst>
          </a:prstGeom>
          <a:solidFill>
            <a:schemeClr val="tx1">
              <a:lumMod val="95000"/>
            </a:schemeClr>
          </a:solidFill>
          <a:ln w="635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AU">
              <a:solidFill>
                <a:srgbClr val="FFFFFF"/>
              </a:solidFill>
            </a:endParaRPr>
          </a:p>
        </p:txBody>
      </p:sp>
      <p:sp>
        <p:nvSpPr>
          <p:cNvPr id="19" name="TextBox 18"/>
          <p:cNvSpPr txBox="1"/>
          <p:nvPr/>
        </p:nvSpPr>
        <p:spPr>
          <a:xfrm>
            <a:off x="251520" y="5301208"/>
            <a:ext cx="3096344" cy="1323439"/>
          </a:xfrm>
          <a:prstGeom prst="rect">
            <a:avLst/>
          </a:prstGeom>
          <a:noFill/>
        </p:spPr>
        <p:txBody>
          <a:bodyPr wrap="square" rtlCol="0">
            <a:spAutoFit/>
          </a:bodyPr>
          <a:lstStyle/>
          <a:p>
            <a:r>
              <a:rPr lang="en-AU" sz="4000" dirty="0">
                <a:solidFill>
                  <a:srgbClr val="FFFF00"/>
                </a:solidFill>
                <a:effectLst>
                  <a:outerShdw blurRad="38100" dist="38100" dir="2700000" algn="tl">
                    <a:srgbClr val="000000">
                      <a:alpha val="43137"/>
                    </a:srgbClr>
                  </a:outerShdw>
                </a:effectLst>
                <a:latin typeface="Arial Rounded MT Bold" pitchFamily="34" charset="0"/>
              </a:rPr>
              <a:t>Positive feedback!</a:t>
            </a:r>
            <a:endParaRPr lang="en-AU" sz="2000" dirty="0">
              <a:solidFill>
                <a:srgbClr val="FFFF00"/>
              </a:solidFill>
              <a:effectLst>
                <a:outerShdw blurRad="38100" dist="38100" dir="2700000" algn="tl">
                  <a:srgbClr val="000000">
                    <a:alpha val="43137"/>
                  </a:srgbClr>
                </a:outerShdw>
              </a:effectLst>
              <a:latin typeface="Arial Rounded MT Bold"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1500"/>
                            </p:stCondLst>
                            <p:childTnLst>
                              <p:par>
                                <p:cTn id="13" presetID="22" presetClass="entr" presetSubtype="2"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childTnLst>
                          </p:cTn>
                        </p:par>
                        <p:par>
                          <p:cTn id="16" fill="hold">
                            <p:stCondLst>
                              <p:cond delay="2000"/>
                            </p:stCondLst>
                            <p:childTnLst>
                              <p:par>
                                <p:cTn id="17" presetID="10"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4000"/>
                            </p:stCondLst>
                            <p:childTnLst>
                              <p:par>
                                <p:cTn id="25" presetID="2" presetClass="entr" presetSubtype="4" fill="hold" grpId="0" nodeType="after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P spid="16" grpId="0" animBg="1"/>
      <p:bldP spid="17"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1184176"/>
          </a:xfrm>
        </p:spPr>
        <p:txBody>
          <a:bodyPr/>
          <a:lstStyle/>
          <a:p>
            <a:r>
              <a:rPr lang="en-AU" sz="4800" dirty="0"/>
              <a:t>Does Earth’s climate change?</a:t>
            </a:r>
          </a:p>
        </p:txBody>
      </p:sp>
      <p:sp>
        <p:nvSpPr>
          <p:cNvPr id="5" name="Content Placeholder 4"/>
          <p:cNvSpPr>
            <a:spLocks noGrp="1"/>
          </p:cNvSpPr>
          <p:nvPr>
            <p:ph idx="1"/>
          </p:nvPr>
        </p:nvSpPr>
        <p:spPr>
          <a:xfrm>
            <a:off x="301625" y="1916832"/>
            <a:ext cx="8540750" cy="4182343"/>
          </a:xfrm>
        </p:spPr>
        <p:txBody>
          <a:bodyPr/>
          <a:lstStyle/>
          <a:p>
            <a:r>
              <a:rPr lang="en-AU" sz="3600" dirty="0">
                <a:solidFill>
                  <a:schemeClr val="tx1">
                    <a:lumMod val="75000"/>
                  </a:schemeClr>
                </a:solidFill>
              </a:rPr>
              <a:t>If so, how much and why?   … YES!</a:t>
            </a:r>
          </a:p>
          <a:p>
            <a:r>
              <a:rPr lang="en-AU" sz="3600" dirty="0">
                <a:solidFill>
                  <a:schemeClr val="tx1">
                    <a:lumMod val="75000"/>
                  </a:schemeClr>
                </a:solidFill>
              </a:rPr>
              <a:t>Could we be affecting it?     … YES!</a:t>
            </a:r>
          </a:p>
          <a:p>
            <a:r>
              <a:rPr lang="en-AU" sz="3600" dirty="0">
                <a:solidFill>
                  <a:srgbClr val="FFFF00"/>
                </a:solidFill>
              </a:rPr>
              <a:t>What will happen, does it matter?</a:t>
            </a:r>
          </a:p>
          <a:p>
            <a:r>
              <a:rPr lang="en-AU" sz="3600" dirty="0"/>
              <a:t>What can we do about it?</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625" y="228600"/>
            <a:ext cx="8510588" cy="1688232"/>
          </a:xfrm>
        </p:spPr>
        <p:txBody>
          <a:bodyPr/>
          <a:lstStyle/>
          <a:p>
            <a:r>
              <a:rPr lang="en-AU" sz="4800" b="1" dirty="0">
                <a:solidFill>
                  <a:srgbClr val="FFC000"/>
                </a:solidFill>
                <a:effectLst>
                  <a:outerShdw blurRad="76200" dist="63500" dir="2700000" algn="tl">
                    <a:srgbClr val="000000">
                      <a:alpha val="62000"/>
                    </a:srgbClr>
                  </a:outerShdw>
                </a:effectLst>
              </a:rPr>
              <a:t>So what will this extra CO</a:t>
            </a:r>
            <a:r>
              <a:rPr lang="en-AU" sz="4800" b="1" baseline="-25000" dirty="0">
                <a:solidFill>
                  <a:srgbClr val="FFC000"/>
                </a:solidFill>
                <a:effectLst>
                  <a:outerShdw blurRad="76200" dist="63500" dir="2700000" algn="tl">
                    <a:srgbClr val="000000">
                      <a:alpha val="62000"/>
                    </a:srgbClr>
                  </a:outerShdw>
                </a:effectLst>
              </a:rPr>
              <a:t>2</a:t>
            </a:r>
            <a:r>
              <a:rPr lang="en-AU" sz="4800" b="1" dirty="0">
                <a:solidFill>
                  <a:srgbClr val="FFC000"/>
                </a:solidFill>
                <a:effectLst>
                  <a:outerShdw blurRad="76200" dist="63500" dir="2700000" algn="tl">
                    <a:srgbClr val="000000">
                      <a:alpha val="62000"/>
                    </a:srgbClr>
                  </a:outerShdw>
                </a:effectLst>
              </a:rPr>
              <a:t> do to the  +33</a:t>
            </a:r>
            <a:r>
              <a:rPr lang="en-AU" sz="4800" b="1" baseline="30000" dirty="0">
                <a:solidFill>
                  <a:srgbClr val="FFC000"/>
                </a:solidFill>
                <a:effectLst>
                  <a:outerShdw blurRad="76200" dist="63500" dir="2700000" algn="tl">
                    <a:srgbClr val="000000">
                      <a:alpha val="62000"/>
                    </a:srgbClr>
                  </a:outerShdw>
                </a:effectLst>
              </a:rPr>
              <a:t>o</a:t>
            </a:r>
            <a:r>
              <a:rPr lang="en-AU" sz="4800" b="1" dirty="0">
                <a:solidFill>
                  <a:srgbClr val="FFC000"/>
                </a:solidFill>
                <a:effectLst>
                  <a:outerShdw blurRad="76200" dist="63500" dir="2700000" algn="tl">
                    <a:srgbClr val="000000">
                      <a:alpha val="62000"/>
                    </a:srgbClr>
                  </a:outerShdw>
                </a:effectLst>
              </a:rPr>
              <a:t>C   Greenhouse effect?</a:t>
            </a:r>
            <a:endParaRPr lang="en-AU" sz="4800" dirty="0">
              <a:solidFill>
                <a:srgbClr val="FFC000"/>
              </a:solidFill>
            </a:endParaRPr>
          </a:p>
        </p:txBody>
      </p:sp>
      <p:sp>
        <p:nvSpPr>
          <p:cNvPr id="5" name="Content Placeholder 4"/>
          <p:cNvSpPr>
            <a:spLocks noGrp="1"/>
          </p:cNvSpPr>
          <p:nvPr>
            <p:ph idx="1"/>
          </p:nvPr>
        </p:nvSpPr>
        <p:spPr>
          <a:xfrm>
            <a:off x="301625" y="2564904"/>
            <a:ext cx="8540750" cy="3534271"/>
          </a:xfrm>
        </p:spPr>
        <p:txBody>
          <a:bodyPr/>
          <a:lstStyle/>
          <a:p>
            <a:r>
              <a:rPr lang="en-AU" dirty="0"/>
              <a:t>Two ways to answer:</a:t>
            </a:r>
          </a:p>
          <a:p>
            <a:r>
              <a:rPr lang="en-AU" dirty="0">
                <a:solidFill>
                  <a:srgbClr val="FFFF00"/>
                </a:solidFill>
              </a:rPr>
              <a:t>Look at what has happened in the past</a:t>
            </a:r>
          </a:p>
          <a:p>
            <a:r>
              <a:rPr lang="en-AU" dirty="0"/>
              <a:t>Use our understanding of the way the climate works (</a:t>
            </a:r>
            <a:r>
              <a:rPr lang="en-AU" dirty="0" err="1"/>
              <a:t>ie</a:t>
            </a:r>
            <a:r>
              <a:rPr lang="en-AU" dirty="0"/>
              <a:t>. ‘computer modelling’)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Rot="1" noChangeArrowheads="1"/>
          </p:cNvSpPr>
          <p:nvPr/>
        </p:nvSpPr>
        <p:spPr bwMode="auto">
          <a:xfrm>
            <a:off x="0" y="188913"/>
            <a:ext cx="9144000" cy="5757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AU" sz="4400" kern="0" dirty="0">
                <a:solidFill>
                  <a:srgbClr val="CCFFFF"/>
                </a:solidFill>
                <a:effectLst>
                  <a:outerShdw blurRad="38100" dist="38100" dir="2700000" algn="tl">
                    <a:srgbClr val="000000"/>
                  </a:outerShdw>
                </a:effectLst>
              </a:rPr>
              <a:t>Earth’s climate – looking at the past</a:t>
            </a:r>
            <a:endParaRPr lang="en-AU" sz="3600" kern="0" dirty="0">
              <a:solidFill>
                <a:srgbClr val="CCFFFF"/>
              </a:solidFill>
              <a:effectLst>
                <a:outerShdw blurRad="38100" dist="38100" dir="2700000" algn="tl">
                  <a:srgbClr val="000000"/>
                </a:outerShdw>
              </a:effectLst>
            </a:endParaRPr>
          </a:p>
        </p:txBody>
      </p:sp>
      <p:sp>
        <p:nvSpPr>
          <p:cNvPr id="4" name="Content Placeholder 3"/>
          <p:cNvSpPr>
            <a:spLocks noGrp="1"/>
          </p:cNvSpPr>
          <p:nvPr>
            <p:ph idx="1"/>
          </p:nvPr>
        </p:nvSpPr>
        <p:spPr>
          <a:xfrm>
            <a:off x="0" y="1124744"/>
            <a:ext cx="9143999" cy="4974431"/>
          </a:xfrm>
        </p:spPr>
        <p:txBody>
          <a:bodyPr/>
          <a:lstStyle/>
          <a:p>
            <a:pPr>
              <a:buNone/>
            </a:pPr>
            <a:r>
              <a:rPr lang="en-AU" dirty="0"/>
              <a:t>The last ‘interglacial’ – similar to current climate.</a:t>
            </a:r>
          </a:p>
          <a:p>
            <a:pPr>
              <a:buNone/>
            </a:pPr>
            <a:r>
              <a:rPr lang="en-AU" dirty="0"/>
              <a:t>Maybe ~2°C warmer than last century average...</a:t>
            </a:r>
          </a:p>
        </p:txBody>
      </p:sp>
      <p:pic>
        <p:nvPicPr>
          <p:cNvPr id="6" name="Content Placeholder 5" descr="PhanerTempbMillyr2.gif"/>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auto">
          <a:xfrm>
            <a:off x="210873" y="2857496"/>
            <a:ext cx="8424579" cy="3714775"/>
          </a:xfrm>
          <a:prstGeom prst="rect">
            <a:avLst/>
          </a:prstGeom>
          <a:noFill/>
          <a:ln w="9525">
            <a:noFill/>
            <a:miter lim="800000"/>
            <a:headEnd/>
            <a:tailEnd/>
          </a:ln>
          <a:effectLst/>
        </p:spPr>
      </p:pic>
      <p:sp>
        <p:nvSpPr>
          <p:cNvPr id="7" name="Oval 6"/>
          <p:cNvSpPr/>
          <p:nvPr/>
        </p:nvSpPr>
        <p:spPr bwMode="auto">
          <a:xfrm>
            <a:off x="5214942" y="3429000"/>
            <a:ext cx="648072" cy="712670"/>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9DB4C-47C2-4E38-8B4A-5DC011D97E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528" y="44624"/>
            <a:ext cx="8459283" cy="6796142"/>
          </a:xfrm>
          <a:prstGeom prst="rect">
            <a:avLst/>
          </a:prstGeom>
        </p:spPr>
      </p:pic>
      <p:cxnSp>
        <p:nvCxnSpPr>
          <p:cNvPr id="5" name="Straight Connector 4">
            <a:extLst>
              <a:ext uri="{FF2B5EF4-FFF2-40B4-BE49-F238E27FC236}">
                <a16:creationId xmlns:a16="http://schemas.microsoft.com/office/drawing/2014/main" id="{AD8A9655-60DF-46EC-B11B-A86A1E326A51}"/>
              </a:ext>
            </a:extLst>
          </p:cNvPr>
          <p:cNvCxnSpPr>
            <a:cxnSpLocks/>
          </p:cNvCxnSpPr>
          <p:nvPr/>
        </p:nvCxnSpPr>
        <p:spPr bwMode="auto">
          <a:xfrm>
            <a:off x="1259632" y="3501008"/>
            <a:ext cx="6408712" cy="0"/>
          </a:xfrm>
          <a:prstGeom prst="line">
            <a:avLst/>
          </a:prstGeom>
          <a:solidFill>
            <a:schemeClr val="accent1"/>
          </a:solidFill>
          <a:ln w="9525" cap="flat" cmpd="sng" algn="ctr">
            <a:solidFill>
              <a:srgbClr val="00B0F0"/>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393796CB-4460-41A4-8F8E-8B0CBA34C3E9}"/>
              </a:ext>
            </a:extLst>
          </p:cNvPr>
          <p:cNvCxnSpPr>
            <a:cxnSpLocks/>
          </p:cNvCxnSpPr>
          <p:nvPr/>
        </p:nvCxnSpPr>
        <p:spPr bwMode="auto">
          <a:xfrm>
            <a:off x="1331640" y="2656790"/>
            <a:ext cx="6336704" cy="0"/>
          </a:xfrm>
          <a:prstGeom prst="line">
            <a:avLst/>
          </a:prstGeom>
          <a:solidFill>
            <a:schemeClr val="accent1"/>
          </a:solidFill>
          <a:ln w="9525" cap="flat" cmpd="sng" algn="ctr">
            <a:solidFill>
              <a:srgbClr val="0070C0"/>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1AACEA37-894F-46DA-9A54-715EDF81A8A3}"/>
              </a:ext>
            </a:extLst>
          </p:cNvPr>
          <p:cNvSpPr txBox="1"/>
          <p:nvPr/>
        </p:nvSpPr>
        <p:spPr>
          <a:xfrm>
            <a:off x="1403648" y="3223454"/>
            <a:ext cx="1224136" cy="307777"/>
          </a:xfrm>
          <a:prstGeom prst="rect">
            <a:avLst/>
          </a:prstGeom>
          <a:noFill/>
        </p:spPr>
        <p:txBody>
          <a:bodyPr wrap="square" rtlCol="0">
            <a:spAutoFit/>
          </a:bodyPr>
          <a:lstStyle/>
          <a:p>
            <a:r>
              <a:rPr lang="en-AU" sz="1400" dirty="0">
                <a:solidFill>
                  <a:srgbClr val="0070C0"/>
                </a:solidFill>
              </a:rPr>
              <a:t>Current SL</a:t>
            </a:r>
          </a:p>
        </p:txBody>
      </p:sp>
      <p:sp>
        <p:nvSpPr>
          <p:cNvPr id="10" name="TextBox 9">
            <a:extLst>
              <a:ext uri="{FF2B5EF4-FFF2-40B4-BE49-F238E27FC236}">
                <a16:creationId xmlns:a16="http://schemas.microsoft.com/office/drawing/2014/main" id="{E115891F-A5A3-4AD7-B3D0-AE727B30F253}"/>
              </a:ext>
            </a:extLst>
          </p:cNvPr>
          <p:cNvSpPr txBox="1"/>
          <p:nvPr/>
        </p:nvSpPr>
        <p:spPr>
          <a:xfrm>
            <a:off x="1403648" y="2420888"/>
            <a:ext cx="1224136" cy="307777"/>
          </a:xfrm>
          <a:prstGeom prst="rect">
            <a:avLst/>
          </a:prstGeom>
          <a:noFill/>
        </p:spPr>
        <p:txBody>
          <a:bodyPr wrap="square" rtlCol="0">
            <a:spAutoFit/>
          </a:bodyPr>
          <a:lstStyle/>
          <a:p>
            <a:r>
              <a:rPr lang="en-AU" sz="1400" dirty="0">
                <a:solidFill>
                  <a:schemeClr val="accent5">
                    <a:lumMod val="25000"/>
                  </a:schemeClr>
                </a:solidFill>
              </a:rPr>
              <a:t>10 m SLR</a:t>
            </a:r>
          </a:p>
        </p:txBody>
      </p:sp>
    </p:spTree>
    <p:extLst>
      <p:ext uri="{BB962C8B-B14F-4D97-AF65-F5344CB8AC3E}">
        <p14:creationId xmlns:p14="http://schemas.microsoft.com/office/powerpoint/2010/main" val="256593137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5" descr="NSci090701cov.jpg"/>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2857500" y="285750"/>
            <a:ext cx="6096000" cy="4572000"/>
          </a:xfrm>
        </p:spPr>
      </p:pic>
      <p:sp>
        <p:nvSpPr>
          <p:cNvPr id="12291" name="TextBox 6"/>
          <p:cNvSpPr txBox="1">
            <a:spLocks noChangeArrowheads="1"/>
          </p:cNvSpPr>
          <p:nvPr/>
        </p:nvSpPr>
        <p:spPr bwMode="auto">
          <a:xfrm>
            <a:off x="0" y="4797152"/>
            <a:ext cx="8572500" cy="1200329"/>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400" u="sng" dirty="0">
                <a:solidFill>
                  <a:srgbClr val="FFFFFF"/>
                </a:solidFill>
                <a:effectLst>
                  <a:outerShdw blurRad="38100" dist="38100" dir="2700000" algn="tl">
                    <a:srgbClr val="000000">
                      <a:alpha val="43137"/>
                    </a:srgbClr>
                  </a:outerShdw>
                </a:effectLst>
                <a:latin typeface="Calibri" pitchFamily="34" charset="0"/>
              </a:rPr>
              <a:t>last interglacial period</a:t>
            </a:r>
            <a:r>
              <a:rPr lang="en-US" sz="2400" dirty="0">
                <a:solidFill>
                  <a:srgbClr val="FFFFFF"/>
                </a:solidFill>
                <a:effectLst>
                  <a:outerShdw blurRad="38100" dist="38100" dir="2700000" algn="tl">
                    <a:srgbClr val="000000">
                      <a:alpha val="43137"/>
                    </a:srgbClr>
                  </a:outerShdw>
                </a:effectLst>
                <a:latin typeface="Calibri" pitchFamily="34" charset="0"/>
              </a:rPr>
              <a:t> when sea level peaked at around </a:t>
            </a:r>
            <a:r>
              <a:rPr lang="en-US" sz="2400" b="1" dirty="0">
                <a:solidFill>
                  <a:srgbClr val="FFFF99"/>
                </a:solidFill>
                <a:effectLst>
                  <a:outerShdw blurRad="38100" dist="38100" dir="2700000" algn="tl">
                    <a:srgbClr val="000000">
                      <a:alpha val="43137"/>
                    </a:srgbClr>
                  </a:outerShdw>
                </a:effectLst>
                <a:latin typeface="Calibri" pitchFamily="34" charset="0"/>
              </a:rPr>
              <a:t>10 </a:t>
            </a:r>
            <a:r>
              <a:rPr lang="en-US" sz="2400" b="1" dirty="0" err="1">
                <a:solidFill>
                  <a:srgbClr val="FFFF99"/>
                </a:solidFill>
                <a:effectLst>
                  <a:outerShdw blurRad="38100" dist="38100" dir="2700000" algn="tl">
                    <a:srgbClr val="000000">
                      <a:alpha val="43137"/>
                    </a:srgbClr>
                  </a:outerShdw>
                </a:effectLst>
                <a:latin typeface="Calibri" pitchFamily="34" charset="0"/>
              </a:rPr>
              <a:t>metres</a:t>
            </a:r>
            <a:r>
              <a:rPr lang="en-US" sz="2400" b="1" dirty="0">
                <a:solidFill>
                  <a:srgbClr val="FFFF99"/>
                </a:solidFill>
                <a:effectLst>
                  <a:outerShdw blurRad="38100" dist="38100" dir="2700000" algn="tl">
                    <a:srgbClr val="000000">
                      <a:alpha val="43137"/>
                    </a:srgbClr>
                  </a:outerShdw>
                </a:effectLst>
                <a:latin typeface="Calibri" pitchFamily="34" charset="0"/>
              </a:rPr>
              <a:t> higher than today</a:t>
            </a:r>
            <a:r>
              <a:rPr lang="en-US" sz="2400" dirty="0">
                <a:solidFill>
                  <a:srgbClr val="FFFFFF"/>
                </a:solidFill>
                <a:effectLst>
                  <a:outerShdw blurRad="38100" dist="38100" dir="2700000" algn="tl">
                    <a:srgbClr val="000000">
                      <a:alpha val="43137"/>
                    </a:srgbClr>
                  </a:outerShdw>
                </a:effectLst>
                <a:latin typeface="Calibri" pitchFamily="34" charset="0"/>
              </a:rPr>
              <a:t>. His findings suggest that at one point the sea rose </a:t>
            </a:r>
            <a:r>
              <a:rPr lang="en-US" sz="2400" b="1" dirty="0">
                <a:solidFill>
                  <a:srgbClr val="FFFF99"/>
                </a:solidFill>
                <a:effectLst>
                  <a:outerShdw blurRad="38100" dist="38100" dir="2700000" algn="tl">
                    <a:srgbClr val="000000">
                      <a:alpha val="43137"/>
                    </a:srgbClr>
                  </a:outerShdw>
                </a:effectLst>
                <a:latin typeface="Calibri" pitchFamily="34" charset="0"/>
              </a:rPr>
              <a:t>3 </a:t>
            </a:r>
            <a:r>
              <a:rPr lang="en-US" sz="2400" b="1" dirty="0" err="1">
                <a:solidFill>
                  <a:srgbClr val="FFFF99"/>
                </a:solidFill>
                <a:effectLst>
                  <a:outerShdw blurRad="38100" dist="38100" dir="2700000" algn="tl">
                    <a:srgbClr val="000000">
                      <a:alpha val="43137"/>
                    </a:srgbClr>
                  </a:outerShdw>
                </a:effectLst>
                <a:latin typeface="Calibri" pitchFamily="34" charset="0"/>
              </a:rPr>
              <a:t>metres</a:t>
            </a:r>
            <a:r>
              <a:rPr lang="en-US" sz="2400" b="1" dirty="0">
                <a:solidFill>
                  <a:srgbClr val="FFFF99"/>
                </a:solidFill>
                <a:effectLst>
                  <a:outerShdw blurRad="38100" dist="38100" dir="2700000" algn="tl">
                    <a:srgbClr val="000000">
                      <a:alpha val="43137"/>
                    </a:srgbClr>
                  </a:outerShdw>
                </a:effectLst>
                <a:latin typeface="Calibri" pitchFamily="34" charset="0"/>
              </a:rPr>
              <a:t> within 50 to 100 years</a:t>
            </a:r>
            <a:r>
              <a:rPr lang="en-US" sz="2400" dirty="0">
                <a:solidFill>
                  <a:srgbClr val="FFFFFF"/>
                </a:solidFill>
                <a:effectLst>
                  <a:outerShdw blurRad="38100" dist="38100" dir="2700000" algn="tl">
                    <a:srgbClr val="000000">
                      <a:alpha val="43137"/>
                    </a:srgbClr>
                  </a:outerShdw>
                </a:effectLst>
                <a:latin typeface="Calibri" pitchFamily="34" charset="0"/>
              </a:rPr>
              <a:t>.”</a:t>
            </a:r>
            <a:endParaRPr lang="en-AU" sz="2400" dirty="0">
              <a:solidFill>
                <a:srgbClr val="FFFFFF"/>
              </a:solidFill>
              <a:effectLst>
                <a:outerShdw blurRad="38100" dist="38100" dir="2700000" algn="tl">
                  <a:srgbClr val="000000">
                    <a:alpha val="43137"/>
                  </a:srgbClr>
                </a:outerShdw>
              </a:effectLst>
              <a:latin typeface="Calibri" pitchFamily="34" charset="0"/>
            </a:endParaRPr>
          </a:p>
        </p:txBody>
      </p:sp>
      <p:pic>
        <p:nvPicPr>
          <p:cNvPr id="13317" name="Picture 7" descr="NSci090701cov.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bwMode="auto">
          <a:xfrm>
            <a:off x="285720" y="75364"/>
            <a:ext cx="1714512" cy="2251727"/>
          </a:xfrm>
          <a:prstGeom prst="rect">
            <a:avLst/>
          </a:prstGeom>
          <a:noFill/>
          <a:ln w="9525">
            <a:noFill/>
            <a:miter lim="800000"/>
            <a:headEnd/>
            <a:tailEnd/>
          </a:ln>
        </p:spPr>
      </p:pic>
      <p:sp>
        <p:nvSpPr>
          <p:cNvPr id="13316" name="TextBox 4"/>
          <p:cNvSpPr txBox="1">
            <a:spLocks noChangeArrowheads="1"/>
          </p:cNvSpPr>
          <p:nvPr/>
        </p:nvSpPr>
        <p:spPr bwMode="auto">
          <a:xfrm>
            <a:off x="0" y="1785938"/>
            <a:ext cx="2843213" cy="3046988"/>
          </a:xfrm>
          <a:prstGeom prst="rect">
            <a:avLst/>
          </a:prstGeom>
          <a:noFill/>
          <a:ln w="9525">
            <a:noFill/>
            <a:miter lim="800000"/>
            <a:headEnd/>
            <a:tailEnd/>
          </a:ln>
        </p:spPr>
        <p:txBody>
          <a:bodyPr>
            <a:spAutoFit/>
          </a:bodyPr>
          <a:lstStyle/>
          <a:p>
            <a:pPr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Calibri" pitchFamily="34" charset="0"/>
              </a:rPr>
              <a:t>“Paul </a:t>
            </a:r>
            <a:r>
              <a:rPr lang="en-US" sz="2400" dirty="0" err="1">
                <a:solidFill>
                  <a:srgbClr val="FFFFFF"/>
                </a:solidFill>
                <a:effectLst>
                  <a:outerShdw blurRad="38100" dist="38100" dir="2700000" algn="tl">
                    <a:srgbClr val="000000">
                      <a:alpha val="43137"/>
                    </a:srgbClr>
                  </a:outerShdw>
                </a:effectLst>
                <a:latin typeface="Calibri" pitchFamily="34" charset="0"/>
              </a:rPr>
              <a:t>Blanchon's</a:t>
            </a:r>
            <a:r>
              <a:rPr lang="en-US" sz="2400" dirty="0">
                <a:solidFill>
                  <a:srgbClr val="FFFFFF"/>
                </a:solidFill>
                <a:effectLst>
                  <a:outerShdw blurRad="38100" dist="38100" dir="2700000" algn="tl">
                    <a:srgbClr val="000000">
                      <a:alpha val="43137"/>
                    </a:srgbClr>
                  </a:outerShdw>
                </a:effectLst>
                <a:latin typeface="Calibri" pitchFamily="34" charset="0"/>
              </a:rPr>
              <a:t> team at the National University of Mexico has been studying 121,000 year old coral reefs in the Yucatan Peninsula, formed during the</a:t>
            </a:r>
            <a:endParaRPr lang="en-AU" sz="2400" dirty="0">
              <a:solidFill>
                <a:srgbClr val="FFFFFF"/>
              </a:solidFill>
              <a:effectLst>
                <a:outerShdw blurRad="38100" dist="38100" dir="2700000" algn="tl">
                  <a:srgbClr val="000000">
                    <a:alpha val="43137"/>
                  </a:srgbClr>
                </a:outerShdw>
              </a:effectLst>
              <a:latin typeface="Calibri" pitchFamily="34" charset="0"/>
            </a:endParaRPr>
          </a:p>
        </p:txBody>
      </p:sp>
      <p:sp>
        <p:nvSpPr>
          <p:cNvPr id="6" name="TextBox 5"/>
          <p:cNvSpPr txBox="1"/>
          <p:nvPr/>
        </p:nvSpPr>
        <p:spPr>
          <a:xfrm>
            <a:off x="0" y="6093296"/>
            <a:ext cx="9144000" cy="369332"/>
          </a:xfrm>
          <a:prstGeom prst="rect">
            <a:avLst/>
          </a:prstGeom>
          <a:noFill/>
        </p:spPr>
        <p:txBody>
          <a:bodyPr wrap="square" rtlCol="0">
            <a:spAutoFit/>
          </a:bodyPr>
          <a:lstStyle/>
          <a:p>
            <a:pPr fontAlgn="base">
              <a:spcBef>
                <a:spcPct val="0"/>
              </a:spcBef>
              <a:spcAft>
                <a:spcPct val="0"/>
              </a:spcAft>
            </a:pPr>
            <a:r>
              <a:rPr lang="en-AU" i="1" dirty="0">
                <a:solidFill>
                  <a:srgbClr val="FFFFFF"/>
                </a:solidFill>
                <a:effectLst>
                  <a:outerShdw blurRad="38100" dist="38100" dir="2700000" algn="tl">
                    <a:srgbClr val="000000">
                      <a:alpha val="43137"/>
                    </a:srgbClr>
                  </a:outerShdw>
                </a:effectLst>
              </a:rPr>
              <a:t>Temperatures in that interglacial were only a couple of degrees warmer than the 20</a:t>
            </a:r>
            <a:r>
              <a:rPr lang="en-AU" i="1" baseline="30000" dirty="0">
                <a:solidFill>
                  <a:srgbClr val="FFFFFF"/>
                </a:solidFill>
                <a:effectLst>
                  <a:outerShdw blurRad="38100" dist="38100" dir="2700000" algn="tl">
                    <a:srgbClr val="000000">
                      <a:alpha val="43137"/>
                    </a:srgbClr>
                  </a:outerShdw>
                </a:effectLst>
              </a:rPr>
              <a:t>th</a:t>
            </a:r>
            <a:r>
              <a:rPr lang="en-AU" i="1" dirty="0">
                <a:solidFill>
                  <a:srgbClr val="FFFFFF"/>
                </a:solidFill>
                <a:effectLst>
                  <a:outerShdw blurRad="38100" dist="38100" dir="2700000" algn="tl">
                    <a:srgbClr val="000000">
                      <a:alpha val="43137"/>
                    </a:srgbClr>
                  </a:outerShdw>
                </a:effectLst>
              </a:rPr>
              <a:t> C.</a:t>
            </a:r>
          </a:p>
        </p:txBody>
      </p:sp>
      <p:sp>
        <p:nvSpPr>
          <p:cNvPr id="7" name="TextBox 6"/>
          <p:cNvSpPr txBox="1"/>
          <p:nvPr/>
        </p:nvSpPr>
        <p:spPr>
          <a:xfrm>
            <a:off x="2000232" y="214290"/>
            <a:ext cx="785818" cy="646331"/>
          </a:xfrm>
          <a:prstGeom prst="rect">
            <a:avLst/>
          </a:prstGeom>
          <a:noFill/>
        </p:spPr>
        <p:txBody>
          <a:bodyPr wrap="square" rtlCol="0">
            <a:spAutoFit/>
          </a:bodyPr>
          <a:lstStyle/>
          <a:p>
            <a:pPr fontAlgn="base">
              <a:spcBef>
                <a:spcPct val="0"/>
              </a:spcBef>
              <a:spcAft>
                <a:spcPct val="0"/>
              </a:spcAft>
            </a:pPr>
            <a:r>
              <a:rPr lang="en-AU" dirty="0">
                <a:solidFill>
                  <a:srgbClr val="FFFFFF"/>
                </a:solidFill>
              </a:rPr>
              <a:t>July</a:t>
            </a:r>
          </a:p>
          <a:p>
            <a:pPr fontAlgn="base">
              <a:spcBef>
                <a:spcPct val="0"/>
              </a:spcBef>
              <a:spcAft>
                <a:spcPct val="0"/>
              </a:spcAft>
            </a:pPr>
            <a:r>
              <a:rPr lang="en-AU" dirty="0">
                <a:solidFill>
                  <a:srgbClr val="FFFFFF"/>
                </a:solidFill>
              </a:rPr>
              <a:t>2009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EarthWarmB4M.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413" y="0"/>
            <a:ext cx="9131173" cy="6857999"/>
          </a:xfrm>
          <a:prstGeom prst="rect">
            <a:avLst/>
          </a:prstGeom>
        </p:spPr>
      </p:pic>
      <p:pic>
        <p:nvPicPr>
          <p:cNvPr id="8" name="Picture 7" descr="hot-day.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763688" y="476672"/>
            <a:ext cx="1791851" cy="1769954"/>
          </a:xfrm>
          <a:prstGeom prst="rect">
            <a:avLst/>
          </a:prstGeom>
        </p:spPr>
      </p:pic>
      <p:sp>
        <p:nvSpPr>
          <p:cNvPr id="12" name="Striped Right Arrow 11"/>
          <p:cNvSpPr/>
          <p:nvPr/>
        </p:nvSpPr>
        <p:spPr>
          <a:xfrm rot="1881286">
            <a:off x="7572069" y="2552258"/>
            <a:ext cx="1349600" cy="576064"/>
          </a:xfrm>
          <a:prstGeom prst="stripedRightArrow">
            <a:avLst>
              <a:gd name="adj1" fmla="val 50000"/>
              <a:gd name="adj2" fmla="val 9148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pic>
        <p:nvPicPr>
          <p:cNvPr id="9" name="Picture 8" descr="SnowballEarth-tran.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516216" y="4437112"/>
            <a:ext cx="1868428" cy="1935484"/>
          </a:xfrm>
          <a:prstGeom prst="rect">
            <a:avLst/>
          </a:prstGeom>
        </p:spPr>
      </p:pic>
    </p:spTree>
    <p:custDataLst>
      <p:tags r:id="rId1"/>
    </p:custDataLst>
  </p:cSld>
  <p:clrMapOvr>
    <a:masterClrMapping/>
  </p:clrMapOvr>
  <p:transition advTm="179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9" fill="hold" grpId="0" nodeType="after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B8FB4-28E4-4AF8-B6DF-E8B21C1537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21" y="23325"/>
            <a:ext cx="9062958" cy="6480718"/>
          </a:xfrm>
          <a:prstGeom prst="rect">
            <a:avLst/>
          </a:prstGeom>
        </p:spPr>
      </p:pic>
      <p:sp>
        <p:nvSpPr>
          <p:cNvPr id="4" name="TextBox 3">
            <a:extLst>
              <a:ext uri="{FF2B5EF4-FFF2-40B4-BE49-F238E27FC236}">
                <a16:creationId xmlns:a16="http://schemas.microsoft.com/office/drawing/2014/main" id="{6F32ACEF-2E4C-43B3-A7E9-6B8D54B17947}"/>
              </a:ext>
            </a:extLst>
          </p:cNvPr>
          <p:cNvSpPr txBox="1"/>
          <p:nvPr/>
        </p:nvSpPr>
        <p:spPr>
          <a:xfrm>
            <a:off x="6228184" y="6526898"/>
            <a:ext cx="2736304" cy="307777"/>
          </a:xfrm>
          <a:prstGeom prst="rect">
            <a:avLst/>
          </a:prstGeom>
          <a:noFill/>
        </p:spPr>
        <p:txBody>
          <a:bodyPr wrap="square" rtlCol="0">
            <a:spAutoFit/>
          </a:bodyPr>
          <a:lstStyle/>
          <a:p>
            <a:r>
              <a:rPr lang="en-AU" sz="1400" dirty="0"/>
              <a:t>(Balsillie and Donoghue, 2004)</a:t>
            </a:r>
          </a:p>
        </p:txBody>
      </p:sp>
    </p:spTree>
    <p:extLst>
      <p:ext uri="{BB962C8B-B14F-4D97-AF65-F5344CB8AC3E}">
        <p14:creationId xmlns:p14="http://schemas.microsoft.com/office/powerpoint/2010/main" val="174209357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bank.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396063"/>
            <a:ext cx="9144000" cy="6065874"/>
          </a:xfrm>
          <a:prstGeom prst="rect">
            <a:avLst/>
          </a:prstGeom>
        </p:spPr>
      </p:pic>
      <p:pic>
        <p:nvPicPr>
          <p:cNvPr id="3" name="Picture 2" descr="SouthbankSLR3.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397854"/>
            <a:ext cx="9143998" cy="6065873"/>
          </a:xfrm>
          <a:prstGeom prst="rect">
            <a:avLst/>
          </a:prstGeom>
        </p:spPr>
      </p:pic>
      <p:sp>
        <p:nvSpPr>
          <p:cNvPr id="6" name="TextBox 5"/>
          <p:cNvSpPr txBox="1"/>
          <p:nvPr/>
        </p:nvSpPr>
        <p:spPr>
          <a:xfrm>
            <a:off x="1835696" y="4310653"/>
            <a:ext cx="7165304"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2800" dirty="0">
                <a:solidFill>
                  <a:prstClr val="white"/>
                </a:solidFill>
                <a:effectLst>
                  <a:outerShdw blurRad="38100" dist="38100" dir="2700000" algn="tl">
                    <a:srgbClr val="000000">
                      <a:alpha val="43137"/>
                    </a:srgbClr>
                  </a:outerShdw>
                </a:effectLst>
              </a:rPr>
              <a:t>In the LIG (last inter-glacial) sea levels were up to 10 metres higher than now ...</a:t>
            </a:r>
          </a:p>
        </p:txBody>
      </p:sp>
      <p:sp>
        <p:nvSpPr>
          <p:cNvPr id="8" name="TextBox 7"/>
          <p:cNvSpPr txBox="1"/>
          <p:nvPr/>
        </p:nvSpPr>
        <p:spPr>
          <a:xfrm>
            <a:off x="1043608" y="5866475"/>
            <a:ext cx="4896544"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2800" dirty="0">
                <a:solidFill>
                  <a:prstClr val="white"/>
                </a:solidFill>
                <a:effectLst>
                  <a:outerShdw blurRad="38100" dist="38100" dir="2700000" algn="tl">
                    <a:srgbClr val="000000">
                      <a:alpha val="43137"/>
                    </a:srgbClr>
                  </a:outerShdw>
                </a:effectLst>
              </a:rPr>
              <a:t>... but much LESS CO</a:t>
            </a:r>
            <a:r>
              <a:rPr lang="en-AU" sz="2800" baseline="-25000" dirty="0">
                <a:solidFill>
                  <a:prstClr val="white"/>
                </a:solidFill>
                <a:effectLst>
                  <a:outerShdw blurRad="38100" dist="38100" dir="2700000" algn="tl">
                    <a:srgbClr val="000000">
                      <a:alpha val="43137"/>
                    </a:srgbClr>
                  </a:outerShdw>
                </a:effectLst>
              </a:rPr>
              <a:t>2</a:t>
            </a:r>
            <a:r>
              <a:rPr lang="en-AU" sz="2800" dirty="0">
                <a:solidFill>
                  <a:prstClr val="white"/>
                </a:solidFill>
                <a:effectLst>
                  <a:outerShdw blurRad="38100" dist="38100" dir="2700000" algn="tl">
                    <a:srgbClr val="000000">
                      <a:alpha val="43137"/>
                    </a:srgbClr>
                  </a:outerShdw>
                </a:effectLst>
              </a:rPr>
              <a:t> !</a:t>
            </a:r>
            <a:endParaRPr lang="en-AU" dirty="0">
              <a:solidFill>
                <a:prstClr val="white"/>
              </a:solidFill>
            </a:endParaRPr>
          </a:p>
        </p:txBody>
      </p:sp>
      <p:sp>
        <p:nvSpPr>
          <p:cNvPr id="9" name="TextBox 8"/>
          <p:cNvSpPr txBox="1"/>
          <p:nvPr/>
        </p:nvSpPr>
        <p:spPr>
          <a:xfrm>
            <a:off x="971600" y="5264521"/>
            <a:ext cx="792088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2800" dirty="0">
                <a:solidFill>
                  <a:prstClr val="white"/>
                </a:solidFill>
                <a:effectLst>
                  <a:outerShdw blurRad="38100" dist="38100" dir="2700000" algn="tl">
                    <a:srgbClr val="000000">
                      <a:alpha val="43137"/>
                    </a:srgbClr>
                  </a:outerShdw>
                </a:effectLst>
              </a:rPr>
              <a:t>and temperatures </a:t>
            </a:r>
            <a:r>
              <a:rPr lang="en-AU" sz="2800" u="sng" dirty="0">
                <a:solidFill>
                  <a:prstClr val="white"/>
                </a:solidFill>
                <a:effectLst>
                  <a:outerShdw blurRad="38100" dist="38100" dir="2700000" algn="tl">
                    <a:srgbClr val="000000">
                      <a:alpha val="43137"/>
                    </a:srgbClr>
                  </a:outerShdw>
                </a:effectLst>
              </a:rPr>
              <a:t>about the same as now</a:t>
            </a:r>
            <a:endParaRPr lang="en-AU" sz="2800" dirty="0">
              <a:solidFill>
                <a:prstClr val="white"/>
              </a:solidFill>
              <a:effectLst>
                <a:outerShdw blurRad="38100" dist="38100" dir="2700000" algn="tl">
                  <a:srgbClr val="000000">
                    <a:alpha val="43137"/>
                  </a:srgbClr>
                </a:outerShdw>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000"/>
                                        <p:tgtEl>
                                          <p:spTgt spid="3"/>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4000"/>
                            </p:stCondLst>
                            <p:childTnLst>
                              <p:par>
                                <p:cTn id="13" presetID="22" presetClass="entr" presetSubtype="8"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4E2B83-61BE-469E-BB33-EE4AF2B50D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4273" y="0"/>
            <a:ext cx="8235452" cy="6873302"/>
          </a:xfrm>
          <a:prstGeom prst="rect">
            <a:avLst/>
          </a:prstGeom>
        </p:spPr>
      </p:pic>
      <p:cxnSp>
        <p:nvCxnSpPr>
          <p:cNvPr id="7" name="Straight Connector 6">
            <a:extLst>
              <a:ext uri="{FF2B5EF4-FFF2-40B4-BE49-F238E27FC236}">
                <a16:creationId xmlns:a16="http://schemas.microsoft.com/office/drawing/2014/main" id="{D5C87060-F492-404A-A44C-CB37640BB341}"/>
              </a:ext>
            </a:extLst>
          </p:cNvPr>
          <p:cNvCxnSpPr>
            <a:cxnSpLocks/>
          </p:cNvCxnSpPr>
          <p:nvPr/>
        </p:nvCxnSpPr>
        <p:spPr bwMode="auto">
          <a:xfrm flipH="1">
            <a:off x="1835696" y="1412776"/>
            <a:ext cx="6696744" cy="5040560"/>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E4F6C5B0-B383-4015-92BB-62D07C46D0E9}"/>
              </a:ext>
            </a:extLst>
          </p:cNvPr>
          <p:cNvSpPr txBox="1"/>
          <p:nvPr/>
        </p:nvSpPr>
        <p:spPr>
          <a:xfrm>
            <a:off x="6084168" y="4365104"/>
            <a:ext cx="2016224" cy="646331"/>
          </a:xfrm>
          <a:prstGeom prst="rect">
            <a:avLst/>
          </a:prstGeom>
          <a:noFill/>
        </p:spPr>
        <p:txBody>
          <a:bodyPr wrap="square" rtlCol="0">
            <a:spAutoFit/>
          </a:bodyPr>
          <a:lstStyle/>
          <a:p>
            <a:r>
              <a:rPr lang="en-AU" b="1" dirty="0">
                <a:solidFill>
                  <a:srgbClr val="C00000"/>
                </a:solidFill>
              </a:rPr>
              <a:t>85 mm in 23 </a:t>
            </a:r>
            <a:r>
              <a:rPr lang="en-AU" b="1" dirty="0" err="1">
                <a:solidFill>
                  <a:srgbClr val="C00000"/>
                </a:solidFill>
              </a:rPr>
              <a:t>yr</a:t>
            </a:r>
            <a:endParaRPr lang="en-AU" b="1" dirty="0">
              <a:solidFill>
                <a:srgbClr val="C00000"/>
              </a:solidFill>
            </a:endParaRPr>
          </a:p>
          <a:p>
            <a:r>
              <a:rPr lang="en-AU" b="1" dirty="0">
                <a:solidFill>
                  <a:srgbClr val="C00000"/>
                </a:solidFill>
              </a:rPr>
              <a:t>= +0.4 m by 2100</a:t>
            </a:r>
          </a:p>
        </p:txBody>
      </p:sp>
      <p:sp>
        <p:nvSpPr>
          <p:cNvPr id="13" name="TextBox 12">
            <a:extLst>
              <a:ext uri="{FF2B5EF4-FFF2-40B4-BE49-F238E27FC236}">
                <a16:creationId xmlns:a16="http://schemas.microsoft.com/office/drawing/2014/main" id="{42975D40-20D8-4F9D-A39D-39EC29EB5628}"/>
              </a:ext>
            </a:extLst>
          </p:cNvPr>
          <p:cNvSpPr txBox="1"/>
          <p:nvPr/>
        </p:nvSpPr>
        <p:spPr>
          <a:xfrm>
            <a:off x="6156176" y="5301208"/>
            <a:ext cx="1152128" cy="461665"/>
          </a:xfrm>
          <a:prstGeom prst="rect">
            <a:avLst/>
          </a:prstGeom>
          <a:noFill/>
        </p:spPr>
        <p:txBody>
          <a:bodyPr wrap="square" rtlCol="0">
            <a:spAutoFit/>
          </a:bodyPr>
          <a:lstStyle/>
          <a:p>
            <a:r>
              <a:rPr lang="en-AU" sz="2400" b="1" dirty="0">
                <a:solidFill>
                  <a:srgbClr val="C00000"/>
                </a:solidFill>
              </a:rPr>
              <a:t>BUT!</a:t>
            </a:r>
          </a:p>
        </p:txBody>
      </p:sp>
    </p:spTree>
    <p:extLst>
      <p:ext uri="{BB962C8B-B14F-4D97-AF65-F5344CB8AC3E}">
        <p14:creationId xmlns:p14="http://schemas.microsoft.com/office/powerpoint/2010/main" val="1017696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B206B-848F-4C66-A6D0-F2D54A61C9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907" y="0"/>
            <a:ext cx="6350294" cy="6843074"/>
          </a:xfrm>
          <a:prstGeom prst="rect">
            <a:avLst/>
          </a:prstGeom>
        </p:spPr>
      </p:pic>
      <p:sp>
        <p:nvSpPr>
          <p:cNvPr id="5" name="TextBox 4">
            <a:extLst>
              <a:ext uri="{FF2B5EF4-FFF2-40B4-BE49-F238E27FC236}">
                <a16:creationId xmlns:a16="http://schemas.microsoft.com/office/drawing/2014/main" id="{85AA7B0C-77FC-4A7E-8F57-4AE712E6232E}"/>
              </a:ext>
            </a:extLst>
          </p:cNvPr>
          <p:cNvSpPr txBox="1"/>
          <p:nvPr/>
        </p:nvSpPr>
        <p:spPr>
          <a:xfrm>
            <a:off x="6444209" y="1988840"/>
            <a:ext cx="2592287" cy="1384995"/>
          </a:xfrm>
          <a:prstGeom prst="rect">
            <a:avLst/>
          </a:prstGeom>
          <a:noFill/>
        </p:spPr>
        <p:txBody>
          <a:bodyPr wrap="square" rtlCol="0">
            <a:spAutoFit/>
          </a:bodyPr>
          <a:lstStyle/>
          <a:p>
            <a:r>
              <a:rPr lang="en-AU" sz="2800" dirty="0">
                <a:solidFill>
                  <a:srgbClr val="FFCC99"/>
                </a:solidFill>
              </a:rPr>
              <a:t>The rate of increase is </a:t>
            </a:r>
            <a:r>
              <a:rPr lang="en-AU" sz="2800" b="1" u="sng" dirty="0">
                <a:solidFill>
                  <a:srgbClr val="FFCC99"/>
                </a:solidFill>
              </a:rPr>
              <a:t>accelerating</a:t>
            </a:r>
            <a:endParaRPr lang="en-AU" sz="2400" b="1" u="sng" dirty="0">
              <a:solidFill>
                <a:srgbClr val="FFCC99"/>
              </a:solidFill>
            </a:endParaRPr>
          </a:p>
        </p:txBody>
      </p:sp>
      <p:sp>
        <p:nvSpPr>
          <p:cNvPr id="6" name="TextBox 5">
            <a:extLst>
              <a:ext uri="{FF2B5EF4-FFF2-40B4-BE49-F238E27FC236}">
                <a16:creationId xmlns:a16="http://schemas.microsoft.com/office/drawing/2014/main" id="{06DBC327-B9D0-481A-BBFD-4099F97EFD5A}"/>
              </a:ext>
            </a:extLst>
          </p:cNvPr>
          <p:cNvSpPr txBox="1"/>
          <p:nvPr/>
        </p:nvSpPr>
        <p:spPr>
          <a:xfrm>
            <a:off x="6516216" y="404664"/>
            <a:ext cx="2016224" cy="954107"/>
          </a:xfrm>
          <a:prstGeom prst="rect">
            <a:avLst/>
          </a:prstGeom>
          <a:noFill/>
        </p:spPr>
        <p:txBody>
          <a:bodyPr wrap="square" rtlCol="0">
            <a:spAutoFit/>
          </a:bodyPr>
          <a:lstStyle/>
          <a:p>
            <a:r>
              <a:rPr lang="en-AU" sz="2800" b="1" dirty="0">
                <a:solidFill>
                  <a:srgbClr val="FFCC99"/>
                </a:solidFill>
              </a:rPr>
              <a:t>60 – 70 cm rise</a:t>
            </a:r>
            <a:endParaRPr lang="en-AU" sz="2400" b="1" dirty="0">
              <a:solidFill>
                <a:srgbClr val="FFCC99"/>
              </a:solidFill>
            </a:endParaRPr>
          </a:p>
        </p:txBody>
      </p:sp>
      <p:sp>
        <p:nvSpPr>
          <p:cNvPr id="7" name="TextBox 6">
            <a:extLst>
              <a:ext uri="{FF2B5EF4-FFF2-40B4-BE49-F238E27FC236}">
                <a16:creationId xmlns:a16="http://schemas.microsoft.com/office/drawing/2014/main" id="{5DAA87A4-14E5-4F64-8C55-2F67B1FCE6DB}"/>
              </a:ext>
            </a:extLst>
          </p:cNvPr>
          <p:cNvSpPr txBox="1"/>
          <p:nvPr/>
        </p:nvSpPr>
        <p:spPr>
          <a:xfrm>
            <a:off x="6444209" y="4003904"/>
            <a:ext cx="2592287" cy="1815882"/>
          </a:xfrm>
          <a:prstGeom prst="rect">
            <a:avLst/>
          </a:prstGeom>
          <a:noFill/>
        </p:spPr>
        <p:txBody>
          <a:bodyPr wrap="square" rtlCol="0">
            <a:spAutoFit/>
          </a:bodyPr>
          <a:lstStyle/>
          <a:p>
            <a:r>
              <a:rPr lang="en-AU" sz="2800" dirty="0">
                <a:solidFill>
                  <a:srgbClr val="FFCC99"/>
                </a:solidFill>
              </a:rPr>
              <a:t>This is mainly due to thermal expansion, not melting ice</a:t>
            </a:r>
            <a:endParaRPr lang="en-AU" sz="2400" b="1" u="sng" dirty="0">
              <a:solidFill>
                <a:srgbClr val="FFCC99"/>
              </a:solidFill>
            </a:endParaRPr>
          </a:p>
        </p:txBody>
      </p:sp>
    </p:spTree>
    <p:extLst>
      <p:ext uri="{BB962C8B-B14F-4D97-AF65-F5344CB8AC3E}">
        <p14:creationId xmlns:p14="http://schemas.microsoft.com/office/powerpoint/2010/main" val="3622395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680119"/>
          </a:xfrm>
        </p:spPr>
        <p:txBody>
          <a:bodyPr/>
          <a:lstStyle/>
          <a:p>
            <a:r>
              <a:rPr lang="en-AU" sz="4000" dirty="0"/>
              <a:t>Sea level rise has two components</a:t>
            </a:r>
          </a:p>
        </p:txBody>
      </p:sp>
      <p:sp>
        <p:nvSpPr>
          <p:cNvPr id="13" name="Freeform 12"/>
          <p:cNvSpPr/>
          <p:nvPr/>
        </p:nvSpPr>
        <p:spPr bwMode="auto">
          <a:xfrm>
            <a:off x="718457" y="3212976"/>
            <a:ext cx="7892143" cy="2592288"/>
          </a:xfrm>
          <a:custGeom>
            <a:avLst/>
            <a:gdLst>
              <a:gd name="connsiteX0" fmla="*/ 0 w 7892143"/>
              <a:gd name="connsiteY0" fmla="*/ 903514 h 903514"/>
              <a:gd name="connsiteX1" fmla="*/ 3875314 w 7892143"/>
              <a:gd name="connsiteY1" fmla="*/ 609600 h 903514"/>
              <a:gd name="connsiteX2" fmla="*/ 7892143 w 7892143"/>
              <a:gd name="connsiteY2" fmla="*/ 0 h 903514"/>
            </a:gdLst>
            <a:ahLst/>
            <a:cxnLst>
              <a:cxn ang="0">
                <a:pos x="connsiteX0" y="connsiteY0"/>
              </a:cxn>
              <a:cxn ang="0">
                <a:pos x="connsiteX1" y="connsiteY1"/>
              </a:cxn>
              <a:cxn ang="0">
                <a:pos x="connsiteX2" y="connsiteY2"/>
              </a:cxn>
            </a:cxnLst>
            <a:rect l="l" t="t" r="r" b="b"/>
            <a:pathLst>
              <a:path w="7892143" h="903514">
                <a:moveTo>
                  <a:pt x="0" y="903514"/>
                </a:moveTo>
                <a:cubicBezTo>
                  <a:pt x="1279978" y="831850"/>
                  <a:pt x="2559957" y="760186"/>
                  <a:pt x="3875314" y="609600"/>
                </a:cubicBezTo>
                <a:cubicBezTo>
                  <a:pt x="5190671" y="459014"/>
                  <a:pt x="6541407" y="229507"/>
                  <a:pt x="7892143" y="0"/>
                </a:cubicBezTo>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17" name="Freeform 16"/>
          <p:cNvSpPr/>
          <p:nvPr/>
        </p:nvSpPr>
        <p:spPr bwMode="auto">
          <a:xfrm>
            <a:off x="751114" y="1077686"/>
            <a:ext cx="7032172" cy="4865914"/>
          </a:xfrm>
          <a:custGeom>
            <a:avLst/>
            <a:gdLst>
              <a:gd name="connsiteX0" fmla="*/ 0 w 7032172"/>
              <a:gd name="connsiteY0" fmla="*/ 4865914 h 4865914"/>
              <a:gd name="connsiteX1" fmla="*/ 2024743 w 7032172"/>
              <a:gd name="connsiteY1" fmla="*/ 4757057 h 4865914"/>
              <a:gd name="connsiteX2" fmla="*/ 3831772 w 7032172"/>
              <a:gd name="connsiteY2" fmla="*/ 4452257 h 4865914"/>
              <a:gd name="connsiteX3" fmla="*/ 5018315 w 7032172"/>
              <a:gd name="connsiteY3" fmla="*/ 3842657 h 4865914"/>
              <a:gd name="connsiteX4" fmla="*/ 6030686 w 7032172"/>
              <a:gd name="connsiteY4" fmla="*/ 2492828 h 4865914"/>
              <a:gd name="connsiteX5" fmla="*/ 7032172 w 7032172"/>
              <a:gd name="connsiteY5" fmla="*/ 0 h 48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2172" h="4865914">
                <a:moveTo>
                  <a:pt x="0" y="4865914"/>
                </a:moveTo>
                <a:cubicBezTo>
                  <a:pt x="693057" y="4845957"/>
                  <a:pt x="1386114" y="4826000"/>
                  <a:pt x="2024743" y="4757057"/>
                </a:cubicBezTo>
                <a:cubicBezTo>
                  <a:pt x="2663372" y="4688114"/>
                  <a:pt x="3332843" y="4604657"/>
                  <a:pt x="3831772" y="4452257"/>
                </a:cubicBezTo>
                <a:cubicBezTo>
                  <a:pt x="4330701" y="4299857"/>
                  <a:pt x="4651829" y="4169228"/>
                  <a:pt x="5018315" y="3842657"/>
                </a:cubicBezTo>
                <a:cubicBezTo>
                  <a:pt x="5384801" y="3516086"/>
                  <a:pt x="5695043" y="3133271"/>
                  <a:pt x="6030686" y="2492828"/>
                </a:cubicBezTo>
                <a:cubicBezTo>
                  <a:pt x="6366329" y="1852385"/>
                  <a:pt x="6699250" y="926192"/>
                  <a:pt x="7032172" y="0"/>
                </a:cubicBezTo>
              </a:path>
            </a:pathLst>
          </a:custGeom>
          <a:noFill/>
          <a:ln w="762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18" name="TextBox 17"/>
          <p:cNvSpPr txBox="1"/>
          <p:nvPr/>
        </p:nvSpPr>
        <p:spPr>
          <a:xfrm rot="16200000">
            <a:off x="-524527" y="3964177"/>
            <a:ext cx="1992853" cy="584775"/>
          </a:xfrm>
          <a:prstGeom prst="rect">
            <a:avLst/>
          </a:prstGeom>
          <a:noFill/>
        </p:spPr>
        <p:txBody>
          <a:bodyPr wrap="none" rtlCol="0">
            <a:spAutoFit/>
          </a:bodyPr>
          <a:lstStyle/>
          <a:p>
            <a:r>
              <a:rPr lang="en-AU" sz="2400" b="1" dirty="0">
                <a:solidFill>
                  <a:srgbClr val="00B0F0"/>
                </a:solidFill>
                <a:effectLst>
                  <a:outerShdw blurRad="38100" dist="38100" dir="2700000" algn="tl">
                    <a:srgbClr val="000000">
                      <a:alpha val="43137"/>
                    </a:srgbClr>
                  </a:outerShdw>
                </a:effectLst>
              </a:rPr>
              <a:t>Sea level </a:t>
            </a:r>
            <a:r>
              <a:rPr lang="en-AU" sz="3200" b="1" dirty="0">
                <a:solidFill>
                  <a:srgbClr val="00B0F0"/>
                </a:solidFill>
                <a:effectLst>
                  <a:outerShdw blurRad="38100" dist="38100" dir="2700000" algn="tl">
                    <a:srgbClr val="000000">
                      <a:alpha val="43137"/>
                    </a:srgbClr>
                  </a:outerShdw>
                </a:effectLst>
                <a:sym typeface="Symbol"/>
              </a:rPr>
              <a:t></a:t>
            </a:r>
            <a:endParaRPr lang="en-AU" b="1" dirty="0">
              <a:solidFill>
                <a:srgbClr val="00B0F0"/>
              </a:solidFill>
              <a:effectLst>
                <a:outerShdw blurRad="38100" dist="38100" dir="2700000" algn="tl">
                  <a:srgbClr val="000000">
                    <a:alpha val="43137"/>
                  </a:srgbClr>
                </a:outerShdw>
              </a:effectLst>
            </a:endParaRPr>
          </a:p>
        </p:txBody>
      </p:sp>
      <p:sp>
        <p:nvSpPr>
          <p:cNvPr id="19" name="TextBox 18"/>
          <p:cNvSpPr txBox="1"/>
          <p:nvPr/>
        </p:nvSpPr>
        <p:spPr>
          <a:xfrm>
            <a:off x="3347864" y="5949280"/>
            <a:ext cx="1387752" cy="584775"/>
          </a:xfrm>
          <a:prstGeom prst="rect">
            <a:avLst/>
          </a:prstGeom>
          <a:noFill/>
        </p:spPr>
        <p:txBody>
          <a:bodyPr wrap="none" rtlCol="0">
            <a:spAutoFit/>
          </a:bodyPr>
          <a:lstStyle/>
          <a:p>
            <a:r>
              <a:rPr lang="en-AU" sz="2400" b="1" dirty="0">
                <a:effectLst>
                  <a:outerShdw blurRad="38100" dist="38100" dir="2700000" algn="tl">
                    <a:srgbClr val="000000">
                      <a:alpha val="43137"/>
                    </a:srgbClr>
                  </a:outerShdw>
                </a:effectLst>
              </a:rPr>
              <a:t>Time </a:t>
            </a:r>
            <a:r>
              <a:rPr lang="en-AU" sz="3200" b="1" dirty="0">
                <a:effectLst>
                  <a:outerShdw blurRad="38100" dist="38100" dir="2700000" algn="tl">
                    <a:srgbClr val="000000">
                      <a:alpha val="43137"/>
                    </a:srgbClr>
                  </a:outerShdw>
                </a:effectLst>
                <a:sym typeface="Symbol"/>
              </a:rPr>
              <a:t></a:t>
            </a:r>
            <a:endParaRPr lang="en-AU" b="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301625" y="1196752"/>
            <a:ext cx="8518847" cy="5400600"/>
          </a:xfrm>
        </p:spPr>
        <p:txBody>
          <a:bodyPr/>
          <a:lstStyle/>
          <a:p>
            <a:r>
              <a:rPr lang="en-AU" dirty="0">
                <a:solidFill>
                  <a:srgbClr val="FF0000"/>
                </a:solidFill>
              </a:rPr>
              <a:t>As temperature rises water expands</a:t>
            </a:r>
          </a:p>
          <a:p>
            <a:r>
              <a:rPr lang="en-AU" dirty="0">
                <a:solidFill>
                  <a:schemeClr val="tx2"/>
                </a:solidFill>
              </a:rPr>
              <a:t>As ice melts sea level rises slowly at first but then accelerates rapidly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wipe(left)">
                                      <p:cBhvr>
                                        <p:cTn id="10" dur="500"/>
                                        <p:tgtEl>
                                          <p:spTgt spid="19">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p:bldP spid="5"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hanTempsComb2b.jpg"/>
          <p:cNvPicPr>
            <a:picLocks noGrp="1" noChangeAspect="1"/>
          </p:cNvPicPr>
          <p:nvPr>
            <p:ph idx="4294967295"/>
          </p:nvPr>
        </p:nvPicPr>
        <p:blipFill>
          <a:blip r:embed="rId4" cstate="screen">
            <a:extLst>
              <a:ext uri="{28A0092B-C50C-407E-A947-70E740481C1C}">
                <a14:useLocalDpi xmlns:a14="http://schemas.microsoft.com/office/drawing/2010/main" val="0"/>
              </a:ext>
            </a:extLst>
          </a:blip>
          <a:stretch>
            <a:fillRect/>
          </a:stretch>
        </p:blipFill>
        <p:spPr>
          <a:xfrm>
            <a:off x="180975" y="981075"/>
            <a:ext cx="8963025" cy="5688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bwMode="auto">
          <a:xfrm>
            <a:off x="4248472" y="908720"/>
            <a:ext cx="5004048" cy="5832648"/>
          </a:xfrm>
          <a:prstGeom prst="rect">
            <a:avLst/>
          </a:prstGeom>
          <a:solidFill>
            <a:schemeClr val="bg1">
              <a:lumMod val="75000"/>
            </a:schemeClr>
          </a:solid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a:solidFill>
                <a:srgbClr val="FFFFFF"/>
              </a:solidFill>
            </a:endParaRPr>
          </a:p>
        </p:txBody>
      </p:sp>
      <p:sp>
        <p:nvSpPr>
          <p:cNvPr id="17" name="Rectangle 16"/>
          <p:cNvSpPr/>
          <p:nvPr/>
        </p:nvSpPr>
        <p:spPr bwMode="auto">
          <a:xfrm>
            <a:off x="6084168" y="908720"/>
            <a:ext cx="3212232" cy="5832648"/>
          </a:xfrm>
          <a:prstGeom prst="rect">
            <a:avLst/>
          </a:prstGeom>
          <a:solidFill>
            <a:schemeClr val="bg1">
              <a:lumMod val="75000"/>
            </a:schemeClr>
          </a:solid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a:solidFill>
                <a:srgbClr val="FFFFFF"/>
              </a:solidFill>
            </a:endParaRPr>
          </a:p>
        </p:txBody>
      </p:sp>
      <p:sp>
        <p:nvSpPr>
          <p:cNvPr id="5" name="Rectangle 2"/>
          <p:cNvSpPr txBox="1">
            <a:spLocks noRot="1" noChangeArrowheads="1"/>
          </p:cNvSpPr>
          <p:nvPr/>
        </p:nvSpPr>
        <p:spPr bwMode="auto">
          <a:xfrm>
            <a:off x="323850" y="188913"/>
            <a:ext cx="8510588" cy="5757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AU" sz="4000" kern="0" dirty="0">
                <a:solidFill>
                  <a:srgbClr val="CCFFFF"/>
                </a:solidFill>
                <a:effectLst>
                  <a:outerShdw blurRad="38100" dist="38100" dir="2700000" algn="tl">
                    <a:srgbClr val="000000"/>
                  </a:outerShdw>
                </a:effectLst>
              </a:rPr>
              <a:t>Looking at the past – the big picture</a:t>
            </a:r>
          </a:p>
        </p:txBody>
      </p:sp>
      <p:sp>
        <p:nvSpPr>
          <p:cNvPr id="7" name="Rounded Rectangular Callout 6"/>
          <p:cNvSpPr/>
          <p:nvPr/>
        </p:nvSpPr>
        <p:spPr bwMode="auto">
          <a:xfrm>
            <a:off x="7452320" y="2276872"/>
            <a:ext cx="1044624" cy="1008112"/>
          </a:xfrm>
          <a:prstGeom prst="wedgeRoundRectCallout">
            <a:avLst>
              <a:gd name="adj1" fmla="val -3586"/>
              <a:gd name="adj2" fmla="val 131788"/>
              <a:gd name="adj3" fmla="val 16667"/>
            </a:avLst>
          </a:prstGeom>
          <a:solidFill>
            <a:schemeClr val="accent2">
              <a:lumMod val="20000"/>
              <a:lumOff val="80000"/>
            </a:schemeClr>
          </a:solidFill>
          <a:ln w="635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eaLnBrk="0" fontAlgn="base" hangingPunct="0">
              <a:spcBef>
                <a:spcPct val="0"/>
              </a:spcBef>
              <a:spcAft>
                <a:spcPct val="0"/>
              </a:spcAft>
            </a:pPr>
            <a:r>
              <a:rPr lang="en-AU" sz="1400" b="1" dirty="0">
                <a:solidFill>
                  <a:srgbClr val="29ABA8">
                    <a:lumMod val="75000"/>
                  </a:srgbClr>
                </a:solidFill>
                <a:effectLst>
                  <a:outerShdw blurRad="38100" dist="38100" dir="2700000" algn="tl">
                    <a:srgbClr val="000000">
                      <a:alpha val="43137"/>
                    </a:srgbClr>
                  </a:outerShdw>
                </a:effectLst>
                <a:latin typeface="Arial Rounded MT Bold" pitchFamily="34" charset="0"/>
              </a:rPr>
              <a:t>Holocene</a:t>
            </a:r>
          </a:p>
          <a:p>
            <a:pPr eaLnBrk="0" fontAlgn="base" hangingPunct="0">
              <a:spcBef>
                <a:spcPct val="0"/>
              </a:spcBef>
              <a:spcAft>
                <a:spcPct val="0"/>
              </a:spcAft>
            </a:pPr>
            <a:r>
              <a:rPr lang="en-AU" sz="1400" dirty="0">
                <a:solidFill>
                  <a:srgbClr val="000000"/>
                </a:solidFill>
                <a:latin typeface="Arial Rounded MT Bold" pitchFamily="34" charset="0"/>
              </a:rPr>
              <a:t>10,000 yrs of stable climate</a:t>
            </a:r>
          </a:p>
        </p:txBody>
      </p:sp>
      <p:grpSp>
        <p:nvGrpSpPr>
          <p:cNvPr id="2" name="Group 17"/>
          <p:cNvGrpSpPr/>
          <p:nvPr/>
        </p:nvGrpSpPr>
        <p:grpSpPr>
          <a:xfrm>
            <a:off x="7956376" y="3429000"/>
            <a:ext cx="936104" cy="369332"/>
            <a:chOff x="7956376" y="3367383"/>
            <a:chExt cx="936104" cy="369332"/>
          </a:xfrm>
        </p:grpSpPr>
        <p:sp>
          <p:nvSpPr>
            <p:cNvPr id="9" name="Up Arrow 8"/>
            <p:cNvSpPr/>
            <p:nvPr/>
          </p:nvSpPr>
          <p:spPr bwMode="auto">
            <a:xfrm>
              <a:off x="8676456" y="3511398"/>
              <a:ext cx="216024" cy="205633"/>
            </a:xfrm>
            <a:prstGeom prst="upArrow">
              <a:avLst/>
            </a:prstGeom>
            <a:solidFill>
              <a:srgbClr val="FF505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a:solidFill>
                  <a:srgbClr val="FFFFFF"/>
                </a:solidFill>
              </a:endParaRPr>
            </a:p>
          </p:txBody>
        </p:sp>
        <p:sp>
          <p:nvSpPr>
            <p:cNvPr id="11" name="TextBox 10"/>
            <p:cNvSpPr txBox="1"/>
            <p:nvPr/>
          </p:nvSpPr>
          <p:spPr>
            <a:xfrm>
              <a:off x="7956376" y="3367383"/>
              <a:ext cx="720080" cy="369332"/>
            </a:xfrm>
            <a:prstGeom prst="rect">
              <a:avLst/>
            </a:prstGeom>
            <a:noFill/>
          </p:spPr>
          <p:txBody>
            <a:bodyPr wrap="square" rtlCol="0">
              <a:spAutoFit/>
            </a:bodyPr>
            <a:lstStyle/>
            <a:p>
              <a:pPr fontAlgn="base">
                <a:spcBef>
                  <a:spcPct val="0"/>
                </a:spcBef>
                <a:spcAft>
                  <a:spcPct val="0"/>
                </a:spcAft>
              </a:pPr>
              <a:r>
                <a:rPr lang="en-AU" dirty="0">
                  <a:solidFill>
                    <a:srgbClr val="C00000"/>
                  </a:solidFill>
                  <a:effectLst>
                    <a:outerShdw blurRad="38100" dist="38100" dir="2700000" algn="tl">
                      <a:srgbClr val="000000">
                        <a:alpha val="43137"/>
                      </a:srgbClr>
                    </a:outerShdw>
                  </a:effectLst>
                  <a:latin typeface="Arial Rounded MT Bold" pitchFamily="34" charset="0"/>
                </a:rPr>
                <a:t>+3</a:t>
              </a:r>
              <a:r>
                <a:rPr lang="en-AU" dirty="0">
                  <a:solidFill>
                    <a:srgbClr val="C00000"/>
                  </a:solidFill>
                  <a:effectLst>
                    <a:outerShdw blurRad="38100" dist="38100" dir="2700000" algn="tl">
                      <a:srgbClr val="000000">
                        <a:alpha val="43137"/>
                      </a:srgbClr>
                    </a:outerShdw>
                  </a:effectLst>
                  <a:latin typeface="Arial Rounded MT Bold" pitchFamily="34" charset="0"/>
                  <a:sym typeface="Symbol"/>
                </a:rPr>
                <a:t>C</a:t>
              </a:r>
              <a:endParaRPr lang="en-AU" dirty="0">
                <a:solidFill>
                  <a:srgbClr val="C00000"/>
                </a:solidFill>
                <a:effectLst>
                  <a:outerShdw blurRad="38100" dist="38100" dir="2700000" algn="tl">
                    <a:srgbClr val="000000">
                      <a:alpha val="43137"/>
                    </a:srgbClr>
                  </a:outerShdw>
                </a:effectLst>
                <a:latin typeface="Arial Rounded MT Bold" pitchFamily="34" charset="0"/>
              </a:endParaRPr>
            </a:p>
          </p:txBody>
        </p:sp>
      </p:grpSp>
      <p:grpSp>
        <p:nvGrpSpPr>
          <p:cNvPr id="3" name="Group 16"/>
          <p:cNvGrpSpPr/>
          <p:nvPr/>
        </p:nvGrpSpPr>
        <p:grpSpPr>
          <a:xfrm>
            <a:off x="7956376" y="3768258"/>
            <a:ext cx="936104" cy="432048"/>
            <a:chOff x="7956376" y="3717032"/>
            <a:chExt cx="936104" cy="432048"/>
          </a:xfrm>
        </p:grpSpPr>
        <p:sp>
          <p:nvSpPr>
            <p:cNvPr id="8" name="Up Arrow 7"/>
            <p:cNvSpPr/>
            <p:nvPr/>
          </p:nvSpPr>
          <p:spPr bwMode="auto">
            <a:xfrm>
              <a:off x="8676456" y="3789040"/>
              <a:ext cx="216024" cy="360040"/>
            </a:xfrm>
            <a:prstGeom prst="upArrow">
              <a:avLst/>
            </a:prstGeom>
            <a:solidFill>
              <a:srgbClr val="FF9966"/>
            </a:solidFill>
            <a:ln w="635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a:solidFill>
                  <a:srgbClr val="FFFFFF"/>
                </a:solidFill>
              </a:endParaRPr>
            </a:p>
          </p:txBody>
        </p:sp>
        <p:sp>
          <p:nvSpPr>
            <p:cNvPr id="12" name="TextBox 11"/>
            <p:cNvSpPr txBox="1"/>
            <p:nvPr/>
          </p:nvSpPr>
          <p:spPr>
            <a:xfrm>
              <a:off x="7956376" y="3717032"/>
              <a:ext cx="720080" cy="369332"/>
            </a:xfrm>
            <a:prstGeom prst="rect">
              <a:avLst/>
            </a:prstGeom>
            <a:noFill/>
          </p:spPr>
          <p:txBody>
            <a:bodyPr wrap="square" rtlCol="0">
              <a:spAutoFit/>
            </a:bodyPr>
            <a:lstStyle/>
            <a:p>
              <a:pPr fontAlgn="base">
                <a:spcBef>
                  <a:spcPct val="0"/>
                </a:spcBef>
                <a:spcAft>
                  <a:spcPct val="0"/>
                </a:spcAft>
              </a:pPr>
              <a:r>
                <a:rPr lang="en-AU" dirty="0">
                  <a:solidFill>
                    <a:srgbClr val="C00000"/>
                  </a:solidFill>
                  <a:effectLst>
                    <a:outerShdw blurRad="38100" dist="38100" dir="2700000" algn="tl">
                      <a:srgbClr val="000000">
                        <a:alpha val="43137"/>
                      </a:srgbClr>
                    </a:outerShdw>
                  </a:effectLst>
                  <a:latin typeface="Arial Rounded MT Bold" pitchFamily="34" charset="0"/>
                </a:rPr>
                <a:t>+2</a:t>
              </a:r>
              <a:r>
                <a:rPr lang="en-AU" dirty="0">
                  <a:solidFill>
                    <a:srgbClr val="C00000"/>
                  </a:solidFill>
                  <a:effectLst>
                    <a:outerShdw blurRad="38100" dist="38100" dir="2700000" algn="tl">
                      <a:srgbClr val="000000">
                        <a:alpha val="43137"/>
                      </a:srgbClr>
                    </a:outerShdw>
                  </a:effectLst>
                  <a:latin typeface="Arial Rounded MT Bold" pitchFamily="34" charset="0"/>
                  <a:sym typeface="Symbol"/>
                </a:rPr>
                <a:t>C</a:t>
              </a:r>
              <a:endParaRPr lang="en-AU" dirty="0">
                <a:solidFill>
                  <a:srgbClr val="C00000"/>
                </a:solidFill>
                <a:effectLst>
                  <a:outerShdw blurRad="38100" dist="38100" dir="2700000" algn="tl">
                    <a:srgbClr val="000000">
                      <a:alpha val="43137"/>
                    </a:srgbClr>
                  </a:outerShdw>
                </a:effectLst>
                <a:latin typeface="Arial Rounded MT Bold" pitchFamily="34" charset="0"/>
              </a:endParaRPr>
            </a:p>
          </p:txBody>
        </p:sp>
      </p:grpSp>
      <p:sp>
        <p:nvSpPr>
          <p:cNvPr id="13" name="Right Arrow 12"/>
          <p:cNvSpPr/>
          <p:nvPr/>
        </p:nvSpPr>
        <p:spPr bwMode="auto">
          <a:xfrm>
            <a:off x="7092280" y="5373216"/>
            <a:ext cx="1728192" cy="504056"/>
          </a:xfrm>
          <a:prstGeom prst="rightArrow">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0" scaled="1"/>
            <a:tileRect/>
          </a:gradFill>
          <a:ln w="63500" cap="rnd" cmpd="sng" algn="ctr">
            <a:solidFill>
              <a:schemeClr val="accent4">
                <a:lumMod val="25000"/>
              </a:schemeClr>
            </a:solidFill>
            <a:prstDash val="solid"/>
            <a:round/>
            <a:headEnd type="none" w="med" len="med"/>
            <a:tailEnd type="none" w="med" len="med"/>
          </a:ln>
          <a:effectLst/>
        </p:spPr>
        <p:txBody>
          <a:bodyPr vert="horz" wrap="square" lIns="18000" tIns="36000" rIns="0" bIns="0" numCol="1" rtlCol="0" anchor="t" anchorCtr="0" compatLnSpc="1">
            <a:prstTxWarp prst="textNoShape">
              <a:avLst/>
            </a:prstTxWarp>
            <a:normAutofit fontScale="85000" lnSpcReduction="10000"/>
          </a:bodyPr>
          <a:lstStyle/>
          <a:p>
            <a:pPr eaLnBrk="0" fontAlgn="base" hangingPunct="0">
              <a:spcBef>
                <a:spcPct val="0"/>
              </a:spcBef>
              <a:spcAft>
                <a:spcPct val="0"/>
              </a:spcAft>
            </a:pPr>
            <a:r>
              <a:rPr lang="en-AU" sz="1600" dirty="0">
                <a:solidFill>
                  <a:srgbClr val="000000"/>
                </a:solidFill>
                <a:latin typeface="Arial Rounded MT Bold" pitchFamily="34" charset="0"/>
              </a:rPr>
              <a:t>Human civilisation</a:t>
            </a:r>
          </a:p>
        </p:txBody>
      </p:sp>
      <p:grpSp>
        <p:nvGrpSpPr>
          <p:cNvPr id="21" name="Group 20"/>
          <p:cNvGrpSpPr/>
          <p:nvPr/>
        </p:nvGrpSpPr>
        <p:grpSpPr>
          <a:xfrm>
            <a:off x="7956376" y="3789040"/>
            <a:ext cx="864096" cy="432048"/>
            <a:chOff x="7956376" y="3789040"/>
            <a:chExt cx="864096" cy="432048"/>
          </a:xfrm>
        </p:grpSpPr>
        <p:sp>
          <p:nvSpPr>
            <p:cNvPr id="18" name="Down Arrow 17"/>
            <p:cNvSpPr/>
            <p:nvPr/>
          </p:nvSpPr>
          <p:spPr bwMode="auto">
            <a:xfrm flipV="1">
              <a:off x="8748464" y="4005064"/>
              <a:ext cx="72008" cy="216024"/>
            </a:xfrm>
            <a:prstGeom prst="downArrow">
              <a:avLst/>
            </a:prstGeom>
            <a:solidFill>
              <a:schemeClr val="accent1"/>
            </a:solidFill>
            <a:ln w="635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19" name="TextBox 18"/>
            <p:cNvSpPr txBox="1"/>
            <p:nvPr/>
          </p:nvSpPr>
          <p:spPr>
            <a:xfrm>
              <a:off x="7956376" y="3789040"/>
              <a:ext cx="720080" cy="369332"/>
            </a:xfrm>
            <a:prstGeom prst="rect">
              <a:avLst/>
            </a:prstGeom>
            <a:noFill/>
          </p:spPr>
          <p:txBody>
            <a:bodyPr wrap="square" rtlCol="0">
              <a:spAutoFit/>
            </a:bodyPr>
            <a:lstStyle/>
            <a:p>
              <a:r>
                <a:rPr lang="en-AU" b="1" dirty="0">
                  <a:solidFill>
                    <a:srgbClr val="C00000"/>
                  </a:solidFill>
                  <a:effectLst>
                    <a:outerShdw blurRad="38100" dist="38100" dir="2700000" algn="tl">
                      <a:srgbClr val="000000">
                        <a:alpha val="43137"/>
                      </a:srgbClr>
                    </a:outerShdw>
                  </a:effectLst>
                </a:rPr>
                <a:t>+1</a:t>
              </a:r>
              <a:r>
                <a:rPr lang="en-AU" b="1" baseline="30000" dirty="0">
                  <a:solidFill>
                    <a:srgbClr val="C00000"/>
                  </a:solidFill>
                  <a:effectLst>
                    <a:outerShdw blurRad="38100" dist="38100" dir="2700000" algn="tl">
                      <a:srgbClr val="000000">
                        <a:alpha val="43137"/>
                      </a:srgbClr>
                    </a:outerShdw>
                  </a:effectLst>
                </a:rPr>
                <a:t>o</a:t>
              </a:r>
              <a:r>
                <a:rPr lang="en-AU" b="1" dirty="0">
                  <a:solidFill>
                    <a:srgbClr val="C00000"/>
                  </a:solidFill>
                  <a:effectLst>
                    <a:outerShdw blurRad="38100" dist="38100" dir="2700000" algn="tl">
                      <a:srgbClr val="000000">
                        <a:alpha val="43137"/>
                      </a:srgbClr>
                    </a:outerShdw>
                  </a:effectLst>
                </a:rPr>
                <a:t>C</a:t>
              </a:r>
            </a:p>
          </p:txBody>
        </p:sp>
      </p:grpSp>
      <p:sp>
        <p:nvSpPr>
          <p:cNvPr id="15" name="Rounded Rectangular Callout 14"/>
          <p:cNvSpPr/>
          <p:nvPr/>
        </p:nvSpPr>
        <p:spPr bwMode="auto">
          <a:xfrm>
            <a:off x="7308304" y="4581128"/>
            <a:ext cx="1152128" cy="360040"/>
          </a:xfrm>
          <a:prstGeom prst="wedgeRoundRectCallout">
            <a:avLst>
              <a:gd name="adj1" fmla="val 60240"/>
              <a:gd name="adj2" fmla="val -116568"/>
              <a:gd name="adj3" fmla="val 16667"/>
            </a:avLst>
          </a:prstGeom>
          <a:solidFill>
            <a:schemeClr val="accent5">
              <a:lumMod val="90000"/>
            </a:schemeClr>
          </a:solidFill>
          <a:ln w="63500" cap="flat" cmpd="sng" algn="ctr">
            <a:solidFill>
              <a:schemeClr val="accent5">
                <a:lumMod val="25000"/>
              </a:schemeClr>
            </a:solidFill>
            <a:prstDash val="solid"/>
            <a:round/>
            <a:headEnd type="none" w="med" len="med"/>
            <a:tailEnd type="none" w="med" len="med"/>
          </a:ln>
          <a:effectLst/>
        </p:spPr>
        <p:txBody>
          <a:bodyPr vert="horz" wrap="square" lIns="36000" tIns="36000" rIns="0" bIns="0" numCol="1" rtlCol="0" anchor="t" anchorCtr="0" compatLnSpc="1">
            <a:prstTxWarp prst="textNoShape">
              <a:avLst/>
            </a:prstTxWarp>
          </a:bodyPr>
          <a:lstStyle/>
          <a:p>
            <a:pPr eaLnBrk="0" fontAlgn="base" hangingPunct="0">
              <a:spcBef>
                <a:spcPct val="0"/>
              </a:spcBef>
              <a:spcAft>
                <a:spcPct val="0"/>
              </a:spcAft>
            </a:pPr>
            <a:r>
              <a:rPr lang="en-AU" sz="1400" b="1" dirty="0">
                <a:solidFill>
                  <a:srgbClr val="B8E2FF">
                    <a:lumMod val="25000"/>
                  </a:srgbClr>
                </a:solidFill>
                <a:effectLst>
                  <a:outerShdw blurRad="38100" dist="38100" dir="2700000" algn="tl">
                    <a:srgbClr val="000000">
                      <a:alpha val="43137"/>
                    </a:srgbClr>
                  </a:outerShdw>
                </a:effectLst>
                <a:latin typeface="Arial Rounded MT Bold" pitchFamily="34" charset="0"/>
              </a:rPr>
              <a:t>LIA &amp; MWP</a:t>
            </a:r>
            <a:endParaRPr lang="en-AU" sz="1400" dirty="0">
              <a:solidFill>
                <a:srgbClr val="B8E2FF">
                  <a:lumMod val="25000"/>
                </a:srgbClr>
              </a:solidFill>
              <a:latin typeface="Arial Rounded MT Bold" pitchFamily="34" charset="0"/>
            </a:endParaRPr>
          </a:p>
        </p:txBody>
      </p:sp>
      <p:sp>
        <p:nvSpPr>
          <p:cNvPr id="20" name="Rounded Rectangular Callout 19"/>
          <p:cNvSpPr/>
          <p:nvPr/>
        </p:nvSpPr>
        <p:spPr bwMode="auto">
          <a:xfrm>
            <a:off x="5724128" y="2276872"/>
            <a:ext cx="1656184" cy="1008112"/>
          </a:xfrm>
          <a:prstGeom prst="wedgeRoundRectCallout">
            <a:avLst>
              <a:gd name="adj1" fmla="val -38550"/>
              <a:gd name="adj2" fmla="val 118831"/>
              <a:gd name="adj3" fmla="val 16667"/>
            </a:avLst>
          </a:prstGeom>
          <a:solidFill>
            <a:schemeClr val="accent2">
              <a:lumMod val="20000"/>
              <a:lumOff val="80000"/>
            </a:schemeClr>
          </a:solidFill>
          <a:ln w="635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eaLnBrk="0" fontAlgn="base" hangingPunct="0">
              <a:spcBef>
                <a:spcPct val="0"/>
              </a:spcBef>
              <a:spcAft>
                <a:spcPct val="0"/>
              </a:spcAft>
            </a:pPr>
            <a:r>
              <a:rPr lang="en-AU" sz="1400" b="1" dirty="0">
                <a:solidFill>
                  <a:schemeClr val="bg2">
                    <a:lumMod val="75000"/>
                  </a:schemeClr>
                </a:solidFill>
                <a:effectLst>
                  <a:outerShdw blurRad="38100" dist="38100" dir="2700000" algn="tl">
                    <a:srgbClr val="000000">
                      <a:alpha val="43137"/>
                    </a:srgbClr>
                  </a:outerShdw>
                </a:effectLst>
                <a:latin typeface="Arial Rounded MT Bold" pitchFamily="34" charset="0"/>
              </a:rPr>
              <a:t>LIG </a:t>
            </a:r>
            <a:r>
              <a:rPr lang="en-AU" sz="1400" dirty="0">
                <a:solidFill>
                  <a:srgbClr val="000000"/>
                </a:solidFill>
                <a:latin typeface="Arial Rounded MT Bold" pitchFamily="34" charset="0"/>
              </a:rPr>
              <a:t>CO</a:t>
            </a:r>
            <a:r>
              <a:rPr lang="en-AU" sz="1400" baseline="-25000" dirty="0">
                <a:solidFill>
                  <a:srgbClr val="000000"/>
                </a:solidFill>
                <a:latin typeface="Arial Rounded MT Bold" pitchFamily="34" charset="0"/>
              </a:rPr>
              <a:t>2</a:t>
            </a:r>
            <a:r>
              <a:rPr lang="en-AU" sz="1400" dirty="0">
                <a:solidFill>
                  <a:srgbClr val="000000"/>
                </a:solidFill>
                <a:latin typeface="Arial Rounded MT Bold" pitchFamily="34" charset="0"/>
              </a:rPr>
              <a:t>~280ppm 130,000 yr ago About  +1</a:t>
            </a:r>
            <a:r>
              <a:rPr lang="en-AU" sz="1400" baseline="30000" dirty="0">
                <a:solidFill>
                  <a:srgbClr val="000000"/>
                </a:solidFill>
                <a:latin typeface="Arial Rounded MT Bold" pitchFamily="34" charset="0"/>
              </a:rPr>
              <a:t>o</a:t>
            </a:r>
            <a:r>
              <a:rPr lang="en-AU" sz="1400" dirty="0">
                <a:solidFill>
                  <a:srgbClr val="000000"/>
                </a:solidFill>
                <a:latin typeface="Arial Rounded MT Bold" pitchFamily="34" charset="0"/>
              </a:rPr>
              <a:t>C </a:t>
            </a:r>
          </a:p>
          <a:p>
            <a:pPr eaLnBrk="0" fontAlgn="base" hangingPunct="0">
              <a:spcBef>
                <a:spcPct val="0"/>
              </a:spcBef>
              <a:spcAft>
                <a:spcPct val="0"/>
              </a:spcAft>
            </a:pPr>
            <a:r>
              <a:rPr lang="en-AU" sz="1400" dirty="0">
                <a:solidFill>
                  <a:srgbClr val="000000"/>
                </a:solidFill>
                <a:latin typeface="Arial Rounded MT Bold" pitchFamily="34" charset="0"/>
              </a:rPr>
              <a:t>Sea ~8m higher</a:t>
            </a:r>
          </a:p>
        </p:txBody>
      </p:sp>
      <p:sp>
        <p:nvSpPr>
          <p:cNvPr id="4" name="Rounded Rectangular Callout 3"/>
          <p:cNvSpPr/>
          <p:nvPr/>
        </p:nvSpPr>
        <p:spPr bwMode="auto">
          <a:xfrm>
            <a:off x="4211960" y="2204864"/>
            <a:ext cx="1440160" cy="1080120"/>
          </a:xfrm>
          <a:prstGeom prst="wedgeRoundRectCallout">
            <a:avLst>
              <a:gd name="adj1" fmla="val -53068"/>
              <a:gd name="adj2" fmla="val 77984"/>
              <a:gd name="adj3" fmla="val 16667"/>
            </a:avLst>
          </a:prstGeom>
          <a:solidFill>
            <a:srgbClr val="FFCCCC"/>
          </a:solidFill>
          <a:ln w="635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fontAlgn="base" hangingPunct="0">
              <a:spcBef>
                <a:spcPct val="0"/>
              </a:spcBef>
              <a:spcAft>
                <a:spcPct val="0"/>
              </a:spcAft>
            </a:pPr>
            <a:r>
              <a:rPr lang="en-AU" sz="2000" b="1" dirty="0">
                <a:solidFill>
                  <a:srgbClr val="C00000"/>
                </a:solidFill>
                <a:effectLst>
                  <a:outerShdw blurRad="38100" dist="38100" dir="2700000" algn="tl">
                    <a:srgbClr val="000000">
                      <a:alpha val="43137"/>
                    </a:srgbClr>
                  </a:outerShdw>
                </a:effectLst>
                <a:latin typeface="Arial Rounded MT Bold" pitchFamily="34" charset="0"/>
              </a:rPr>
              <a:t>Pliocene</a:t>
            </a:r>
          </a:p>
          <a:p>
            <a:pPr eaLnBrk="0" fontAlgn="base" hangingPunct="0">
              <a:spcBef>
                <a:spcPct val="0"/>
              </a:spcBef>
              <a:spcAft>
                <a:spcPct val="0"/>
              </a:spcAft>
            </a:pPr>
            <a:r>
              <a:rPr lang="en-AU" sz="1400" dirty="0">
                <a:solidFill>
                  <a:srgbClr val="000000"/>
                </a:solidFill>
                <a:latin typeface="Arial Rounded MT Bold" pitchFamily="34" charset="0"/>
              </a:rPr>
              <a:t>CO</a:t>
            </a:r>
            <a:r>
              <a:rPr lang="en-AU" sz="1400" baseline="-25000" dirty="0">
                <a:solidFill>
                  <a:srgbClr val="000000"/>
                </a:solidFill>
                <a:latin typeface="Arial Rounded MT Bold" pitchFamily="34" charset="0"/>
              </a:rPr>
              <a:t>2 </a:t>
            </a:r>
            <a:r>
              <a:rPr lang="en-AU" sz="1400" dirty="0">
                <a:solidFill>
                  <a:srgbClr val="000000"/>
                </a:solidFill>
                <a:latin typeface="Arial Rounded MT Bold" pitchFamily="34" charset="0"/>
              </a:rPr>
              <a:t> ~400ppm</a:t>
            </a:r>
          </a:p>
          <a:p>
            <a:pPr eaLnBrk="0" fontAlgn="base" hangingPunct="0">
              <a:spcBef>
                <a:spcPct val="0"/>
              </a:spcBef>
              <a:spcAft>
                <a:spcPct val="0"/>
              </a:spcAft>
            </a:pPr>
            <a:r>
              <a:rPr lang="en-AU" sz="1400" dirty="0">
                <a:solidFill>
                  <a:srgbClr val="000000"/>
                </a:solidFill>
                <a:latin typeface="Arial Rounded MT Bold" pitchFamily="34" charset="0"/>
              </a:rPr>
              <a:t>Sea levels </a:t>
            </a:r>
          </a:p>
          <a:p>
            <a:pPr eaLnBrk="0" fontAlgn="base" hangingPunct="0">
              <a:spcBef>
                <a:spcPct val="0"/>
              </a:spcBef>
              <a:spcAft>
                <a:spcPct val="0"/>
              </a:spcAft>
            </a:pPr>
            <a:r>
              <a:rPr lang="en-AU" sz="1400" dirty="0">
                <a:solidFill>
                  <a:srgbClr val="000000"/>
                </a:solidFill>
                <a:latin typeface="Arial Rounded MT Bold" pitchFamily="34" charset="0"/>
              </a:rPr>
              <a:t>~40 m higher </a:t>
            </a:r>
          </a:p>
        </p:txBody>
      </p:sp>
    </p:spTree>
    <p:custDataLst>
      <p:tags r:id="rId1"/>
    </p:custDataLst>
  </p:cSld>
  <p:clrMapOvr>
    <a:masterClrMapping/>
  </p:clrMapOvr>
  <p:transition advTm="1192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1+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1+ppt_w/2"/>
                                          </p:val>
                                        </p:tav>
                                      </p:tavLst>
                                    </p:anim>
                                    <p:anim calcmode="lin" valueType="num">
                                      <p:cBhvr additive="base">
                                        <p:cTn id="13" dur="500"/>
                                        <p:tgtEl>
                                          <p:spTgt spid="17"/>
                                        </p:tgtEl>
                                        <p:attrNameLst>
                                          <p:attrName>ppt_y</p:attrName>
                                        </p:attrNameLst>
                                      </p:cBhvr>
                                      <p:tavLst>
                                        <p:tav tm="0">
                                          <p:val>
                                            <p:strVal val="ppt_y"/>
                                          </p:val>
                                        </p:tav>
                                        <p:tav tm="100000">
                                          <p:val>
                                            <p:strVal val="ppt_y"/>
                                          </p:val>
                                        </p:tav>
                                      </p:tavLst>
                                    </p:anim>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ppt_x"/>
                                          </p:val>
                                        </p:tav>
                                        <p:tav tm="100000">
                                          <p:val>
                                            <p:strVal val="#ppt_x"/>
                                          </p:val>
                                        </p:tav>
                                      </p:tavLst>
                                    </p:anim>
                                    <p:anim calcmode="lin" valueType="num">
                                      <p:cBhvr additive="base">
                                        <p:cTn id="3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2"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1+#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childTnLst>
                          </p:cTn>
                        </p:par>
                        <p:par>
                          <p:cTn id="54" fill="hold">
                            <p:stCondLst>
                              <p:cond delay="1000"/>
                            </p:stCondLst>
                            <p:childTnLst>
                              <p:par>
                                <p:cTn id="55" presetID="2" presetClass="entr" presetSubtype="4" fill="hold" nodeType="afterEffect">
                                  <p:stCondLst>
                                    <p:cond delay="50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7" grpId="0" animBg="1"/>
      <p:bldP spid="13" grpId="0" animBg="1"/>
      <p:bldP spid="15" grpId="0" animBg="1"/>
      <p:bldP spid="20"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EarthWarmB4M.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51520" y="6093296"/>
            <a:ext cx="8892480" cy="523220"/>
          </a:xfrm>
          <a:prstGeom prst="rect">
            <a:avLst/>
          </a:prstGeom>
          <a:noFill/>
        </p:spPr>
        <p:txBody>
          <a:bodyPr wrap="square" rtlCol="0">
            <a:spAutoFit/>
          </a:bodyPr>
          <a:lstStyle/>
          <a:p>
            <a:r>
              <a:rPr lang="en-AU" sz="2800" dirty="0">
                <a:solidFill>
                  <a:schemeClr val="accent6">
                    <a:lumMod val="75000"/>
                  </a:schemeClr>
                </a:solidFill>
                <a:latin typeface="Arial Rounded MT Bold" pitchFamily="34" charset="0"/>
              </a:rPr>
              <a:t>About 2</a:t>
            </a:r>
            <a:r>
              <a:rPr lang="en-AU" sz="2800" baseline="30000" dirty="0">
                <a:solidFill>
                  <a:schemeClr val="accent6">
                    <a:lumMod val="75000"/>
                  </a:schemeClr>
                </a:solidFill>
                <a:latin typeface="Arial Rounded MT Bold" pitchFamily="34" charset="0"/>
              </a:rPr>
              <a:t>o</a:t>
            </a:r>
            <a:r>
              <a:rPr lang="en-AU" sz="2800" dirty="0">
                <a:solidFill>
                  <a:schemeClr val="accent6">
                    <a:lumMod val="75000"/>
                  </a:schemeClr>
                </a:solidFill>
                <a:latin typeface="Arial Rounded MT Bold" pitchFamily="34" charset="0"/>
              </a:rPr>
              <a:t>C warmer</a:t>
            </a:r>
            <a:r>
              <a:rPr lang="en-AU" sz="2800" dirty="0">
                <a:latin typeface="Arial Rounded MT Bold" pitchFamily="34" charset="0"/>
              </a:rPr>
              <a:t>       </a:t>
            </a:r>
            <a:r>
              <a:rPr lang="en-AU" sz="2800" dirty="0">
                <a:solidFill>
                  <a:schemeClr val="bg2">
                    <a:lumMod val="60000"/>
                    <a:lumOff val="40000"/>
                  </a:schemeClr>
                </a:solidFill>
                <a:latin typeface="Arial Rounded MT Bold" pitchFamily="34" charset="0"/>
              </a:rPr>
              <a:t>Sea levels 20 - 40M HIGHER</a:t>
            </a:r>
            <a:r>
              <a:rPr lang="en-AU" sz="2800" dirty="0">
                <a:latin typeface="Arial Rounded MT Bold" pitchFamily="34" charset="0"/>
              </a:rPr>
              <a:t>                                                    </a:t>
            </a:r>
          </a:p>
        </p:txBody>
      </p:sp>
      <p:sp>
        <p:nvSpPr>
          <p:cNvPr id="6" name="TextBox 5"/>
          <p:cNvSpPr txBox="1"/>
          <p:nvPr/>
        </p:nvSpPr>
        <p:spPr>
          <a:xfrm>
            <a:off x="2915816" y="44624"/>
            <a:ext cx="3888432" cy="523220"/>
          </a:xfrm>
          <a:prstGeom prst="rect">
            <a:avLst/>
          </a:prstGeom>
          <a:noFill/>
        </p:spPr>
        <p:txBody>
          <a:bodyPr wrap="square" rtlCol="0">
            <a:spAutoFit/>
          </a:bodyPr>
          <a:lstStyle/>
          <a:p>
            <a:r>
              <a:rPr lang="en-AU" sz="2800" dirty="0">
                <a:solidFill>
                  <a:schemeClr val="tx1">
                    <a:lumMod val="85000"/>
                  </a:schemeClr>
                </a:solidFill>
                <a:latin typeface="Arial Rounded MT Bold" pitchFamily="34" charset="0"/>
              </a:rPr>
              <a:t>CO</a:t>
            </a:r>
            <a:r>
              <a:rPr lang="en-AU" sz="2800" baseline="-25000" dirty="0">
                <a:solidFill>
                  <a:schemeClr val="tx1">
                    <a:lumMod val="85000"/>
                  </a:schemeClr>
                </a:solidFill>
                <a:latin typeface="Arial Rounded MT Bold" pitchFamily="34" charset="0"/>
              </a:rPr>
              <a:t>2</a:t>
            </a:r>
            <a:r>
              <a:rPr lang="en-AU" sz="2800" dirty="0">
                <a:solidFill>
                  <a:schemeClr val="tx1">
                    <a:lumMod val="85000"/>
                  </a:schemeClr>
                </a:solidFill>
                <a:latin typeface="Arial Rounded MT Bold" pitchFamily="34" charset="0"/>
              </a:rPr>
              <a:t> about 400 ppm</a:t>
            </a:r>
            <a:endParaRPr lang="en-AU" dirty="0">
              <a:solidFill>
                <a:schemeClr val="tx1">
                  <a:lumMod val="85000"/>
                </a:schemeClr>
              </a:solidFill>
              <a:latin typeface="Arial Rounded MT Bold"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625" y="228600"/>
            <a:ext cx="8510588" cy="1688232"/>
          </a:xfrm>
        </p:spPr>
        <p:txBody>
          <a:bodyPr/>
          <a:lstStyle/>
          <a:p>
            <a:r>
              <a:rPr lang="en-AU" sz="4800" b="1" dirty="0">
                <a:solidFill>
                  <a:srgbClr val="FFC000"/>
                </a:solidFill>
                <a:effectLst>
                  <a:outerShdw blurRad="76200" dist="63500" dir="2700000" algn="tl">
                    <a:srgbClr val="000000">
                      <a:alpha val="62000"/>
                    </a:srgbClr>
                  </a:outerShdw>
                </a:effectLst>
              </a:rPr>
              <a:t>So what will this extra CO</a:t>
            </a:r>
            <a:r>
              <a:rPr lang="en-AU" sz="4800" b="1" baseline="-25000" dirty="0">
                <a:solidFill>
                  <a:srgbClr val="FFC000"/>
                </a:solidFill>
                <a:effectLst>
                  <a:outerShdw blurRad="76200" dist="63500" dir="2700000" algn="tl">
                    <a:srgbClr val="000000">
                      <a:alpha val="62000"/>
                    </a:srgbClr>
                  </a:outerShdw>
                </a:effectLst>
              </a:rPr>
              <a:t>2</a:t>
            </a:r>
            <a:r>
              <a:rPr lang="en-AU" sz="4800" b="1" dirty="0">
                <a:solidFill>
                  <a:srgbClr val="FFC000"/>
                </a:solidFill>
                <a:effectLst>
                  <a:outerShdw blurRad="76200" dist="63500" dir="2700000" algn="tl">
                    <a:srgbClr val="000000">
                      <a:alpha val="62000"/>
                    </a:srgbClr>
                  </a:outerShdw>
                </a:effectLst>
              </a:rPr>
              <a:t> do to the  +33</a:t>
            </a:r>
            <a:r>
              <a:rPr lang="en-AU" sz="4800" b="1" baseline="30000" dirty="0">
                <a:solidFill>
                  <a:srgbClr val="FFC000"/>
                </a:solidFill>
                <a:effectLst>
                  <a:outerShdw blurRad="76200" dist="63500" dir="2700000" algn="tl">
                    <a:srgbClr val="000000">
                      <a:alpha val="62000"/>
                    </a:srgbClr>
                  </a:outerShdw>
                </a:effectLst>
              </a:rPr>
              <a:t>o</a:t>
            </a:r>
            <a:r>
              <a:rPr lang="en-AU" sz="4800" b="1" dirty="0">
                <a:solidFill>
                  <a:srgbClr val="FFC000"/>
                </a:solidFill>
                <a:effectLst>
                  <a:outerShdw blurRad="76200" dist="63500" dir="2700000" algn="tl">
                    <a:srgbClr val="000000">
                      <a:alpha val="62000"/>
                    </a:srgbClr>
                  </a:outerShdw>
                </a:effectLst>
              </a:rPr>
              <a:t>C   Greenhouse effect?</a:t>
            </a:r>
            <a:endParaRPr lang="en-AU" sz="4800" dirty="0">
              <a:solidFill>
                <a:srgbClr val="FFC000"/>
              </a:solidFill>
            </a:endParaRPr>
          </a:p>
        </p:txBody>
      </p:sp>
      <p:sp>
        <p:nvSpPr>
          <p:cNvPr id="5" name="Content Placeholder 4"/>
          <p:cNvSpPr>
            <a:spLocks noGrp="1"/>
          </p:cNvSpPr>
          <p:nvPr>
            <p:ph idx="1"/>
          </p:nvPr>
        </p:nvSpPr>
        <p:spPr>
          <a:xfrm>
            <a:off x="301625" y="2636912"/>
            <a:ext cx="8540750" cy="3462263"/>
          </a:xfrm>
        </p:spPr>
        <p:txBody>
          <a:bodyPr/>
          <a:lstStyle/>
          <a:p>
            <a:r>
              <a:rPr lang="en-AU" dirty="0"/>
              <a:t>Two ways to answer:</a:t>
            </a:r>
          </a:p>
          <a:p>
            <a:r>
              <a:rPr lang="en-AU" dirty="0">
                <a:solidFill>
                  <a:schemeClr val="tx1">
                    <a:lumMod val="50000"/>
                  </a:schemeClr>
                </a:solidFill>
              </a:rPr>
              <a:t>Look at what has happened in the past</a:t>
            </a:r>
          </a:p>
          <a:p>
            <a:r>
              <a:rPr lang="en-AU" dirty="0">
                <a:solidFill>
                  <a:srgbClr val="FFFF00"/>
                </a:solidFill>
              </a:rPr>
              <a:t>Use our understanding of the way the climate works (</a:t>
            </a:r>
            <a:r>
              <a:rPr lang="en-AU" dirty="0" err="1">
                <a:solidFill>
                  <a:srgbClr val="FFFF00"/>
                </a:solidFill>
              </a:rPr>
              <a:t>ie</a:t>
            </a:r>
            <a:r>
              <a:rPr lang="en-AU" dirty="0">
                <a:solidFill>
                  <a:srgbClr val="FFFF00"/>
                </a:solidFill>
              </a:rPr>
              <a:t>. ‘computer modelling’)</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00034" y="142852"/>
            <a:ext cx="5512126" cy="477836"/>
          </a:xfrm>
        </p:spPr>
        <p:txBody>
          <a:bodyPr/>
          <a:lstStyle/>
          <a:p>
            <a:pPr lvl="0" eaLnBrk="1" hangingPunct="1">
              <a:defRPr/>
            </a:pPr>
            <a:r>
              <a:rPr lang="en-AU" sz="4000" dirty="0">
                <a:solidFill>
                  <a:srgbClr val="92D050"/>
                </a:solidFill>
              </a:rPr>
              <a:t>Doing the Physics</a:t>
            </a:r>
            <a:endParaRPr lang="en-AU" sz="3600" dirty="0">
              <a:solidFill>
                <a:srgbClr val="92D050"/>
              </a:solidFill>
            </a:endParaRPr>
          </a:p>
        </p:txBody>
      </p:sp>
      <p:pic>
        <p:nvPicPr>
          <p:cNvPr id="9" name="Picture 8" descr="Global_Climate_Model.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822960"/>
            <a:ext cx="9144000" cy="6035040"/>
          </a:xfrm>
          <a:prstGeom prst="rect">
            <a:avLst/>
          </a:prstGeom>
        </p:spPr>
      </p:pic>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IPCCClimateSyst"/>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0" y="610466"/>
            <a:ext cx="9163050" cy="6247534"/>
          </a:xfrm>
          <a:prstGeom prst="rect">
            <a:avLst/>
          </a:prstGeom>
          <a:noFill/>
          <a:ln w="9525">
            <a:noFill/>
            <a:miter lim="800000"/>
            <a:headEnd/>
            <a:tailEnd/>
          </a:ln>
        </p:spPr>
      </p:pic>
      <p:sp>
        <p:nvSpPr>
          <p:cNvPr id="57347" name="TextBox 2"/>
          <p:cNvSpPr txBox="1">
            <a:spLocks noChangeArrowheads="1"/>
          </p:cNvSpPr>
          <p:nvPr/>
        </p:nvSpPr>
        <p:spPr bwMode="auto">
          <a:xfrm>
            <a:off x="8100392" y="6165304"/>
            <a:ext cx="857250" cy="36988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AU" dirty="0">
                <a:solidFill>
                  <a:srgbClr val="000066"/>
                </a:solidFill>
              </a:rPr>
              <a:t>IPCC</a:t>
            </a:r>
          </a:p>
        </p:txBody>
      </p:sp>
      <p:sp>
        <p:nvSpPr>
          <p:cNvPr id="4" name="TextBox 3"/>
          <p:cNvSpPr txBox="1"/>
          <p:nvPr/>
        </p:nvSpPr>
        <p:spPr>
          <a:xfrm>
            <a:off x="1043608" y="0"/>
            <a:ext cx="6840760" cy="646331"/>
          </a:xfrm>
          <a:prstGeom prst="rect">
            <a:avLst/>
          </a:prstGeom>
          <a:noFill/>
        </p:spPr>
        <p:txBody>
          <a:bodyPr wrap="square" rtlCol="0">
            <a:spAutoFit/>
          </a:bodyPr>
          <a:lstStyle/>
          <a:p>
            <a:pPr fontAlgn="base">
              <a:spcBef>
                <a:spcPct val="0"/>
              </a:spcBef>
              <a:spcAft>
                <a:spcPct val="0"/>
              </a:spcAft>
            </a:pPr>
            <a:r>
              <a:rPr lang="en-AU" sz="3600" dirty="0">
                <a:solidFill>
                  <a:srgbClr val="92D050"/>
                </a:solidFill>
                <a:effectLst>
                  <a:outerShdw blurRad="38100" dist="38100" dir="2700000" algn="tl">
                    <a:srgbClr val="000000">
                      <a:alpha val="43137"/>
                    </a:srgbClr>
                  </a:outerShdw>
                </a:effectLst>
              </a:rPr>
              <a:t>Doing the Physics …</a:t>
            </a:r>
            <a:endParaRPr lang="en-AU" sz="3600" dirty="0">
              <a:solidFill>
                <a:srgbClr val="FFFFFF"/>
              </a:solidFill>
              <a:effectLst>
                <a:outerShdw blurRad="38100" dist="38100" dir="2700000" algn="tl">
                  <a:srgbClr val="000000">
                    <a:alpha val="43137"/>
                  </a:srgbClr>
                </a:outerShdw>
              </a:effectLst>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EarthSnowBtxt_2.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51520" y="6093296"/>
            <a:ext cx="8892480" cy="523220"/>
          </a:xfrm>
          <a:prstGeom prst="rect">
            <a:avLst/>
          </a:prstGeom>
          <a:noFill/>
        </p:spPr>
        <p:txBody>
          <a:bodyPr wrap="square" rtlCol="0">
            <a:spAutoFit/>
          </a:bodyPr>
          <a:lstStyle/>
          <a:p>
            <a:r>
              <a:rPr lang="en-AU" sz="2800" dirty="0">
                <a:solidFill>
                  <a:srgbClr val="FFFFFF"/>
                </a:solidFill>
                <a:latin typeface="Arial Rounded MT Bold" pitchFamily="34" charset="0"/>
              </a:rPr>
              <a:t>About 5</a:t>
            </a:r>
            <a:r>
              <a:rPr lang="en-AU" sz="2800" baseline="30000" dirty="0">
                <a:solidFill>
                  <a:srgbClr val="FFFFFF"/>
                </a:solidFill>
                <a:latin typeface="Arial Rounded MT Bold" pitchFamily="34" charset="0"/>
              </a:rPr>
              <a:t>o</a:t>
            </a:r>
            <a:r>
              <a:rPr lang="en-AU" sz="2800" dirty="0">
                <a:solidFill>
                  <a:srgbClr val="FFFFFF"/>
                </a:solidFill>
                <a:latin typeface="Arial Rounded MT Bold" pitchFamily="34" charset="0"/>
              </a:rPr>
              <a:t>C cooler                 </a:t>
            </a:r>
            <a:r>
              <a:rPr lang="en-AU" sz="2800" dirty="0">
                <a:solidFill>
                  <a:schemeClr val="bg1">
                    <a:lumMod val="20000"/>
                    <a:lumOff val="80000"/>
                  </a:schemeClr>
                </a:solidFill>
                <a:latin typeface="Arial Rounded MT Bold" pitchFamily="34" charset="0"/>
              </a:rPr>
              <a:t>Sea levels 100M LOWER   </a:t>
            </a:r>
          </a:p>
        </p:txBody>
      </p:sp>
      <p:sp>
        <p:nvSpPr>
          <p:cNvPr id="6" name="TextBox 5"/>
          <p:cNvSpPr txBox="1"/>
          <p:nvPr/>
        </p:nvSpPr>
        <p:spPr>
          <a:xfrm>
            <a:off x="3923928" y="44624"/>
            <a:ext cx="2880320" cy="584775"/>
          </a:xfrm>
          <a:prstGeom prst="rect">
            <a:avLst/>
          </a:prstGeom>
          <a:noFill/>
        </p:spPr>
        <p:txBody>
          <a:bodyPr wrap="square" rtlCol="0">
            <a:spAutoFit/>
          </a:bodyPr>
          <a:lstStyle/>
          <a:p>
            <a:r>
              <a:rPr lang="en-AU" sz="3200" dirty="0">
                <a:solidFill>
                  <a:srgbClr val="66CCFF">
                    <a:lumMod val="20000"/>
                    <a:lumOff val="80000"/>
                  </a:srgbClr>
                </a:solidFill>
              </a:rPr>
              <a:t>Last Ice Age</a:t>
            </a:r>
            <a:endParaRPr lang="en-AU" sz="2000" dirty="0">
              <a:solidFill>
                <a:srgbClr val="66CCFF">
                  <a:lumMod val="20000"/>
                  <a:lumOff val="80000"/>
                </a:srgbClr>
              </a:solidFill>
            </a:endParaRPr>
          </a:p>
        </p:txBody>
      </p:sp>
    </p:spTree>
  </p:cSld>
  <p:clrMapOvr>
    <a:masterClrMapping/>
  </p:clrMapOvr>
  <p:transition advTm="14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2000"/>
                                        <p:tgtEl>
                                          <p:spTgt spid="6">
                                            <p:txEl>
                                              <p:pRg st="0" end="0"/>
                                            </p:txEl>
                                          </p:spTgt>
                                        </p:tgtEl>
                                      </p:cBhvr>
                                    </p:animEffect>
                                  </p:childTnLst>
                                </p:cTn>
                              </p:par>
                            </p:childTnLst>
                          </p:cTn>
                        </p:par>
                        <p:par>
                          <p:cTn id="8" fill="hold">
                            <p:stCondLst>
                              <p:cond delay="2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Box 2"/>
          <p:cNvSpPr txBox="1">
            <a:spLocks noChangeArrowheads="1"/>
          </p:cNvSpPr>
          <p:nvPr/>
        </p:nvSpPr>
        <p:spPr bwMode="auto">
          <a:xfrm>
            <a:off x="8100392" y="6165304"/>
            <a:ext cx="857250" cy="36988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AU" dirty="0">
                <a:solidFill>
                  <a:srgbClr val="000066"/>
                </a:solidFill>
              </a:rPr>
              <a:t>IPCC</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 y="0"/>
            <a:ext cx="9144001" cy="6857999"/>
          </a:xfrm>
          <a:prstGeom prst="rect">
            <a:avLst/>
          </a:prstGeom>
          <a:noFill/>
          <a:ln w="9525">
            <a:noFill/>
            <a:miter lim="800000"/>
            <a:headEnd/>
            <a:tailEnd/>
          </a:ln>
        </p:spPr>
      </p:pic>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Rot="1" noChangeArrowheads="1"/>
          </p:cNvSpPr>
          <p:nvPr>
            <p:ph type="title"/>
          </p:nvPr>
        </p:nvSpPr>
        <p:spPr>
          <a:xfrm>
            <a:off x="500034" y="142852"/>
            <a:ext cx="8510588" cy="679450"/>
          </a:xfrm>
        </p:spPr>
        <p:txBody>
          <a:bodyPr/>
          <a:lstStyle/>
          <a:p>
            <a:pPr lvl="0" eaLnBrk="1" hangingPunct="1">
              <a:defRPr/>
            </a:pPr>
            <a:r>
              <a:rPr lang="en-AU" sz="4000" dirty="0">
                <a:solidFill>
                  <a:srgbClr val="92D050"/>
                </a:solidFill>
              </a:rPr>
              <a:t>Doing the Physics</a:t>
            </a:r>
            <a:endParaRPr lang="en-AU" sz="3600" dirty="0">
              <a:solidFill>
                <a:srgbClr val="92D050"/>
              </a:solidFill>
            </a:endParaRPr>
          </a:p>
        </p:txBody>
      </p:sp>
      <p:sp>
        <p:nvSpPr>
          <p:cNvPr id="47107" name="Rectangle 3"/>
          <p:cNvSpPr>
            <a:spLocks noGrp="1" noRot="1" noChangeArrowheads="1"/>
          </p:cNvSpPr>
          <p:nvPr>
            <p:ph idx="1"/>
          </p:nvPr>
        </p:nvSpPr>
        <p:spPr>
          <a:xfrm>
            <a:off x="142845" y="1214422"/>
            <a:ext cx="8643997" cy="5500726"/>
          </a:xfrm>
        </p:spPr>
        <p:txBody>
          <a:bodyPr/>
          <a:lstStyle/>
          <a:p>
            <a:pPr eaLnBrk="1" hangingPunct="1">
              <a:defRPr/>
            </a:pPr>
            <a:r>
              <a:rPr lang="en-AU" dirty="0"/>
              <a:t>Scientists put all the laws of physics and chemistry into computer models which can do the vast numbers of calculations needed.</a:t>
            </a:r>
          </a:p>
          <a:p>
            <a:pPr eaLnBrk="1" hangingPunct="1">
              <a:defRPr/>
            </a:pPr>
            <a:endParaRPr lang="en-AU" dirty="0"/>
          </a:p>
          <a:p>
            <a:pPr eaLnBrk="1" hangingPunct="1">
              <a:defRPr/>
            </a:pPr>
            <a:r>
              <a:rPr lang="en-AU" dirty="0"/>
              <a:t>Some of the </a:t>
            </a:r>
          </a:p>
          <a:p>
            <a:pPr eaLnBrk="1" hangingPunct="1">
              <a:buNone/>
              <a:defRPr/>
            </a:pPr>
            <a:r>
              <a:rPr lang="en-AU" dirty="0"/>
              <a:t>	basic equations:</a:t>
            </a:r>
          </a:p>
        </p:txBody>
      </p:sp>
      <p:pic>
        <p:nvPicPr>
          <p:cNvPr id="4" name="Picture 3" descr="PWmod3_02-07.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55976" y="2858089"/>
            <a:ext cx="4683236" cy="3874485"/>
          </a:xfrm>
          <a:prstGeom prst="rect">
            <a:avLst/>
          </a:prstGeom>
        </p:spPr>
      </p:pic>
      <p:sp>
        <p:nvSpPr>
          <p:cNvPr id="5" name="TextBox 4"/>
          <p:cNvSpPr txBox="1"/>
          <p:nvPr/>
        </p:nvSpPr>
        <p:spPr>
          <a:xfrm>
            <a:off x="0" y="5589240"/>
            <a:ext cx="5616624" cy="923330"/>
          </a:xfrm>
          <a:prstGeom prst="rect">
            <a:avLst/>
          </a:prstGeom>
          <a:noFill/>
        </p:spPr>
        <p:txBody>
          <a:bodyPr wrap="square" rtlCol="0">
            <a:spAutoFit/>
          </a:bodyPr>
          <a:lstStyle/>
          <a:p>
            <a:pPr fontAlgn="base">
              <a:spcBef>
                <a:spcPct val="0"/>
              </a:spcBef>
              <a:spcAft>
                <a:spcPct val="0"/>
              </a:spcAft>
            </a:pPr>
            <a:r>
              <a:rPr lang="en-AU" dirty="0">
                <a:solidFill>
                  <a:srgbClr val="FFFFFF"/>
                </a:solidFill>
                <a:sym typeface="Symbol"/>
              </a:rPr>
              <a:t>Good description of climate models at </a:t>
            </a:r>
          </a:p>
          <a:p>
            <a:pPr fontAlgn="base">
              <a:spcBef>
                <a:spcPct val="0"/>
              </a:spcBef>
              <a:spcAft>
                <a:spcPct val="0"/>
              </a:spcAft>
            </a:pPr>
            <a:r>
              <a:rPr lang="en-AU" dirty="0">
                <a:latin typeface="Arial" charset="0"/>
                <a:hlinkClick r:id="rId4"/>
              </a:rPr>
              <a:t>www.carbonbrief.org/</a:t>
            </a:r>
            <a:endParaRPr lang="en-AU" dirty="0">
              <a:latin typeface="Arial" charset="0"/>
            </a:endParaRPr>
          </a:p>
          <a:p>
            <a:pPr fontAlgn="base">
              <a:spcBef>
                <a:spcPct val="0"/>
              </a:spcBef>
              <a:spcAft>
                <a:spcPct val="0"/>
              </a:spcAft>
            </a:pPr>
            <a:r>
              <a:rPr lang="en-AU" dirty="0" err="1">
                <a:latin typeface="Arial" charset="0"/>
              </a:rPr>
              <a:t>qa</a:t>
            </a:r>
            <a:r>
              <a:rPr lang="en-AU" dirty="0">
                <a:latin typeface="Arial" charset="0"/>
              </a:rPr>
              <a:t>-how-do-climate-models-work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7107">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7107">
                                            <p:txEl>
                                              <p:pRg st="3" end="3"/>
                                            </p:txEl>
                                          </p:spTgt>
                                        </p:tgtEl>
                                        <p:attrNameLst>
                                          <p:attrName>style.visibility</p:attrName>
                                        </p:attrNameLst>
                                      </p:cBhvr>
                                      <p:to>
                                        <p:strVal val="visible"/>
                                      </p:to>
                                    </p:set>
                                  </p:child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510588" cy="864096"/>
          </a:xfrm>
        </p:spPr>
        <p:txBody>
          <a:bodyPr/>
          <a:lstStyle/>
          <a:p>
            <a:r>
              <a:rPr lang="en-AU" dirty="0"/>
              <a:t>So what do they predict?</a:t>
            </a:r>
          </a:p>
        </p:txBody>
      </p:sp>
      <p:pic>
        <p:nvPicPr>
          <p:cNvPr id="4" name="Picture 3" descr="ClimateModellingCB-2.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69212" y="908720"/>
            <a:ext cx="6904955" cy="5661248"/>
          </a:xfrm>
          <a:prstGeom prst="rect">
            <a:avLst/>
          </a:prstGeom>
        </p:spPr>
      </p:pic>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510588" cy="864096"/>
          </a:xfrm>
        </p:spPr>
        <p:txBody>
          <a:bodyPr/>
          <a:lstStyle/>
          <a:p>
            <a:r>
              <a:rPr lang="en-AU" dirty="0"/>
              <a:t>So what do they predict?</a:t>
            </a:r>
          </a:p>
        </p:txBody>
      </p:sp>
      <p:pic>
        <p:nvPicPr>
          <p:cNvPr id="4" name="Picture 3" descr="ClimateModellingCB-2.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5616" y="908720"/>
            <a:ext cx="7012148" cy="5661248"/>
          </a:xfrm>
          <a:prstGeom prst="rect">
            <a:avLst/>
          </a:prstGeom>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36B64-A5BF-4966-BF53-A965F7B38E8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cxnSp>
        <p:nvCxnSpPr>
          <p:cNvPr id="5" name="Straight Connector 4">
            <a:extLst>
              <a:ext uri="{FF2B5EF4-FFF2-40B4-BE49-F238E27FC236}">
                <a16:creationId xmlns:a16="http://schemas.microsoft.com/office/drawing/2014/main" id="{9FEB5CE1-B127-4D1E-84B5-0153E5314E17}"/>
              </a:ext>
            </a:extLst>
          </p:cNvPr>
          <p:cNvCxnSpPr/>
          <p:nvPr/>
        </p:nvCxnSpPr>
        <p:spPr bwMode="auto">
          <a:xfrm flipV="1">
            <a:off x="8415606" y="1846041"/>
            <a:ext cx="144016" cy="432048"/>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D5B6789E-5414-472B-B105-39A9F622ADB4}"/>
              </a:ext>
            </a:extLst>
          </p:cNvPr>
          <p:cNvSpPr txBox="1"/>
          <p:nvPr/>
        </p:nvSpPr>
        <p:spPr>
          <a:xfrm>
            <a:off x="8487614" y="1484784"/>
            <a:ext cx="360040" cy="461665"/>
          </a:xfrm>
          <a:prstGeom prst="rect">
            <a:avLst/>
          </a:prstGeom>
          <a:noFill/>
        </p:spPr>
        <p:txBody>
          <a:bodyPr wrap="square" rtlCol="0">
            <a:spAutoFit/>
          </a:bodyPr>
          <a:lstStyle/>
          <a:p>
            <a:r>
              <a:rPr lang="en-AU" sz="2400" b="1" dirty="0">
                <a:solidFill>
                  <a:srgbClr val="FF0000"/>
                </a:solidFill>
              </a:rPr>
              <a:t>?</a:t>
            </a:r>
            <a:endParaRPr lang="en-AU" b="1" dirty="0">
              <a:solidFill>
                <a:srgbClr val="FF0000"/>
              </a:solidFill>
            </a:endParaRPr>
          </a:p>
        </p:txBody>
      </p:sp>
    </p:spTree>
    <p:extLst>
      <p:ext uri="{BB962C8B-B14F-4D97-AF65-F5344CB8AC3E}">
        <p14:creationId xmlns:p14="http://schemas.microsoft.com/office/powerpoint/2010/main" val="1500055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E5AE-8F41-492D-98D0-0B1A168CF41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9144000" cy="7046843"/>
          </a:xfrm>
          <a:prstGeom prst="rect">
            <a:avLst/>
          </a:prstGeom>
        </p:spPr>
      </p:pic>
      <p:sp>
        <p:nvSpPr>
          <p:cNvPr id="2" name="TextBox 1">
            <a:extLst>
              <a:ext uri="{FF2B5EF4-FFF2-40B4-BE49-F238E27FC236}">
                <a16:creationId xmlns:a16="http://schemas.microsoft.com/office/drawing/2014/main" id="{BE460790-6F98-4306-9A27-0E8FDC2FDFD5}"/>
              </a:ext>
            </a:extLst>
          </p:cNvPr>
          <p:cNvSpPr txBox="1"/>
          <p:nvPr/>
        </p:nvSpPr>
        <p:spPr>
          <a:xfrm>
            <a:off x="1619672" y="3933056"/>
            <a:ext cx="6152323" cy="2062103"/>
          </a:xfrm>
          <a:prstGeom prst="rect">
            <a:avLst/>
          </a:prstGeom>
          <a:solidFill>
            <a:schemeClr val="tx1">
              <a:lumMod val="95000"/>
            </a:schemeClr>
          </a:solidFill>
          <a:ln w="12700">
            <a:solidFill>
              <a:srgbClr val="000000"/>
            </a:solidFill>
          </a:ln>
        </p:spPr>
        <p:txBody>
          <a:bodyPr wrap="square" rtlCol="0">
            <a:spAutoFit/>
          </a:bodyPr>
          <a:lstStyle/>
          <a:p>
            <a:r>
              <a:rPr lang="en-AU" sz="3200" dirty="0">
                <a:solidFill>
                  <a:schemeClr val="accent4">
                    <a:lumMod val="25000"/>
                  </a:schemeClr>
                </a:solidFill>
              </a:rPr>
              <a:t>Models could be wrong!</a:t>
            </a:r>
          </a:p>
          <a:p>
            <a:r>
              <a:rPr lang="en-AU" sz="3200" dirty="0">
                <a:solidFill>
                  <a:schemeClr val="accent4">
                    <a:lumMod val="25000"/>
                  </a:schemeClr>
                </a:solidFill>
              </a:rPr>
              <a:t>Climate “sensitivity” (ECS) could be more like 5</a:t>
            </a:r>
            <a:r>
              <a:rPr lang="en-AU" sz="3200" baseline="30000" dirty="0">
                <a:solidFill>
                  <a:schemeClr val="accent4">
                    <a:lumMod val="25000"/>
                  </a:schemeClr>
                </a:solidFill>
              </a:rPr>
              <a:t>o</a:t>
            </a:r>
            <a:r>
              <a:rPr lang="en-AU" sz="3200" dirty="0">
                <a:solidFill>
                  <a:schemeClr val="accent4">
                    <a:lumMod val="25000"/>
                  </a:schemeClr>
                </a:solidFill>
              </a:rPr>
              <a:t>C</a:t>
            </a:r>
          </a:p>
          <a:p>
            <a:r>
              <a:rPr lang="en-AU" sz="3200" dirty="0">
                <a:solidFill>
                  <a:schemeClr val="accent4">
                    <a:lumMod val="25000"/>
                  </a:schemeClr>
                </a:solidFill>
              </a:rPr>
              <a:t>(Rise for doubling CO</a:t>
            </a:r>
            <a:r>
              <a:rPr lang="en-AU" sz="3200" baseline="-25000" dirty="0">
                <a:solidFill>
                  <a:schemeClr val="accent4">
                    <a:lumMod val="25000"/>
                  </a:schemeClr>
                </a:solidFill>
              </a:rPr>
              <a:t>2</a:t>
            </a:r>
            <a:r>
              <a:rPr lang="en-AU" sz="3200" dirty="0">
                <a:solidFill>
                  <a:schemeClr val="accent4">
                    <a:lumMod val="25000"/>
                  </a:schemeClr>
                </a:solidFill>
              </a:rPr>
              <a:t>)</a:t>
            </a:r>
          </a:p>
        </p:txBody>
      </p:sp>
    </p:spTree>
    <p:extLst>
      <p:ext uri="{BB962C8B-B14F-4D97-AF65-F5344CB8AC3E}">
        <p14:creationId xmlns:p14="http://schemas.microsoft.com/office/powerpoint/2010/main" val="1430330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E5AE-8F41-492D-98D0-0B1A168CF4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4379"/>
            <a:ext cx="9144000" cy="7018084"/>
          </a:xfrm>
          <a:prstGeom prst="rect">
            <a:avLst/>
          </a:prstGeom>
        </p:spPr>
      </p:pic>
      <p:sp>
        <p:nvSpPr>
          <p:cNvPr id="2" name="TextBox 1">
            <a:extLst>
              <a:ext uri="{FF2B5EF4-FFF2-40B4-BE49-F238E27FC236}">
                <a16:creationId xmlns:a16="http://schemas.microsoft.com/office/drawing/2014/main" id="{BE460790-6F98-4306-9A27-0E8FDC2FDFD5}"/>
              </a:ext>
            </a:extLst>
          </p:cNvPr>
          <p:cNvSpPr txBox="1"/>
          <p:nvPr/>
        </p:nvSpPr>
        <p:spPr>
          <a:xfrm>
            <a:off x="2267744" y="3406890"/>
            <a:ext cx="6152323" cy="3046988"/>
          </a:xfrm>
          <a:prstGeom prst="rect">
            <a:avLst/>
          </a:prstGeom>
          <a:solidFill>
            <a:schemeClr val="tx1">
              <a:lumMod val="95000"/>
            </a:schemeClr>
          </a:solidFill>
          <a:ln w="12700">
            <a:solidFill>
              <a:srgbClr val="000000"/>
            </a:solidFill>
          </a:ln>
        </p:spPr>
        <p:txBody>
          <a:bodyPr wrap="square" rtlCol="0">
            <a:spAutoFit/>
          </a:bodyPr>
          <a:lstStyle/>
          <a:p>
            <a:r>
              <a:rPr lang="en-AU" sz="3200" dirty="0">
                <a:solidFill>
                  <a:schemeClr val="accent4">
                    <a:lumMod val="25000"/>
                  </a:schemeClr>
                </a:solidFill>
              </a:rPr>
              <a:t>Models could be wrong!</a:t>
            </a:r>
          </a:p>
          <a:p>
            <a:r>
              <a:rPr lang="en-AU" sz="3200" dirty="0">
                <a:solidFill>
                  <a:schemeClr val="accent4">
                    <a:lumMod val="25000"/>
                  </a:schemeClr>
                </a:solidFill>
              </a:rPr>
              <a:t>Sea level rise could displace many more people than we thought.</a:t>
            </a:r>
          </a:p>
          <a:p>
            <a:r>
              <a:rPr lang="en-AU" sz="3200" dirty="0">
                <a:solidFill>
                  <a:schemeClr val="accent4">
                    <a:lumMod val="25000"/>
                  </a:schemeClr>
                </a:solidFill>
              </a:rPr>
              <a:t>630 million by 2100</a:t>
            </a:r>
          </a:p>
          <a:p>
            <a:r>
              <a:rPr lang="en-AU" sz="3200" dirty="0">
                <a:solidFill>
                  <a:schemeClr val="accent4">
                    <a:lumMod val="25000"/>
                  </a:schemeClr>
                </a:solidFill>
              </a:rPr>
              <a:t>340 million by 2050 </a:t>
            </a:r>
          </a:p>
        </p:txBody>
      </p:sp>
    </p:spTree>
    <p:extLst>
      <p:ext uri="{BB962C8B-B14F-4D97-AF65-F5344CB8AC3E}">
        <p14:creationId xmlns:p14="http://schemas.microsoft.com/office/powerpoint/2010/main" val="321942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44824"/>
            <a:ext cx="8510588" cy="1325563"/>
          </a:xfrm>
        </p:spPr>
        <p:txBody>
          <a:bodyPr/>
          <a:lstStyle/>
          <a:p>
            <a:r>
              <a:rPr lang="en-AU" dirty="0"/>
              <a:t>So what’s happening now?</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4485-E829-42FE-BEE6-633A303250AD}"/>
              </a:ext>
            </a:extLst>
          </p:cNvPr>
          <p:cNvSpPr>
            <a:spLocks noGrp="1"/>
          </p:cNvSpPr>
          <p:nvPr>
            <p:ph type="title"/>
          </p:nvPr>
        </p:nvSpPr>
        <p:spPr>
          <a:xfrm>
            <a:off x="301625" y="228601"/>
            <a:ext cx="8510588" cy="608112"/>
          </a:xfrm>
        </p:spPr>
        <p:txBody>
          <a:bodyPr/>
          <a:lstStyle/>
          <a:p>
            <a:r>
              <a:rPr lang="en-AU" sz="4000" dirty="0"/>
              <a:t>Some good things!</a:t>
            </a:r>
          </a:p>
        </p:txBody>
      </p:sp>
      <p:sp>
        <p:nvSpPr>
          <p:cNvPr id="3" name="Content Placeholder 2">
            <a:extLst>
              <a:ext uri="{FF2B5EF4-FFF2-40B4-BE49-F238E27FC236}">
                <a16:creationId xmlns:a16="http://schemas.microsoft.com/office/drawing/2014/main" id="{B2C520BE-9D42-44BD-93D6-4747FF713F1D}"/>
              </a:ext>
            </a:extLst>
          </p:cNvPr>
          <p:cNvSpPr>
            <a:spLocks noGrp="1"/>
          </p:cNvSpPr>
          <p:nvPr>
            <p:ph idx="1"/>
          </p:nvPr>
        </p:nvSpPr>
        <p:spPr>
          <a:xfrm>
            <a:off x="301625" y="980728"/>
            <a:ext cx="8540750" cy="5648671"/>
          </a:xfrm>
        </p:spPr>
        <p:txBody>
          <a:bodyPr/>
          <a:lstStyle/>
          <a:p>
            <a:r>
              <a:rPr lang="en-AU" dirty="0"/>
              <a:t>“CO</a:t>
            </a:r>
            <a:r>
              <a:rPr lang="en-AU" baseline="-25000" dirty="0"/>
              <a:t>2</a:t>
            </a:r>
            <a:r>
              <a:rPr lang="en-AU" dirty="0"/>
              <a:t> is a plant food”</a:t>
            </a:r>
          </a:p>
        </p:txBody>
      </p:sp>
      <p:pic>
        <p:nvPicPr>
          <p:cNvPr id="5" name="Picture 4">
            <a:extLst>
              <a:ext uri="{FF2B5EF4-FFF2-40B4-BE49-F238E27FC236}">
                <a16:creationId xmlns:a16="http://schemas.microsoft.com/office/drawing/2014/main" id="{AF202524-BD55-40CF-BCBE-2C94CB96AF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6787" y="1714500"/>
            <a:ext cx="7690426" cy="5143500"/>
          </a:xfrm>
          <a:prstGeom prst="rect">
            <a:avLst/>
          </a:prstGeom>
        </p:spPr>
      </p:pic>
      <p:sp>
        <p:nvSpPr>
          <p:cNvPr id="6" name="TextBox 5">
            <a:extLst>
              <a:ext uri="{FF2B5EF4-FFF2-40B4-BE49-F238E27FC236}">
                <a16:creationId xmlns:a16="http://schemas.microsoft.com/office/drawing/2014/main" id="{A3B0CA77-A66C-4582-B1C0-5C598A5C42C3}"/>
              </a:ext>
            </a:extLst>
          </p:cNvPr>
          <p:cNvSpPr txBox="1"/>
          <p:nvPr/>
        </p:nvSpPr>
        <p:spPr>
          <a:xfrm>
            <a:off x="6479704" y="5983068"/>
            <a:ext cx="2664296" cy="646331"/>
          </a:xfrm>
          <a:prstGeom prst="rect">
            <a:avLst/>
          </a:prstGeom>
          <a:noFill/>
        </p:spPr>
        <p:txBody>
          <a:bodyPr wrap="square" rtlCol="0">
            <a:spAutoFit/>
          </a:bodyPr>
          <a:lstStyle/>
          <a:p>
            <a:r>
              <a:rPr lang="en-AU" sz="1200" dirty="0">
                <a:solidFill>
                  <a:schemeClr val="tx1">
                    <a:lumMod val="75000"/>
                  </a:schemeClr>
                </a:solidFill>
              </a:rPr>
              <a:t>Greening of the Earth and its drivers</a:t>
            </a:r>
          </a:p>
          <a:p>
            <a:r>
              <a:rPr lang="en-AU" sz="1200" dirty="0" err="1">
                <a:solidFill>
                  <a:schemeClr val="tx1">
                    <a:lumMod val="75000"/>
                  </a:schemeClr>
                </a:solidFill>
              </a:rPr>
              <a:t>Zaichun</a:t>
            </a:r>
            <a:r>
              <a:rPr lang="en-AU" sz="1200" dirty="0">
                <a:solidFill>
                  <a:schemeClr val="tx1">
                    <a:lumMod val="75000"/>
                  </a:schemeClr>
                </a:solidFill>
              </a:rPr>
              <a:t> Zhu et.al.</a:t>
            </a:r>
          </a:p>
          <a:p>
            <a:r>
              <a:rPr lang="en-AU" sz="1200" i="1" dirty="0">
                <a:solidFill>
                  <a:schemeClr val="tx1">
                    <a:lumMod val="75000"/>
                  </a:schemeClr>
                </a:solidFill>
              </a:rPr>
              <a:t>Nature Climate Change </a:t>
            </a:r>
            <a:r>
              <a:rPr lang="en-AU" sz="1200" dirty="0">
                <a:solidFill>
                  <a:schemeClr val="tx1">
                    <a:lumMod val="75000"/>
                  </a:schemeClr>
                </a:solidFill>
              </a:rPr>
              <a:t>25/4/16</a:t>
            </a:r>
          </a:p>
        </p:txBody>
      </p:sp>
    </p:spTree>
    <p:extLst>
      <p:ext uri="{BB962C8B-B14F-4D97-AF65-F5344CB8AC3E}">
        <p14:creationId xmlns:p14="http://schemas.microsoft.com/office/powerpoint/2010/main" val="136694516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4485-E829-42FE-BEE6-633A303250AD}"/>
              </a:ext>
            </a:extLst>
          </p:cNvPr>
          <p:cNvSpPr>
            <a:spLocks noGrp="1"/>
          </p:cNvSpPr>
          <p:nvPr>
            <p:ph type="title"/>
          </p:nvPr>
        </p:nvSpPr>
        <p:spPr>
          <a:xfrm>
            <a:off x="301625" y="228601"/>
            <a:ext cx="8510588" cy="608112"/>
          </a:xfrm>
        </p:spPr>
        <p:txBody>
          <a:bodyPr/>
          <a:lstStyle/>
          <a:p>
            <a:r>
              <a:rPr lang="en-AU" sz="4000" dirty="0"/>
              <a:t>Some good things!?</a:t>
            </a:r>
          </a:p>
        </p:txBody>
      </p:sp>
      <p:sp>
        <p:nvSpPr>
          <p:cNvPr id="3" name="Content Placeholder 2">
            <a:extLst>
              <a:ext uri="{FF2B5EF4-FFF2-40B4-BE49-F238E27FC236}">
                <a16:creationId xmlns:a16="http://schemas.microsoft.com/office/drawing/2014/main" id="{B2C520BE-9D42-44BD-93D6-4747FF713F1D}"/>
              </a:ext>
            </a:extLst>
          </p:cNvPr>
          <p:cNvSpPr>
            <a:spLocks noGrp="1"/>
          </p:cNvSpPr>
          <p:nvPr>
            <p:ph idx="1"/>
          </p:nvPr>
        </p:nvSpPr>
        <p:spPr>
          <a:xfrm>
            <a:off x="301625" y="980728"/>
            <a:ext cx="8540750" cy="5648671"/>
          </a:xfrm>
        </p:spPr>
        <p:txBody>
          <a:bodyPr/>
          <a:lstStyle/>
          <a:p>
            <a:r>
              <a:rPr lang="en-AU" dirty="0"/>
              <a:t>“CO</a:t>
            </a:r>
            <a:r>
              <a:rPr lang="en-AU" baseline="-25000" dirty="0"/>
              <a:t>2</a:t>
            </a:r>
            <a:r>
              <a:rPr lang="en-AU" dirty="0"/>
              <a:t> is a plant food”</a:t>
            </a:r>
          </a:p>
          <a:p>
            <a:r>
              <a:rPr lang="en-AU" dirty="0"/>
              <a:t>However:</a:t>
            </a:r>
          </a:p>
          <a:p>
            <a:r>
              <a:rPr lang="en-AU" dirty="0"/>
              <a:t>This ignores all the other negative factors</a:t>
            </a:r>
          </a:p>
          <a:p>
            <a:pPr lvl="1"/>
            <a:r>
              <a:rPr lang="en-AU" dirty="0"/>
              <a:t>Effect of heat</a:t>
            </a:r>
          </a:p>
          <a:p>
            <a:pPr lvl="1"/>
            <a:r>
              <a:rPr lang="en-AU" dirty="0"/>
              <a:t>Droughts &amp; floods</a:t>
            </a:r>
          </a:p>
          <a:p>
            <a:pPr lvl="1"/>
            <a:r>
              <a:rPr lang="en-AU" dirty="0"/>
              <a:t>Rising sea levels</a:t>
            </a:r>
          </a:p>
          <a:p>
            <a:r>
              <a:rPr lang="en-AU" dirty="0"/>
              <a:t>And</a:t>
            </a:r>
          </a:p>
          <a:p>
            <a:pPr lvl="1"/>
            <a:r>
              <a:rPr lang="en-AU" dirty="0"/>
              <a:t>Plants adapt to increased CO</a:t>
            </a:r>
            <a:r>
              <a:rPr lang="en-AU" baseline="-25000" dirty="0"/>
              <a:t>2</a:t>
            </a:r>
            <a:r>
              <a:rPr lang="en-AU" dirty="0"/>
              <a:t> (so effect drops)</a:t>
            </a:r>
          </a:p>
          <a:p>
            <a:pPr lvl="1"/>
            <a:r>
              <a:rPr lang="en-AU" dirty="0"/>
              <a:t>Nutrition value falls (encourages leaf growth)</a:t>
            </a:r>
          </a:p>
        </p:txBody>
      </p:sp>
    </p:spTree>
    <p:extLst>
      <p:ext uri="{BB962C8B-B14F-4D97-AF65-F5344CB8AC3E}">
        <p14:creationId xmlns:p14="http://schemas.microsoft.com/office/powerpoint/2010/main" val="3153915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1000"/>
                                        <p:tgtEl>
                                          <p:spTgt spid="3">
                                            <p:txEl>
                                              <p:pRg st="2" end="2"/>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up)">
                                      <p:cBhvr>
                                        <p:cTn id="11" dur="1000"/>
                                        <p:tgtEl>
                                          <p:spTgt spid="3">
                                            <p:txEl>
                                              <p:pRg st="3" end="3"/>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up)">
                                      <p:cBhvr>
                                        <p:cTn id="15" dur="1000"/>
                                        <p:tgtEl>
                                          <p:spTgt spid="3">
                                            <p:txEl>
                                              <p:pRg st="4" end="4"/>
                                            </p:txEl>
                                          </p:spTgt>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up)">
                                      <p:cBhvr>
                                        <p:cTn id="19" dur="10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up)">
                                      <p:cBhvr>
                                        <p:cTn id="24" dur="1000"/>
                                        <p:tgtEl>
                                          <p:spTgt spid="3">
                                            <p:txEl>
                                              <p:pRg st="6" end="6"/>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up)">
                                      <p:cBhvr>
                                        <p:cTn id="28" dur="1000"/>
                                        <p:tgtEl>
                                          <p:spTgt spid="3">
                                            <p:txEl>
                                              <p:pRg st="7" end="7"/>
                                            </p:txEl>
                                          </p:spTgt>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wipe(up)">
                                      <p:cBhvr>
                                        <p:cTn id="32"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Box 4"/>
          <p:cNvSpPr txBox="1"/>
          <p:nvPr/>
        </p:nvSpPr>
        <p:spPr>
          <a:xfrm>
            <a:off x="251520" y="6093296"/>
            <a:ext cx="8892480" cy="523220"/>
          </a:xfrm>
          <a:prstGeom prst="rect">
            <a:avLst/>
          </a:prstGeom>
          <a:noFill/>
        </p:spPr>
        <p:txBody>
          <a:bodyPr wrap="square" rtlCol="0">
            <a:spAutoFit/>
          </a:bodyPr>
          <a:lstStyle/>
          <a:p>
            <a:r>
              <a:rPr lang="en-AU" sz="2800" dirty="0">
                <a:solidFill>
                  <a:srgbClr val="FFC000"/>
                </a:solidFill>
                <a:latin typeface="Arial Rounded MT Bold" pitchFamily="34" charset="0"/>
              </a:rPr>
              <a:t>About 5</a:t>
            </a:r>
            <a:r>
              <a:rPr lang="en-AU" sz="2800" baseline="30000" dirty="0">
                <a:solidFill>
                  <a:srgbClr val="FFC000"/>
                </a:solidFill>
                <a:latin typeface="Arial Rounded MT Bold" pitchFamily="34" charset="0"/>
              </a:rPr>
              <a:t>o</a:t>
            </a:r>
            <a:r>
              <a:rPr lang="en-AU" sz="2800" dirty="0">
                <a:solidFill>
                  <a:srgbClr val="FFC000"/>
                </a:solidFill>
                <a:latin typeface="Arial Rounded MT Bold" pitchFamily="34" charset="0"/>
              </a:rPr>
              <a:t>C warmer            </a:t>
            </a:r>
            <a:r>
              <a:rPr lang="en-AU" sz="2800" dirty="0">
                <a:solidFill>
                  <a:schemeClr val="accent6">
                    <a:lumMod val="40000"/>
                    <a:lumOff val="60000"/>
                  </a:schemeClr>
                </a:solidFill>
                <a:latin typeface="Arial Rounded MT Bold" pitchFamily="34" charset="0"/>
              </a:rPr>
              <a:t>Sea levels 100M HIGHER</a:t>
            </a:r>
          </a:p>
        </p:txBody>
      </p:sp>
      <p:cxnSp>
        <p:nvCxnSpPr>
          <p:cNvPr id="7" name="Straight Connector 6"/>
          <p:cNvCxnSpPr/>
          <p:nvPr/>
        </p:nvCxnSpPr>
        <p:spPr>
          <a:xfrm>
            <a:off x="7843533" y="445499"/>
            <a:ext cx="10081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23928" y="44624"/>
            <a:ext cx="2880320" cy="584775"/>
          </a:xfrm>
          <a:prstGeom prst="rect">
            <a:avLst/>
          </a:prstGeom>
          <a:noFill/>
        </p:spPr>
        <p:txBody>
          <a:bodyPr wrap="square" rtlCol="0">
            <a:spAutoFit/>
          </a:bodyPr>
          <a:lstStyle/>
          <a:p>
            <a:r>
              <a:rPr lang="en-AU" sz="3200" b="1" dirty="0">
                <a:solidFill>
                  <a:srgbClr val="FFC000"/>
                </a:solidFill>
                <a:effectLst>
                  <a:outerShdw blurRad="38100" dist="38100" dir="2700000" algn="tl">
                    <a:srgbClr val="000000">
                      <a:alpha val="43137"/>
                    </a:srgbClr>
                  </a:outerShdw>
                </a:effectLst>
              </a:rPr>
              <a:t>Eocene</a:t>
            </a:r>
            <a:endParaRPr lang="en-AU" sz="2000" b="1" dirty="0">
              <a:solidFill>
                <a:srgbClr val="FFC000"/>
              </a:solidFill>
              <a:effectLst>
                <a:outerShdw blurRad="38100" dist="38100" dir="2700000" algn="tl">
                  <a:srgbClr val="000000">
                    <a:alpha val="43137"/>
                  </a:srgbClr>
                </a:outerShdw>
              </a:effectLst>
            </a:endParaRPr>
          </a:p>
        </p:txBody>
      </p:sp>
    </p:spTree>
  </p:cSld>
  <p:clrMapOvr>
    <a:masterClrMapping/>
  </p:clrMapOvr>
  <p:transition advTm="189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2000"/>
                                        <p:tgtEl>
                                          <p:spTgt spid="6">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4485-E829-42FE-BEE6-633A303250AD}"/>
              </a:ext>
            </a:extLst>
          </p:cNvPr>
          <p:cNvSpPr>
            <a:spLocks noGrp="1"/>
          </p:cNvSpPr>
          <p:nvPr>
            <p:ph type="title"/>
          </p:nvPr>
        </p:nvSpPr>
        <p:spPr>
          <a:xfrm>
            <a:off x="301625" y="228601"/>
            <a:ext cx="8510588" cy="608112"/>
          </a:xfrm>
        </p:spPr>
        <p:txBody>
          <a:bodyPr/>
          <a:lstStyle/>
          <a:p>
            <a:r>
              <a:rPr lang="en-AU" sz="4000" dirty="0"/>
              <a:t>Some good things??</a:t>
            </a:r>
          </a:p>
        </p:txBody>
      </p:sp>
      <p:sp>
        <p:nvSpPr>
          <p:cNvPr id="3" name="Content Placeholder 2">
            <a:extLst>
              <a:ext uri="{FF2B5EF4-FFF2-40B4-BE49-F238E27FC236}">
                <a16:creationId xmlns:a16="http://schemas.microsoft.com/office/drawing/2014/main" id="{B2C520BE-9D42-44BD-93D6-4747FF713F1D}"/>
              </a:ext>
            </a:extLst>
          </p:cNvPr>
          <p:cNvSpPr>
            <a:spLocks noGrp="1"/>
          </p:cNvSpPr>
          <p:nvPr>
            <p:ph idx="1"/>
          </p:nvPr>
        </p:nvSpPr>
        <p:spPr>
          <a:xfrm>
            <a:off x="301625" y="980728"/>
            <a:ext cx="8540750" cy="5648671"/>
          </a:xfrm>
        </p:spPr>
        <p:txBody>
          <a:bodyPr/>
          <a:lstStyle/>
          <a:p>
            <a:r>
              <a:rPr lang="en-AU" dirty="0"/>
              <a:t>But CO</a:t>
            </a:r>
            <a:r>
              <a:rPr lang="en-AU" baseline="-25000" dirty="0"/>
              <a:t>2</a:t>
            </a:r>
            <a:r>
              <a:rPr lang="en-AU" dirty="0"/>
              <a:t> is also warming the world!</a:t>
            </a:r>
          </a:p>
        </p:txBody>
      </p:sp>
      <p:pic>
        <p:nvPicPr>
          <p:cNvPr id="5" name="Picture 4">
            <a:extLst>
              <a:ext uri="{FF2B5EF4-FFF2-40B4-BE49-F238E27FC236}">
                <a16:creationId xmlns:a16="http://schemas.microsoft.com/office/drawing/2014/main" id="{AF202524-BD55-40CF-BCBE-2C94CB96AF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679324"/>
            <a:ext cx="6528790" cy="4352526"/>
          </a:xfrm>
          <a:prstGeom prst="rect">
            <a:avLst/>
          </a:prstGeom>
        </p:spPr>
      </p:pic>
      <p:sp>
        <p:nvSpPr>
          <p:cNvPr id="6" name="TextBox 5">
            <a:extLst>
              <a:ext uri="{FF2B5EF4-FFF2-40B4-BE49-F238E27FC236}">
                <a16:creationId xmlns:a16="http://schemas.microsoft.com/office/drawing/2014/main" id="{A3B0CA77-A66C-4582-B1C0-5C598A5C42C3}"/>
              </a:ext>
            </a:extLst>
          </p:cNvPr>
          <p:cNvSpPr txBox="1"/>
          <p:nvPr/>
        </p:nvSpPr>
        <p:spPr>
          <a:xfrm>
            <a:off x="107504" y="6148285"/>
            <a:ext cx="90364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srgbClr val="FFFFFF">
                    <a:lumMod val="75000"/>
                  </a:srgbClr>
                </a:solidFill>
                <a:effectLst/>
                <a:uLnTx/>
                <a:uFillTx/>
                <a:latin typeface="Arial"/>
                <a:ea typeface="+mn-ea"/>
                <a:cs typeface="+mn-cs"/>
              </a:rPr>
              <a:t>Increased dry-season length over southern Amazonia in recent decades and its implication for future climate projection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FFFF">
                    <a:lumMod val="75000"/>
                  </a:srgbClr>
                </a:solidFill>
                <a:effectLst/>
                <a:uLnTx/>
                <a:uFillTx/>
                <a:latin typeface="Arial"/>
                <a:ea typeface="+mn-ea"/>
                <a:cs typeface="+mn-cs"/>
              </a:rPr>
              <a:t>Rong Fu et.al. </a:t>
            </a:r>
            <a:r>
              <a:rPr kumimoji="0" lang="en-AU" sz="1200" b="0" i="1" u="none" strike="noStrike" kern="1200" cap="none" spc="0" normalizeH="0" baseline="0" noProof="0" dirty="0">
                <a:ln>
                  <a:noFill/>
                </a:ln>
                <a:solidFill>
                  <a:srgbClr val="FFFFFF">
                    <a:lumMod val="75000"/>
                  </a:srgbClr>
                </a:solidFill>
                <a:effectLst/>
                <a:uLnTx/>
                <a:uFillTx/>
                <a:latin typeface="Arial"/>
                <a:ea typeface="+mn-ea"/>
                <a:cs typeface="+mn-cs"/>
              </a:rPr>
              <a:t>  PNAS 5 Nov 2013</a:t>
            </a:r>
          </a:p>
        </p:txBody>
      </p:sp>
      <p:sp>
        <p:nvSpPr>
          <p:cNvPr id="4" name="TextBox 3">
            <a:extLst>
              <a:ext uri="{FF2B5EF4-FFF2-40B4-BE49-F238E27FC236}">
                <a16:creationId xmlns:a16="http://schemas.microsoft.com/office/drawing/2014/main" id="{5077FC1F-646D-4C81-90B6-FE80F07B1EA3}"/>
              </a:ext>
            </a:extLst>
          </p:cNvPr>
          <p:cNvSpPr txBox="1"/>
          <p:nvPr/>
        </p:nvSpPr>
        <p:spPr>
          <a:xfrm>
            <a:off x="1122323" y="1669993"/>
            <a:ext cx="59766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DADADA">
                    <a:lumMod val="25000"/>
                  </a:srgbClr>
                </a:solidFill>
                <a:effectLst/>
                <a:uLnTx/>
                <a:uFillTx/>
                <a:latin typeface="Arial"/>
                <a:ea typeface="+mn-ea"/>
                <a:cs typeface="+mn-cs"/>
              </a:rPr>
              <a:t>Amazon forest die-back</a:t>
            </a:r>
          </a:p>
        </p:txBody>
      </p:sp>
      <p:sp>
        <p:nvSpPr>
          <p:cNvPr id="7" name="TextBox 6">
            <a:extLst>
              <a:ext uri="{FF2B5EF4-FFF2-40B4-BE49-F238E27FC236}">
                <a16:creationId xmlns:a16="http://schemas.microsoft.com/office/drawing/2014/main" id="{1389BF9A-BA1A-4842-9E2B-47D8056D52E2}"/>
              </a:ext>
            </a:extLst>
          </p:cNvPr>
          <p:cNvSpPr txBox="1"/>
          <p:nvPr/>
        </p:nvSpPr>
        <p:spPr>
          <a:xfrm>
            <a:off x="6660232" y="2193213"/>
            <a:ext cx="218214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a:ea typeface="+mn-ea"/>
                <a:cs typeface="+mn-cs"/>
              </a:rPr>
              <a:t>“dry-season length over southern Amazonia has increased significantly since 1979”</a:t>
            </a:r>
          </a:p>
        </p:txBody>
      </p:sp>
      <p:pic>
        <p:nvPicPr>
          <p:cNvPr id="9" name="Picture 8">
            <a:extLst>
              <a:ext uri="{FF2B5EF4-FFF2-40B4-BE49-F238E27FC236}">
                <a16:creationId xmlns:a16="http://schemas.microsoft.com/office/drawing/2014/main" id="{43F3D46D-9244-4F86-93B5-5183833C5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14129"/>
            <a:ext cx="6528789" cy="3913063"/>
          </a:xfrm>
          <a:prstGeom prst="rect">
            <a:avLst/>
          </a:prstGeom>
        </p:spPr>
      </p:pic>
    </p:spTree>
    <p:extLst>
      <p:ext uri="{BB962C8B-B14F-4D97-AF65-F5344CB8AC3E}">
        <p14:creationId xmlns:p14="http://schemas.microsoft.com/office/powerpoint/2010/main" val="3843218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576064"/>
          </a:xfrm>
        </p:spPr>
        <p:txBody>
          <a:bodyPr>
            <a:normAutofit fontScale="90000"/>
          </a:bodyPr>
          <a:lstStyle/>
          <a:p>
            <a:r>
              <a:rPr lang="en-AU" dirty="0"/>
              <a:t>Changing temperatures</a:t>
            </a:r>
          </a:p>
        </p:txBody>
      </p:sp>
      <p:pic>
        <p:nvPicPr>
          <p:cNvPr id="6" name="Picture 5" descr="AvTemps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760365"/>
            <a:ext cx="9143998" cy="5337270"/>
          </a:xfrm>
          <a:prstGeom prst="rect">
            <a:avLst/>
          </a:prstGeom>
        </p:spPr>
      </p:pic>
      <p:pic>
        <p:nvPicPr>
          <p:cNvPr id="9" name="Picture 8" descr="AvTemps-3.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760365"/>
            <a:ext cx="9144000" cy="5337270"/>
          </a:xfrm>
          <a:prstGeom prst="rect">
            <a:avLst/>
          </a:prstGeom>
        </p:spPr>
      </p:pic>
      <p:pic>
        <p:nvPicPr>
          <p:cNvPr id="11" name="Picture 10" descr="AvTemps-5.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5940152" y="760365"/>
            <a:ext cx="3203848" cy="5337270"/>
          </a:xfrm>
          <a:prstGeom prst="rect">
            <a:avLst/>
          </a:prstGeom>
        </p:spPr>
      </p:pic>
      <p:grpSp>
        <p:nvGrpSpPr>
          <p:cNvPr id="22" name="Group 21"/>
          <p:cNvGrpSpPr/>
          <p:nvPr/>
        </p:nvGrpSpPr>
        <p:grpSpPr>
          <a:xfrm>
            <a:off x="6617560" y="1952802"/>
            <a:ext cx="1728192" cy="2689191"/>
            <a:chOff x="6617560" y="1952802"/>
            <a:chExt cx="1728192" cy="2689191"/>
          </a:xfrm>
        </p:grpSpPr>
        <p:sp>
          <p:nvSpPr>
            <p:cNvPr id="12" name="TextBox 11"/>
            <p:cNvSpPr txBox="1"/>
            <p:nvPr/>
          </p:nvSpPr>
          <p:spPr>
            <a:xfrm>
              <a:off x="6617560" y="1952802"/>
              <a:ext cx="17281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MORE HOT DAYS</a:t>
              </a:r>
              <a:endParaRPr kumimoji="0" lang="en-A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cxnSp>
          <p:nvCxnSpPr>
            <p:cNvPr id="15" name="Straight Arrow Connector 14"/>
            <p:cNvCxnSpPr/>
            <p:nvPr/>
          </p:nvCxnSpPr>
          <p:spPr>
            <a:xfrm flipH="1">
              <a:off x="6798309" y="3273841"/>
              <a:ext cx="72008" cy="1368152"/>
            </a:xfrm>
            <a:prstGeom prst="straightConnector1">
              <a:avLst/>
            </a:prstGeom>
            <a:ln w="5715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3992996" y="957281"/>
            <a:ext cx="3549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Arial"/>
                <a:ea typeface="+mn-ea"/>
                <a:cs typeface="+mn-cs"/>
              </a:rPr>
              <a:t>GREATER SPREAD</a:t>
            </a:r>
          </a:p>
        </p:txBody>
      </p:sp>
      <p:grpSp>
        <p:nvGrpSpPr>
          <p:cNvPr id="20" name="Group 19"/>
          <p:cNvGrpSpPr/>
          <p:nvPr/>
        </p:nvGrpSpPr>
        <p:grpSpPr>
          <a:xfrm>
            <a:off x="7210388" y="3412157"/>
            <a:ext cx="2011648" cy="1899677"/>
            <a:chOff x="7493844" y="3412157"/>
            <a:chExt cx="1728192" cy="1899677"/>
          </a:xfrm>
        </p:grpSpPr>
        <p:sp>
          <p:nvSpPr>
            <p:cNvPr id="13" name="TextBox 12"/>
            <p:cNvSpPr txBox="1"/>
            <p:nvPr/>
          </p:nvSpPr>
          <p:spPr>
            <a:xfrm>
              <a:off x="7493844" y="3412157"/>
              <a:ext cx="17281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HOTTER EXTREME DAYS</a:t>
              </a:r>
              <a:endParaRPr kumimoji="0" lang="en-AU"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endParaRPr>
            </a:p>
          </p:txBody>
        </p:sp>
        <p:cxnSp>
          <p:nvCxnSpPr>
            <p:cNvPr id="17" name="Straight Arrow Connector 16"/>
            <p:cNvCxnSpPr/>
            <p:nvPr/>
          </p:nvCxnSpPr>
          <p:spPr>
            <a:xfrm flipH="1">
              <a:off x="8141189" y="4735770"/>
              <a:ext cx="72008" cy="576064"/>
            </a:xfrm>
            <a:prstGeom prst="straightConnector1">
              <a:avLst/>
            </a:prstGeom>
            <a:ln w="5715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72000" y="4797152"/>
            <a:ext cx="1368150" cy="523220"/>
            <a:chOff x="4572000" y="4797152"/>
            <a:chExt cx="1368150" cy="523220"/>
          </a:xfrm>
        </p:grpSpPr>
        <p:sp>
          <p:nvSpPr>
            <p:cNvPr id="24" name="Right Arrow 23"/>
            <p:cNvSpPr/>
            <p:nvPr/>
          </p:nvSpPr>
          <p:spPr>
            <a:xfrm>
              <a:off x="4572000" y="5085184"/>
              <a:ext cx="216024" cy="72008"/>
            </a:xfrm>
            <a:prstGeom prst="right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p:cNvSpPr txBox="1"/>
            <p:nvPr/>
          </p:nvSpPr>
          <p:spPr>
            <a:xfrm>
              <a:off x="4860031" y="4797152"/>
              <a:ext cx="10801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+1</a:t>
              </a:r>
              <a:r>
                <a:rPr kumimoji="0" lang="en-AU" sz="2800" b="1" i="0" u="none" strike="noStrike" kern="1200" cap="none" spc="0" normalizeH="0" baseline="3000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o</a:t>
              </a: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C</a:t>
              </a:r>
            </a:p>
          </p:txBody>
        </p:sp>
      </p:grpSp>
      <p:sp>
        <p:nvSpPr>
          <p:cNvPr id="3" name="TextBox 2">
            <a:extLst>
              <a:ext uri="{FF2B5EF4-FFF2-40B4-BE49-F238E27FC236}">
                <a16:creationId xmlns:a16="http://schemas.microsoft.com/office/drawing/2014/main" id="{17F0B79F-F622-42A3-B987-B1CF3A32DA81}"/>
              </a:ext>
            </a:extLst>
          </p:cNvPr>
          <p:cNvSpPr txBox="1"/>
          <p:nvPr/>
        </p:nvSpPr>
        <p:spPr>
          <a:xfrm>
            <a:off x="4067944" y="3273841"/>
            <a:ext cx="19442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HIGHER AVERAGE</a:t>
            </a:r>
            <a:endParaRPr kumimoji="0" lang="en-AU"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1000"/>
                                        <p:tgtEl>
                                          <p:spTgt spid="21"/>
                                        </p:tgtEl>
                                      </p:cBhvr>
                                    </p:animEffect>
                                  </p:childTnLst>
                                </p:cTn>
                              </p:par>
                            </p:childTnLst>
                          </p:cTn>
                        </p:par>
                        <p:par>
                          <p:cTn id="16" fill="hold">
                            <p:stCondLst>
                              <p:cond delay="350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2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000"/>
                                        <p:tgtEl>
                                          <p:spTgt spid="11"/>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1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D00501-CB94-403C-9D9C-3F545440841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5604851" cy="6858000"/>
          </a:xfrm>
          <a:prstGeom prst="rect">
            <a:avLst/>
          </a:prstGeom>
        </p:spPr>
      </p:pic>
      <p:pic>
        <p:nvPicPr>
          <p:cNvPr id="7" name="Picture 6">
            <a:extLst>
              <a:ext uri="{FF2B5EF4-FFF2-40B4-BE49-F238E27FC236}">
                <a16:creationId xmlns:a16="http://schemas.microsoft.com/office/drawing/2014/main" id="{40D7D396-A435-42A2-8E95-C7A565D3D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136" y="0"/>
            <a:ext cx="6750732"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033E6-1278-480B-8A50-F3FBFDA1F9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
            <a:ext cx="9144000" cy="6856033"/>
          </a:xfrm>
          <a:prstGeom prst="rect">
            <a:avLst/>
          </a:prstGeom>
        </p:spPr>
      </p:pic>
      <p:pic>
        <p:nvPicPr>
          <p:cNvPr id="5" name="Picture 4">
            <a:extLst>
              <a:ext uri="{FF2B5EF4-FFF2-40B4-BE49-F238E27FC236}">
                <a16:creationId xmlns:a16="http://schemas.microsoft.com/office/drawing/2014/main" id="{82DDEC0D-2863-477F-A02A-8037E5293D0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 y="1482960"/>
            <a:ext cx="9144000" cy="5373216"/>
          </a:xfrm>
          <a:prstGeom prst="rect">
            <a:avLst/>
          </a:prstGeom>
        </p:spPr>
      </p:pic>
      <p:sp>
        <p:nvSpPr>
          <p:cNvPr id="6" name="TextBox 5">
            <a:extLst>
              <a:ext uri="{FF2B5EF4-FFF2-40B4-BE49-F238E27FC236}">
                <a16:creationId xmlns:a16="http://schemas.microsoft.com/office/drawing/2014/main" id="{3BC73FA7-977C-43DF-8E22-BB764B7D7CAB}"/>
              </a:ext>
            </a:extLst>
          </p:cNvPr>
          <p:cNvSpPr txBox="1"/>
          <p:nvPr/>
        </p:nvSpPr>
        <p:spPr>
          <a:xfrm>
            <a:off x="143507" y="5384980"/>
            <a:ext cx="8856984" cy="830997"/>
          </a:xfrm>
          <a:prstGeom prst="rect">
            <a:avLst/>
          </a:prstGeom>
          <a:solidFill>
            <a:schemeClr val="accent4">
              <a:lumMod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Calibri"/>
                <a:ea typeface="+mn-ea"/>
                <a:cs typeface="+mn-cs"/>
              </a:rPr>
              <a:t>Of the response from the government, he said "in a nutshell it has been difficult and the Prime Minister has seen fit not to meet with us"</a:t>
            </a:r>
          </a:p>
        </p:txBody>
      </p:sp>
    </p:spTree>
    <p:extLst>
      <p:ext uri="{BB962C8B-B14F-4D97-AF65-F5344CB8AC3E}">
        <p14:creationId xmlns:p14="http://schemas.microsoft.com/office/powerpoint/2010/main" val="394321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20B810-C9B6-4AE1-A40B-E8D5D883D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6" y="0"/>
            <a:ext cx="9098028" cy="6858000"/>
          </a:xfrm>
          <a:prstGeom prst="rect">
            <a:avLst/>
          </a:prstGeom>
        </p:spPr>
      </p:pic>
    </p:spTree>
    <p:extLst>
      <p:ext uri="{BB962C8B-B14F-4D97-AF65-F5344CB8AC3E}">
        <p14:creationId xmlns:p14="http://schemas.microsoft.com/office/powerpoint/2010/main" val="105310018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21286"/>
            <a:ext cx="84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Unprecedented fires in Greenland and Sweden!</a:t>
            </a:r>
          </a:p>
        </p:txBody>
      </p:sp>
      <p:pic>
        <p:nvPicPr>
          <p:cNvPr id="4" name="Picture 3">
            <a:extLst>
              <a:ext uri="{FF2B5EF4-FFF2-40B4-BE49-F238E27FC236}">
                <a16:creationId xmlns:a16="http://schemas.microsoft.com/office/drawing/2014/main" id="{91AC98D0-797B-4DB5-A063-38E03F8C640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012" y="931056"/>
            <a:ext cx="9127975" cy="5926944"/>
          </a:xfrm>
          <a:prstGeom prst="rect">
            <a:avLst/>
          </a:prstGeom>
        </p:spPr>
      </p:pic>
    </p:spTree>
    <p:extLst>
      <p:ext uri="{BB962C8B-B14F-4D97-AF65-F5344CB8AC3E}">
        <p14:creationId xmlns:p14="http://schemas.microsoft.com/office/powerpoint/2010/main" val="148336845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BC0A2E-67A3-4959-8B17-05E267F5FD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44" y="11956"/>
            <a:ext cx="9112114" cy="6834085"/>
          </a:xfrm>
          <a:prstGeom prst="rect">
            <a:avLst/>
          </a:prstGeom>
        </p:spPr>
      </p:pic>
      <p:pic>
        <p:nvPicPr>
          <p:cNvPr id="6" name="Picture 5">
            <a:extLst>
              <a:ext uri="{FF2B5EF4-FFF2-40B4-BE49-F238E27FC236}">
                <a16:creationId xmlns:a16="http://schemas.microsoft.com/office/drawing/2014/main" id="{DF041D7C-898F-4A67-BB29-C15C2CBB6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2060848"/>
            <a:ext cx="6428265" cy="4462305"/>
          </a:xfrm>
          <a:prstGeom prst="rect">
            <a:avLst/>
          </a:prstGeom>
        </p:spPr>
      </p:pic>
      <p:sp>
        <p:nvSpPr>
          <p:cNvPr id="4" name="TextBox 3">
            <a:extLst>
              <a:ext uri="{FF2B5EF4-FFF2-40B4-BE49-F238E27FC236}">
                <a16:creationId xmlns:a16="http://schemas.microsoft.com/office/drawing/2014/main" id="{AA445974-809E-42D7-B8A3-7AA0D5869C6C}"/>
              </a:ext>
            </a:extLst>
          </p:cNvPr>
          <p:cNvSpPr txBox="1"/>
          <p:nvPr/>
        </p:nvSpPr>
        <p:spPr>
          <a:xfrm>
            <a:off x="105069" y="1916832"/>
            <a:ext cx="8928992" cy="4893647"/>
          </a:xfrm>
          <a:prstGeom prst="rect">
            <a:avLst/>
          </a:prstGeom>
          <a:solidFill>
            <a:schemeClr val="tx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"Unprecedented" is a word that we are hearing a lot: from fire chiefs, politicians, and the weather bureau. I have just returned from California where I spoke to fire chiefs still battling unseasonal fires. The same word, "unprecedented", came 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Unprecedented dryness; reductions in long-term rainfall; low humidity; high temperatures; wind velocities; fire danger indices; fire spread and ferocity … early starts and late finishes to bushfire seasons… The numbers don’t lie, and the science is clear.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If anyone tells you, "This is part of a normal cycle" or "We’ve had fires like this before", smile politely and walk away, because they don’t know what they’re talking about.</a:t>
            </a:r>
          </a:p>
        </p:txBody>
      </p:sp>
    </p:spTree>
    <p:extLst>
      <p:ext uri="{BB962C8B-B14F-4D97-AF65-F5344CB8AC3E}">
        <p14:creationId xmlns:p14="http://schemas.microsoft.com/office/powerpoint/2010/main" val="325293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D248-17E7-4FF8-B485-AD2580271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2576"/>
            <a:ext cx="4957354" cy="6858000"/>
          </a:xfrm>
          <a:prstGeom prst="rect">
            <a:avLst/>
          </a:prstGeom>
        </p:spPr>
      </p:pic>
      <p:pic>
        <p:nvPicPr>
          <p:cNvPr id="5" name="Picture 4">
            <a:extLst>
              <a:ext uri="{FF2B5EF4-FFF2-40B4-BE49-F238E27FC236}">
                <a16:creationId xmlns:a16="http://schemas.microsoft.com/office/drawing/2014/main" id="{34A969A6-A7B3-4FBC-AEAA-FC271F3FC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926" y="12576"/>
            <a:ext cx="5003074" cy="6858000"/>
          </a:xfrm>
          <a:prstGeom prst="rect">
            <a:avLst/>
          </a:prstGeom>
        </p:spPr>
      </p:pic>
      <p:pic>
        <p:nvPicPr>
          <p:cNvPr id="7" name="Picture 6">
            <a:extLst>
              <a:ext uri="{FF2B5EF4-FFF2-40B4-BE49-F238E27FC236}">
                <a16:creationId xmlns:a16="http://schemas.microsoft.com/office/drawing/2014/main" id="{5FD2DB98-42FE-47F1-8B17-B4EEE278F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 y="2708920"/>
            <a:ext cx="9144000" cy="2449057"/>
          </a:xfrm>
          <a:prstGeom prst="rect">
            <a:avLst/>
          </a:prstGeom>
        </p:spPr>
      </p:pic>
    </p:spTree>
    <p:extLst>
      <p:ext uri="{BB962C8B-B14F-4D97-AF65-F5344CB8AC3E}">
        <p14:creationId xmlns:p14="http://schemas.microsoft.com/office/powerpoint/2010/main" val="323368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7EB479-B80C-4862-93B3-E93C408B1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001" y="0"/>
            <a:ext cx="5065998" cy="6858000"/>
          </a:xfrm>
          <a:prstGeom prst="rect">
            <a:avLst/>
          </a:prstGeom>
        </p:spPr>
      </p:pic>
      <p:pic>
        <p:nvPicPr>
          <p:cNvPr id="5" name="Picture 4">
            <a:extLst>
              <a:ext uri="{FF2B5EF4-FFF2-40B4-BE49-F238E27FC236}">
                <a16:creationId xmlns:a16="http://schemas.microsoft.com/office/drawing/2014/main" id="{8FB10EF7-BFCC-4656-BE0B-FF7204CC1A5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620688"/>
            <a:ext cx="9144000" cy="6183164"/>
          </a:xfrm>
          <a:prstGeom prst="rect">
            <a:avLst/>
          </a:prstGeom>
        </p:spPr>
      </p:pic>
      <p:sp>
        <p:nvSpPr>
          <p:cNvPr id="6" name="TextBox 5">
            <a:extLst>
              <a:ext uri="{FF2B5EF4-FFF2-40B4-BE49-F238E27FC236}">
                <a16:creationId xmlns:a16="http://schemas.microsoft.com/office/drawing/2014/main" id="{F995741D-8227-488E-8B65-F95E0EEC909F}"/>
              </a:ext>
            </a:extLst>
          </p:cNvPr>
          <p:cNvSpPr txBox="1"/>
          <p:nvPr/>
        </p:nvSpPr>
        <p:spPr>
          <a:xfrm>
            <a:off x="8028384" y="3573016"/>
            <a:ext cx="648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a:ea typeface="+mn-ea"/>
                <a:cs typeface="+mn-cs"/>
              </a:rPr>
              <a:t>2017</a:t>
            </a:r>
          </a:p>
        </p:txBody>
      </p:sp>
      <p:sp>
        <p:nvSpPr>
          <p:cNvPr id="7" name="TextBox 6">
            <a:extLst>
              <a:ext uri="{FF2B5EF4-FFF2-40B4-BE49-F238E27FC236}">
                <a16:creationId xmlns:a16="http://schemas.microsoft.com/office/drawing/2014/main" id="{AD13DDD8-B187-44DA-9C15-2D2FFB9DE2DB}"/>
              </a:ext>
            </a:extLst>
          </p:cNvPr>
          <p:cNvSpPr txBox="1"/>
          <p:nvPr/>
        </p:nvSpPr>
        <p:spPr>
          <a:xfrm>
            <a:off x="8329703" y="908720"/>
            <a:ext cx="3960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1" i="0" u="none" strike="noStrike" kern="1200" cap="none" spc="0" normalizeH="0" baseline="0" noProof="0" dirty="0">
                <a:ln>
                  <a:noFill/>
                </a:ln>
                <a:solidFill>
                  <a:srgbClr val="FF0000"/>
                </a:solidFill>
                <a:effectLst/>
                <a:uLnTx/>
                <a:uFillTx/>
                <a:latin typeface="Calibri"/>
                <a:ea typeface="+mn-ea"/>
                <a:cs typeface="+mn-cs"/>
              </a:rPr>
              <a:t>?</a:t>
            </a:r>
            <a:endParaRPr kumimoji="0" lang="en-AU"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9AA8761B-577C-4880-AC8F-EBFEF8978F9B}"/>
              </a:ext>
            </a:extLst>
          </p:cNvPr>
          <p:cNvSpPr txBox="1"/>
          <p:nvPr/>
        </p:nvSpPr>
        <p:spPr>
          <a:xfrm>
            <a:off x="971600" y="1340768"/>
            <a:ext cx="6624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C00000"/>
                </a:solidFill>
                <a:effectLst/>
                <a:uLnTx/>
                <a:uFillTx/>
                <a:latin typeface="Calibri"/>
                <a:ea typeface="+mn-ea"/>
                <a:cs typeface="+mn-cs"/>
              </a:rPr>
              <a:t>CHANGE in FFDI (Forest Fire Danger Index)</a:t>
            </a:r>
          </a:p>
        </p:txBody>
      </p:sp>
      <p:cxnSp>
        <p:nvCxnSpPr>
          <p:cNvPr id="4" name="Straight Connector 3">
            <a:extLst>
              <a:ext uri="{FF2B5EF4-FFF2-40B4-BE49-F238E27FC236}">
                <a16:creationId xmlns:a16="http://schemas.microsoft.com/office/drawing/2014/main" id="{B28C4448-AD3B-4D22-90B8-4472817F754B}"/>
              </a:ext>
            </a:extLst>
          </p:cNvPr>
          <p:cNvCxnSpPr>
            <a:cxnSpLocks/>
          </p:cNvCxnSpPr>
          <p:nvPr/>
        </p:nvCxnSpPr>
        <p:spPr bwMode="auto">
          <a:xfrm flipV="1">
            <a:off x="8401711" y="1802433"/>
            <a:ext cx="202737" cy="1770584"/>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18227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95741D-8227-488E-8B65-F95E0EEC909F}"/>
              </a:ext>
            </a:extLst>
          </p:cNvPr>
          <p:cNvSpPr txBox="1"/>
          <p:nvPr/>
        </p:nvSpPr>
        <p:spPr>
          <a:xfrm>
            <a:off x="8028384" y="3573016"/>
            <a:ext cx="648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a:ea typeface="+mn-ea"/>
                <a:cs typeface="+mn-cs"/>
              </a:rPr>
              <a:t>2017</a:t>
            </a:r>
          </a:p>
        </p:txBody>
      </p:sp>
      <p:sp>
        <p:nvSpPr>
          <p:cNvPr id="8" name="TextBox 7">
            <a:extLst>
              <a:ext uri="{FF2B5EF4-FFF2-40B4-BE49-F238E27FC236}">
                <a16:creationId xmlns:a16="http://schemas.microsoft.com/office/drawing/2014/main" id="{9AA8761B-577C-4880-AC8F-EBFEF8978F9B}"/>
              </a:ext>
            </a:extLst>
          </p:cNvPr>
          <p:cNvSpPr txBox="1"/>
          <p:nvPr/>
        </p:nvSpPr>
        <p:spPr>
          <a:xfrm>
            <a:off x="971600" y="1340768"/>
            <a:ext cx="6624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C00000"/>
                </a:solidFill>
                <a:effectLst/>
                <a:uLnTx/>
                <a:uFillTx/>
                <a:latin typeface="Calibri"/>
                <a:ea typeface="+mn-ea"/>
                <a:cs typeface="+mn-cs"/>
              </a:rPr>
              <a:t>CHANGE in FFDI (Forest Fire Danger Index)</a:t>
            </a:r>
          </a:p>
        </p:txBody>
      </p:sp>
      <p:pic>
        <p:nvPicPr>
          <p:cNvPr id="9" name="Picture 8">
            <a:extLst>
              <a:ext uri="{FF2B5EF4-FFF2-40B4-BE49-F238E27FC236}">
                <a16:creationId xmlns:a16="http://schemas.microsoft.com/office/drawing/2014/main" id="{874D092A-F056-401C-9217-65000F903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48877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1340768"/>
            <a:ext cx="6552728" cy="2646878"/>
          </a:xfrm>
          <a:prstGeom prst="rect">
            <a:avLst/>
          </a:prstGeom>
          <a:noFill/>
        </p:spPr>
        <p:txBody>
          <a:bodyPr wrap="square" rtlCol="0">
            <a:spAutoFit/>
          </a:bodyPr>
          <a:lstStyle/>
          <a:p>
            <a:r>
              <a:rPr lang="en-AU" sz="16600" dirty="0"/>
              <a:t>Why?</a:t>
            </a:r>
            <a:endParaRPr lang="en-AU" dirty="0"/>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AC98D0-797B-4DB5-A063-38E03F8C640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a:fillRect/>
          </a:stretch>
        </p:blipFill>
        <p:spPr>
          <a:xfrm>
            <a:off x="0" y="1"/>
            <a:ext cx="9143999" cy="6858000"/>
          </a:xfrm>
          <a:prstGeom prst="rect">
            <a:avLst/>
          </a:prstGeom>
        </p:spPr>
      </p:pic>
      <p:sp>
        <p:nvSpPr>
          <p:cNvPr id="3" name="TextBox 2"/>
          <p:cNvSpPr txBox="1"/>
          <p:nvPr/>
        </p:nvSpPr>
        <p:spPr>
          <a:xfrm>
            <a:off x="467544" y="121286"/>
            <a:ext cx="84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Unprecedented drought in northern Australia</a:t>
            </a:r>
          </a:p>
        </p:txBody>
      </p:sp>
      <p:pic>
        <p:nvPicPr>
          <p:cNvPr id="6" name="Picture 5">
            <a:extLst>
              <a:ext uri="{FF2B5EF4-FFF2-40B4-BE49-F238E27FC236}">
                <a16:creationId xmlns:a16="http://schemas.microsoft.com/office/drawing/2014/main" id="{F1398D9C-564B-44CF-AC65-58B39D11D21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203" y="1484784"/>
            <a:ext cx="9147202" cy="5373215"/>
          </a:xfrm>
          <a:prstGeom prst="rect">
            <a:avLst/>
          </a:prstGeom>
        </p:spPr>
      </p:pic>
    </p:spTree>
    <p:extLst>
      <p:ext uri="{BB962C8B-B14F-4D97-AF65-F5344CB8AC3E}">
        <p14:creationId xmlns:p14="http://schemas.microsoft.com/office/powerpoint/2010/main" val="1930575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AC98D0-797B-4DB5-A063-38E03F8C640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a:fillRect/>
          </a:stretch>
        </p:blipFill>
        <p:spPr>
          <a:xfrm>
            <a:off x="0" y="1"/>
            <a:ext cx="9143999" cy="6858000"/>
          </a:xfrm>
          <a:prstGeom prst="rect">
            <a:avLst/>
          </a:prstGeom>
        </p:spPr>
      </p:pic>
      <p:sp>
        <p:nvSpPr>
          <p:cNvPr id="3" name="TextBox 2"/>
          <p:cNvSpPr txBox="1"/>
          <p:nvPr/>
        </p:nvSpPr>
        <p:spPr>
          <a:xfrm>
            <a:off x="467544" y="121286"/>
            <a:ext cx="84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Unprecedented drought in northern Australia</a:t>
            </a:r>
          </a:p>
        </p:txBody>
      </p:sp>
      <p:pic>
        <p:nvPicPr>
          <p:cNvPr id="5" name="Picture 4">
            <a:extLst>
              <a:ext uri="{FF2B5EF4-FFF2-40B4-BE49-F238E27FC236}">
                <a16:creationId xmlns:a16="http://schemas.microsoft.com/office/drawing/2014/main" id="{EB2662F3-0D5A-41E1-AC75-1202545F9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484784"/>
            <a:ext cx="9144000" cy="5373215"/>
          </a:xfrm>
          <a:prstGeom prst="rect">
            <a:avLst/>
          </a:prstGeom>
        </p:spPr>
      </p:pic>
      <p:sp>
        <p:nvSpPr>
          <p:cNvPr id="7" name="TextBox 6">
            <a:extLst>
              <a:ext uri="{FF2B5EF4-FFF2-40B4-BE49-F238E27FC236}">
                <a16:creationId xmlns:a16="http://schemas.microsoft.com/office/drawing/2014/main" id="{081F1F89-F82C-4329-9094-6E118420A38E}"/>
              </a:ext>
            </a:extLst>
          </p:cNvPr>
          <p:cNvSpPr txBox="1"/>
          <p:nvPr/>
        </p:nvSpPr>
        <p:spPr>
          <a:xfrm>
            <a:off x="683568" y="534958"/>
            <a:ext cx="7704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&amp; unprecedented floods (Feb 2019)</a:t>
            </a:r>
            <a:endParaRPr kumimoji="0" lang="en-A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793175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d41586-018-07447-3.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5194" y="0"/>
            <a:ext cx="6953612" cy="6858000"/>
          </a:xfrm>
          <a:prstGeom prst="rect">
            <a:avLst/>
          </a:prstGeom>
        </p:spPr>
      </p:pic>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descr="NYT-PolarVortex-0.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136" y="0"/>
            <a:ext cx="8982160" cy="6858000"/>
          </a:xfrm>
          <a:prstGeom prst="rect">
            <a:avLst/>
          </a:prstGeom>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imInhofe.jpe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88640"/>
            <a:ext cx="9144000" cy="5486400"/>
          </a:xfrm>
          <a:prstGeom prst="rect">
            <a:avLst/>
          </a:prstGeom>
        </p:spPr>
      </p:pic>
      <p:sp>
        <p:nvSpPr>
          <p:cNvPr id="9" name="TextBox 8"/>
          <p:cNvSpPr txBox="1"/>
          <p:nvPr/>
        </p:nvSpPr>
        <p:spPr>
          <a:xfrm>
            <a:off x="107504" y="6021288"/>
            <a:ext cx="90364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rPr>
              <a:t>Jim Inhofe</a:t>
            </a:r>
            <a:r>
              <a:rPr kumimoji="0" lang="en-AU" sz="2400" b="0" i="0" u="none" strike="noStrike" kern="1200" cap="none" spc="0" normalizeH="0" baseline="0" noProof="0" dirty="0">
                <a:ln>
                  <a:noFill/>
                </a:ln>
                <a:solidFill>
                  <a:prstClr val="white"/>
                </a:solidFill>
                <a:effectLst/>
                <a:uLnTx/>
                <a:uFillTx/>
                <a:ea typeface="+mn-ea"/>
                <a:cs typeface="+mn-cs"/>
              </a:rPr>
              <a:t>:  “</a:t>
            </a:r>
            <a:r>
              <a:rPr kumimoji="0" lang="en-AU" sz="2400" b="0" i="0" u="none" strike="noStrike" kern="1200" cap="none" spc="0" normalizeH="0" baseline="0" noProof="0" dirty="0">
                <a:ln>
                  <a:noFill/>
                </a:ln>
                <a:solidFill>
                  <a:prstClr val="white"/>
                </a:solidFill>
                <a:effectLst/>
                <a:uLnTx/>
                <a:uFillTx/>
                <a:latin typeface="Calibri"/>
                <a:ea typeface="+mn-ea"/>
                <a:cs typeface="+mn-cs"/>
              </a:rPr>
              <a:t>We are having freezing weather” No global warming here!</a:t>
            </a: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t2anom_arc-lea_2017_d037.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5866" y="0"/>
            <a:ext cx="6952268" cy="6858000"/>
          </a:xfrm>
          <a:prstGeom prst="rect">
            <a:avLst/>
          </a:prstGeom>
        </p:spPr>
      </p:pic>
      <p:pic>
        <p:nvPicPr>
          <p:cNvPr id="4" name="Picture 3" descr="t2anom_arc-lea_2017_d038.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5520" y="0"/>
            <a:ext cx="6952268" cy="6858000"/>
          </a:xfrm>
          <a:prstGeom prst="rect">
            <a:avLst/>
          </a:prstGeom>
        </p:spPr>
      </p:pic>
      <p:pic>
        <p:nvPicPr>
          <p:cNvPr id="5" name="Picture 4" descr="t2anom_arc-lea_2017_d039.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95520" y="0"/>
            <a:ext cx="6952268" cy="6858000"/>
          </a:xfrm>
          <a:prstGeom prst="rect">
            <a:avLst/>
          </a:prstGeom>
        </p:spPr>
      </p:pic>
      <p:sp>
        <p:nvSpPr>
          <p:cNvPr id="6" name="TextBox 5"/>
          <p:cNvSpPr txBox="1"/>
          <p:nvPr/>
        </p:nvSpPr>
        <p:spPr>
          <a:xfrm>
            <a:off x="1979712" y="2636912"/>
            <a:ext cx="3960440" cy="3416320"/>
          </a:xfrm>
          <a:prstGeom prst="rect">
            <a:avLst/>
          </a:prstGeom>
          <a:noFill/>
          <a:effectLst>
            <a:outerShdw blurRad="50800" dist="152400" dir="12600000" sx="102000" sy="102000" algn="tl" rotWithShape="0">
              <a:schemeClr val="tx1"/>
            </a:outerShdw>
          </a:effectLst>
        </p:spPr>
        <p:txBody>
          <a:bodyPr wrap="square" rtlCol="0">
            <a:spAutoFit/>
          </a:bodyPr>
          <a:lstStyle/>
          <a:p>
            <a:r>
              <a:rPr lang="en-AU" dirty="0">
                <a:solidFill>
                  <a:schemeClr val="bg1"/>
                </a:solidFill>
                <a:effectLst>
                  <a:outerShdw blurRad="38100" dist="38100" dir="2700000" algn="tl">
                    <a:srgbClr val="000000">
                      <a:alpha val="43137"/>
                    </a:srgbClr>
                  </a:outerShdw>
                </a:effectLst>
              </a:rPr>
              <a:t>Alaska</a:t>
            </a:r>
          </a:p>
          <a:p>
            <a:endParaRPr lang="en-AU" dirty="0">
              <a:solidFill>
                <a:schemeClr val="bg1"/>
              </a:solidFill>
              <a:effectLst>
                <a:outerShdw blurRad="38100" dist="38100" dir="2700000" algn="tl">
                  <a:srgbClr val="000000">
                    <a:alpha val="43137"/>
                  </a:srgbClr>
                </a:outerShdw>
              </a:effectLst>
            </a:endParaRPr>
          </a:p>
          <a:p>
            <a:r>
              <a:rPr lang="en-AU" dirty="0">
                <a:solidFill>
                  <a:schemeClr val="bg1"/>
                </a:solidFill>
                <a:effectLst>
                  <a:outerShdw blurRad="38100" dist="38100" dir="2700000" algn="tl">
                    <a:srgbClr val="000000">
                      <a:alpha val="43137"/>
                    </a:srgbClr>
                  </a:outerShdw>
                </a:effectLst>
              </a:rPr>
              <a:t>                                     Arctic</a:t>
            </a:r>
          </a:p>
          <a:p>
            <a:endParaRPr lang="en-AU" dirty="0">
              <a:solidFill>
                <a:schemeClr val="bg1"/>
              </a:solidFill>
              <a:effectLst>
                <a:outerShdw blurRad="38100" dist="38100" dir="2700000" algn="tl">
                  <a:srgbClr val="000000">
                    <a:alpha val="43137"/>
                  </a:srgbClr>
                </a:outerShdw>
              </a:effectLst>
            </a:endParaRPr>
          </a:p>
          <a:p>
            <a:endParaRPr lang="en-AU" dirty="0">
              <a:solidFill>
                <a:schemeClr val="bg1"/>
              </a:solidFill>
              <a:effectLst>
                <a:outerShdw blurRad="38100" dist="38100" dir="2700000" algn="tl">
                  <a:srgbClr val="000000">
                    <a:alpha val="43137"/>
                  </a:srgbClr>
                </a:outerShdw>
              </a:effectLst>
            </a:endParaRPr>
          </a:p>
          <a:p>
            <a:endParaRPr lang="en-AU" dirty="0">
              <a:solidFill>
                <a:schemeClr val="bg1"/>
              </a:solidFill>
              <a:effectLst>
                <a:outerShdw blurRad="38100" dist="38100" dir="2700000" algn="tl">
                  <a:srgbClr val="000000">
                    <a:alpha val="43137"/>
                  </a:srgbClr>
                </a:outerShdw>
              </a:effectLst>
            </a:endParaRPr>
          </a:p>
          <a:p>
            <a:endParaRPr lang="en-AU" dirty="0">
              <a:solidFill>
                <a:schemeClr val="bg1"/>
              </a:solidFill>
              <a:effectLst>
                <a:outerShdw blurRad="38100" dist="38100" dir="2700000" algn="tl">
                  <a:srgbClr val="000000">
                    <a:alpha val="43137"/>
                  </a:srgbClr>
                </a:outerShdw>
              </a:effectLst>
            </a:endParaRPr>
          </a:p>
          <a:p>
            <a:r>
              <a:rPr lang="en-AU" dirty="0">
                <a:solidFill>
                  <a:schemeClr val="bg1"/>
                </a:solidFill>
                <a:effectLst>
                  <a:outerShdw blurRad="38100" dist="38100" dir="2700000" algn="tl">
                    <a:srgbClr val="000000">
                      <a:alpha val="43137"/>
                    </a:srgbClr>
                  </a:outerShdw>
                </a:effectLst>
              </a:rPr>
              <a:t>                                               Greenland</a:t>
            </a:r>
          </a:p>
          <a:p>
            <a:endParaRPr lang="en-AU" dirty="0">
              <a:solidFill>
                <a:schemeClr val="bg1"/>
              </a:solidFill>
              <a:effectLst>
                <a:outerShdw blurRad="38100" dist="38100" dir="2700000" algn="tl">
                  <a:srgbClr val="000000">
                    <a:alpha val="43137"/>
                  </a:srgbClr>
                </a:outerShdw>
              </a:effectLst>
            </a:endParaRPr>
          </a:p>
          <a:p>
            <a:endParaRPr lang="en-AU" dirty="0">
              <a:solidFill>
                <a:schemeClr val="bg1"/>
              </a:solidFill>
              <a:effectLst>
                <a:outerShdw blurRad="38100" dist="38100" dir="2700000" algn="tl">
                  <a:srgbClr val="000000">
                    <a:alpha val="43137"/>
                  </a:srgbClr>
                </a:outerShdw>
              </a:effectLst>
            </a:endParaRPr>
          </a:p>
          <a:p>
            <a:endParaRPr lang="en-AU" dirty="0">
              <a:solidFill>
                <a:schemeClr val="bg1"/>
              </a:solidFill>
              <a:effectLst>
                <a:outerShdw blurRad="38100" dist="38100" dir="2700000" algn="tl">
                  <a:srgbClr val="000000">
                    <a:alpha val="43137"/>
                  </a:srgbClr>
                </a:outerShdw>
              </a:effectLst>
            </a:endParaRPr>
          </a:p>
          <a:p>
            <a:r>
              <a:rPr lang="en-AU" dirty="0">
                <a:solidFill>
                  <a:schemeClr val="bg1"/>
                </a:solidFill>
                <a:effectLst>
                  <a:outerShdw blurRad="38100" dist="38100" dir="2700000" algn="tl">
                    <a:srgbClr val="000000">
                      <a:alpha val="43137"/>
                    </a:srgbClr>
                  </a:outerShdw>
                </a:effectLst>
              </a:rPr>
              <a:t>                        New York </a:t>
            </a:r>
          </a:p>
        </p:txBody>
      </p:sp>
      <p:sp>
        <p:nvSpPr>
          <p:cNvPr id="7" name="TextBox 6"/>
          <p:cNvSpPr txBox="1"/>
          <p:nvPr/>
        </p:nvSpPr>
        <p:spPr>
          <a:xfrm>
            <a:off x="1115616" y="6381328"/>
            <a:ext cx="6552728" cy="369332"/>
          </a:xfrm>
          <a:prstGeom prst="rect">
            <a:avLst/>
          </a:prstGeom>
          <a:noFill/>
        </p:spPr>
        <p:txBody>
          <a:bodyPr wrap="square" rtlCol="0">
            <a:spAutoFit/>
          </a:bodyPr>
          <a:lstStyle/>
          <a:p>
            <a:r>
              <a:rPr lang="en-AU" dirty="0">
                <a:solidFill>
                  <a:schemeClr val="bg1"/>
                </a:solidFill>
                <a:effectLst>
                  <a:outerShdw blurRad="38100" dist="38100" dir="2700000" algn="tl">
                    <a:srgbClr val="000000">
                      <a:alpha val="43137"/>
                    </a:srgbClr>
                  </a:outerShdw>
                </a:effectLst>
              </a:rPr>
              <a:t>Temperature                                                                              Anomaly</a:t>
            </a:r>
            <a:endParaRPr lang="en-AU" dirty="0"/>
          </a:p>
        </p:txBody>
      </p:sp>
    </p:spTree>
    <p:extLst>
      <p:ext uri="{BB962C8B-B14F-4D97-AF65-F5344CB8AC3E}">
        <p14:creationId xmlns:p14="http://schemas.microsoft.com/office/powerpoint/2010/main" val="2858034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10" presetClass="exit" presetSubtype="0" fill="hold" nodeType="afterEffect">
                                  <p:stCondLst>
                                    <p:cond delay="200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0" presetClass="entr" presetSubtype="0" fill="hold" nodeType="with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lTelobs.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grpSp>
        <p:nvGrpSpPr>
          <p:cNvPr id="2" name="Group 11"/>
          <p:cNvGrpSpPr/>
          <p:nvPr/>
        </p:nvGrpSpPr>
        <p:grpSpPr>
          <a:xfrm>
            <a:off x="4499992" y="-99392"/>
            <a:ext cx="1130424" cy="1103040"/>
            <a:chOff x="4211960" y="0"/>
            <a:chExt cx="1130424" cy="1103040"/>
          </a:xfrm>
        </p:grpSpPr>
        <p:cxnSp>
          <p:nvCxnSpPr>
            <p:cNvPr id="8" name="Straight Arrow Connector 7"/>
            <p:cNvCxnSpPr/>
            <p:nvPr/>
          </p:nvCxnSpPr>
          <p:spPr>
            <a:xfrm>
              <a:off x="4211960" y="188640"/>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34208" y="104912"/>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27984" y="0"/>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5580112" y="0"/>
            <a:ext cx="2160240" cy="1200329"/>
          </a:xfrm>
          <a:prstGeom prst="rect">
            <a:avLst/>
          </a:prstGeom>
          <a:noFill/>
        </p:spPr>
        <p:txBody>
          <a:bodyPr wrap="square" rtlCol="0">
            <a:spAutoFit/>
          </a:bodyPr>
          <a:lstStyle/>
          <a:p>
            <a:r>
              <a:rPr lang="en-AU" sz="2400" dirty="0">
                <a:solidFill>
                  <a:srgbClr val="FF0000"/>
                </a:solidFill>
                <a:effectLst>
                  <a:outerShdw blurRad="38100" dist="38100" dir="2700000" algn="tl">
                    <a:srgbClr val="000000">
                      <a:alpha val="43137"/>
                    </a:srgbClr>
                  </a:outerShdw>
                </a:effectLst>
              </a:rPr>
              <a:t>More solar heat absorbed by dark water</a:t>
            </a:r>
          </a:p>
        </p:txBody>
      </p:sp>
      <p:sp>
        <p:nvSpPr>
          <p:cNvPr id="13" name="TextBox 12"/>
          <p:cNvSpPr txBox="1"/>
          <p:nvPr/>
        </p:nvSpPr>
        <p:spPr>
          <a:xfrm>
            <a:off x="6156176" y="3573016"/>
            <a:ext cx="2592288" cy="461665"/>
          </a:xfrm>
          <a:prstGeom prst="rect">
            <a:avLst/>
          </a:prstGeom>
          <a:noFill/>
        </p:spPr>
        <p:txBody>
          <a:bodyPr wrap="square" rtlCol="0">
            <a:spAutoFit/>
          </a:bodyPr>
          <a:lstStyle/>
          <a:p>
            <a:r>
              <a:rPr lang="en-AU" sz="2400" dirty="0">
                <a:solidFill>
                  <a:schemeClr val="accent1">
                    <a:lumMod val="50000"/>
                  </a:schemeClr>
                </a:solidFill>
                <a:effectLst>
                  <a:outerShdw blurRad="38100" dist="38100" dir="2700000" algn="tl">
                    <a:srgbClr val="000000">
                      <a:alpha val="43137"/>
                    </a:srgbClr>
                  </a:outerShdw>
                </a:effectLst>
              </a:rPr>
              <a:t>Normal jet stream</a:t>
            </a:r>
            <a:endParaRPr lang="en-AU" dirty="0">
              <a:solidFill>
                <a:schemeClr val="accent1">
                  <a:lumMod val="50000"/>
                </a:schemeClr>
              </a:solidFill>
              <a:effectLst>
                <a:outerShdw blurRad="38100" dist="38100" dir="2700000" algn="tl">
                  <a:srgbClr val="000000">
                    <a:alpha val="43137"/>
                  </a:srgbClr>
                </a:outerShdw>
              </a:effectLst>
            </a:endParaRPr>
          </a:p>
        </p:txBody>
      </p:sp>
      <p:sp>
        <p:nvSpPr>
          <p:cNvPr id="14" name="TextBox 13"/>
          <p:cNvSpPr txBox="1"/>
          <p:nvPr/>
        </p:nvSpPr>
        <p:spPr>
          <a:xfrm>
            <a:off x="5364088" y="4653136"/>
            <a:ext cx="3456384" cy="584775"/>
          </a:xfrm>
          <a:prstGeom prst="rect">
            <a:avLst/>
          </a:prstGeom>
          <a:noFill/>
        </p:spPr>
        <p:txBody>
          <a:bodyPr wrap="square" rtlCol="0">
            <a:spAutoFit/>
          </a:bodyPr>
          <a:lstStyle/>
          <a:p>
            <a:r>
              <a:rPr lang="en-AU" sz="3200" dirty="0">
                <a:solidFill>
                  <a:schemeClr val="accent1">
                    <a:lumMod val="50000"/>
                  </a:schemeClr>
                </a:solidFill>
                <a:effectLst>
                  <a:outerShdw blurRad="38100" dist="38100" dir="2700000" algn="tl">
                    <a:srgbClr val="000000">
                      <a:alpha val="43137"/>
                    </a:srgbClr>
                  </a:outerShdw>
                </a:effectLst>
              </a:rPr>
              <a:t>Stronger jet stream</a:t>
            </a:r>
            <a:endParaRPr lang="en-AU" sz="2400" dirty="0">
              <a:solidFill>
                <a:schemeClr val="accent1">
                  <a:lumMod val="50000"/>
                </a:schemeClr>
              </a:solidFill>
              <a:effectLst>
                <a:outerShdw blurRad="38100" dist="38100" dir="2700000" algn="tl">
                  <a:srgbClr val="000000">
                    <a:alpha val="43137"/>
                  </a:srgbClr>
                </a:outerShdw>
              </a:effectLst>
            </a:endParaRPr>
          </a:p>
        </p:txBody>
      </p:sp>
      <p:sp>
        <p:nvSpPr>
          <p:cNvPr id="15" name="TextBox 14"/>
          <p:cNvSpPr txBox="1"/>
          <p:nvPr/>
        </p:nvSpPr>
        <p:spPr>
          <a:xfrm>
            <a:off x="3851920" y="4149080"/>
            <a:ext cx="1368152" cy="461665"/>
          </a:xfrm>
          <a:prstGeom prst="rect">
            <a:avLst/>
          </a:prstGeom>
          <a:noFill/>
        </p:spPr>
        <p:txBody>
          <a:bodyPr wrap="square" rtlCol="0">
            <a:spAutoFit/>
          </a:bodyPr>
          <a:lstStyle/>
          <a:p>
            <a:r>
              <a:rPr lang="en-AU" sz="2400" dirty="0">
                <a:solidFill>
                  <a:schemeClr val="accent1">
                    <a:lumMod val="50000"/>
                  </a:schemeClr>
                </a:solidFill>
                <a:effectLst>
                  <a:outerShdw blurRad="38100" dist="38100" dir="2700000" algn="tl">
                    <a:srgbClr val="000000">
                      <a:alpha val="43137"/>
                    </a:srgbClr>
                  </a:outerShdw>
                </a:effectLst>
              </a:rPr>
              <a:t>COLDER</a:t>
            </a:r>
            <a:endParaRPr lang="en-AU" dirty="0">
              <a:solidFill>
                <a:schemeClr val="accent1">
                  <a:lumMod val="50000"/>
                </a:schemeClr>
              </a:solidFill>
              <a:effectLst>
                <a:outerShdw blurRad="38100" dist="38100" dir="2700000" algn="tl">
                  <a:srgbClr val="000000">
                    <a:alpha val="43137"/>
                  </a:srgbClr>
                </a:outerShdw>
              </a:effectLst>
            </a:endParaRPr>
          </a:p>
        </p:txBody>
      </p:sp>
      <p:sp>
        <p:nvSpPr>
          <p:cNvPr id="16" name="TextBox 15"/>
          <p:cNvSpPr txBox="1"/>
          <p:nvPr/>
        </p:nvSpPr>
        <p:spPr>
          <a:xfrm>
            <a:off x="1907704" y="3140968"/>
            <a:ext cx="1656184" cy="461665"/>
          </a:xfrm>
          <a:prstGeom prst="rect">
            <a:avLst/>
          </a:prstGeom>
          <a:noFill/>
        </p:spPr>
        <p:txBody>
          <a:bodyPr wrap="square" rtlCol="0">
            <a:spAutoFit/>
          </a:bodyPr>
          <a:lstStyle/>
          <a:p>
            <a:r>
              <a:rPr lang="en-AU" sz="2400" dirty="0">
                <a:solidFill>
                  <a:schemeClr val="accent2">
                    <a:lumMod val="75000"/>
                  </a:schemeClr>
                </a:solidFill>
                <a:effectLst>
                  <a:outerShdw blurRad="38100" dist="38100" dir="2700000" algn="tl">
                    <a:srgbClr val="000000">
                      <a:alpha val="43137"/>
                    </a:srgbClr>
                  </a:outerShdw>
                </a:effectLst>
              </a:rPr>
              <a:t>WARMER</a:t>
            </a:r>
            <a:endParaRPr lang="en-AU" dirty="0">
              <a:solidFill>
                <a:schemeClr val="accent2">
                  <a:lumMod val="75000"/>
                </a:schemeClr>
              </a:solidFill>
              <a:effectLst>
                <a:outerShdw blurRad="38100" dist="38100" dir="2700000" algn="tl">
                  <a:srgbClr val="000000">
                    <a:alpha val="43137"/>
                  </a:srgbClr>
                </a:outerShdw>
              </a:effectLst>
            </a:endParaRPr>
          </a:p>
        </p:txBody>
      </p:sp>
      <p:sp>
        <p:nvSpPr>
          <p:cNvPr id="17" name="TextBox 16"/>
          <p:cNvSpPr txBox="1"/>
          <p:nvPr/>
        </p:nvSpPr>
        <p:spPr>
          <a:xfrm>
            <a:off x="3851920" y="1844824"/>
            <a:ext cx="3024336" cy="461665"/>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STRONGER WINDS</a:t>
            </a:r>
            <a:endParaRPr lang="en-A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4451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2500"/>
                            </p:stCondLst>
                            <p:childTnLst>
                              <p:par>
                                <p:cTn id="13" presetID="22" presetClass="entr" presetSubtype="8" fill="hold" grpId="0" nodeType="after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000"/>
                                        <p:tgtEl>
                                          <p:spTgt spid="17"/>
                                        </p:tgtEl>
                                      </p:cBhvr>
                                    </p:animEffect>
                                  </p:childTnLst>
                                </p:cTn>
                              </p:par>
                            </p:childTnLst>
                          </p:cTn>
                        </p:par>
                        <p:par>
                          <p:cTn id="16" fill="hold">
                            <p:stCondLst>
                              <p:cond delay="4000"/>
                            </p:stCondLst>
                            <p:childTnLst>
                              <p:par>
                                <p:cTn id="17" presetID="22" presetClass="entr" presetSubtype="8"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par>
                          <p:cTn id="20" fill="hold">
                            <p:stCondLst>
                              <p:cond delay="5500"/>
                            </p:stCondLst>
                            <p:childTnLst>
                              <p:par>
                                <p:cTn id="21" presetID="22" presetClass="entr" presetSubtype="8" fill="hold" grpId="0" nodeType="after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6500"/>
                            </p:stCondLst>
                            <p:childTnLst>
                              <p:par>
                                <p:cTn id="25" presetID="22" presetClass="entr" presetSubtype="8" fill="hold" grpId="0" nodeType="after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EarthWarmB4M.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251520" y="6093296"/>
            <a:ext cx="5832648" cy="523220"/>
          </a:xfrm>
          <a:prstGeom prst="rect">
            <a:avLst/>
          </a:prstGeom>
          <a:noFill/>
        </p:spPr>
        <p:txBody>
          <a:bodyPr wrap="square" rtlCol="0">
            <a:spAutoFit/>
          </a:bodyPr>
          <a:lstStyle/>
          <a:p>
            <a:r>
              <a:rPr lang="en-AU" sz="2800" dirty="0">
                <a:solidFill>
                  <a:schemeClr val="accent6">
                    <a:lumMod val="75000"/>
                  </a:schemeClr>
                </a:solidFill>
                <a:effectLst>
                  <a:outerShdw blurRad="38100" dist="38100" dir="2700000" algn="tl">
                    <a:srgbClr val="000000">
                      <a:alpha val="43137"/>
                    </a:srgbClr>
                  </a:outerShdw>
                </a:effectLst>
                <a:latin typeface="Arial Rounded MT Bold" pitchFamily="34" charset="0"/>
              </a:rPr>
              <a:t>Warm water evaporates</a:t>
            </a:r>
            <a:endParaRPr lang="en-AU" sz="2800" dirty="0">
              <a:effectLst>
                <a:outerShdw blurRad="38100" dist="38100" dir="2700000" algn="tl">
                  <a:srgbClr val="000000">
                    <a:alpha val="43137"/>
                  </a:srgbClr>
                </a:outerShdw>
              </a:effectLst>
              <a:latin typeface="Arial Rounded MT Bold" pitchFamily="34" charset="0"/>
            </a:endParaRPr>
          </a:p>
        </p:txBody>
      </p:sp>
      <p:sp>
        <p:nvSpPr>
          <p:cNvPr id="6" name="TextBox 5"/>
          <p:cNvSpPr txBox="1"/>
          <p:nvPr/>
        </p:nvSpPr>
        <p:spPr>
          <a:xfrm>
            <a:off x="1547664" y="764704"/>
            <a:ext cx="4536504" cy="954107"/>
          </a:xfrm>
          <a:prstGeom prst="rect">
            <a:avLst/>
          </a:prstGeom>
          <a:noFill/>
        </p:spPr>
        <p:txBody>
          <a:bodyPr wrap="square" rtlCol="0">
            <a:spAutoFit/>
          </a:bodyPr>
          <a:lstStyle/>
          <a:p>
            <a:r>
              <a:rPr lang="en-AU" sz="2800" dirty="0">
                <a:solidFill>
                  <a:schemeClr val="tx1">
                    <a:lumMod val="85000"/>
                  </a:schemeClr>
                </a:solidFill>
                <a:effectLst>
                  <a:outerShdw blurRad="38100" dist="38100" dir="2700000" algn="tl">
                    <a:srgbClr val="000000">
                      <a:alpha val="43137"/>
                    </a:srgbClr>
                  </a:outerShdw>
                </a:effectLst>
                <a:latin typeface="Arial Rounded MT Bold" pitchFamily="34" charset="0"/>
              </a:rPr>
              <a:t>Whole system spins as a result of Earth’s rotation</a:t>
            </a:r>
            <a:endParaRPr lang="en-AU" dirty="0">
              <a:solidFill>
                <a:schemeClr val="tx1">
                  <a:lumMod val="85000"/>
                </a:schemeClr>
              </a:solidFill>
              <a:effectLst>
                <a:outerShdw blurRad="38100" dist="38100" dir="2700000" algn="tl">
                  <a:srgbClr val="000000">
                    <a:alpha val="43137"/>
                  </a:srgbClr>
                </a:outerShdw>
              </a:effectLst>
              <a:latin typeface="Arial Rounded MT Bold" pitchFamily="34" charset="0"/>
            </a:endParaRPr>
          </a:p>
        </p:txBody>
      </p:sp>
      <p:sp>
        <p:nvSpPr>
          <p:cNvPr id="7" name="TextBox 6"/>
          <p:cNvSpPr txBox="1"/>
          <p:nvPr/>
        </p:nvSpPr>
        <p:spPr>
          <a:xfrm>
            <a:off x="0" y="4221088"/>
            <a:ext cx="2808312" cy="1384995"/>
          </a:xfrm>
          <a:prstGeom prst="rect">
            <a:avLst/>
          </a:prstGeom>
          <a:noFill/>
        </p:spPr>
        <p:txBody>
          <a:bodyPr wrap="square" rtlCol="0">
            <a:spAutoFit/>
          </a:bodyPr>
          <a:lstStyle/>
          <a:p>
            <a:r>
              <a:rPr lang="en-AU" sz="2800" dirty="0">
                <a:solidFill>
                  <a:schemeClr val="accent6">
                    <a:lumMod val="50000"/>
                  </a:schemeClr>
                </a:solidFill>
                <a:effectLst>
                  <a:outerShdw blurRad="38100" dist="38100" dir="2700000" algn="tl">
                    <a:srgbClr val="000000">
                      <a:alpha val="43137"/>
                    </a:srgbClr>
                  </a:outerShdw>
                </a:effectLst>
                <a:latin typeface="Arial Rounded MT Bold" pitchFamily="34" charset="0"/>
              </a:rPr>
              <a:t>Moist air condenses releasing heat</a:t>
            </a:r>
          </a:p>
        </p:txBody>
      </p:sp>
      <p:sp>
        <p:nvSpPr>
          <p:cNvPr id="9" name="TextBox 8"/>
          <p:cNvSpPr txBox="1"/>
          <p:nvPr/>
        </p:nvSpPr>
        <p:spPr>
          <a:xfrm>
            <a:off x="3131840" y="2564904"/>
            <a:ext cx="2304256" cy="2062103"/>
          </a:xfrm>
          <a:prstGeom prst="rect">
            <a:avLst/>
          </a:prstGeom>
          <a:noFill/>
        </p:spPr>
        <p:txBody>
          <a:bodyPr wrap="square" rtlCol="0">
            <a:spAutoFit/>
          </a:bodyPr>
          <a:lstStyle/>
          <a:p>
            <a:r>
              <a:rPr lang="en-AU" sz="3200" dirty="0">
                <a:solidFill>
                  <a:srgbClr val="FF0000"/>
                </a:solidFill>
                <a:effectLst>
                  <a:outerShdw blurRad="38100" dist="38100" dir="2700000" algn="tl">
                    <a:srgbClr val="000000">
                      <a:alpha val="43137"/>
                    </a:srgbClr>
                  </a:outerShdw>
                </a:effectLst>
                <a:latin typeface="Arial Rounded MT Bold" pitchFamily="34" charset="0"/>
              </a:rPr>
              <a:t>Heat drives moist air upwards</a:t>
            </a:r>
          </a:p>
        </p:txBody>
      </p:sp>
    </p:spTree>
  </p:cSld>
  <p:clrMapOvr>
    <a:masterClrMapping/>
  </p:clrMapOvr>
  <p:transition advTm="5819"/>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9632" y="188640"/>
            <a:ext cx="7884368" cy="792088"/>
          </a:xfrm>
        </p:spPr>
        <p:txBody>
          <a:bodyPr>
            <a:normAutofit/>
          </a:bodyPr>
          <a:lstStyle/>
          <a:p>
            <a:pPr marL="0" indent="0">
              <a:spcBef>
                <a:spcPts val="0"/>
              </a:spcBef>
              <a:buNone/>
            </a:pPr>
            <a:r>
              <a:rPr lang="en-AU" sz="3600" b="1" dirty="0">
                <a:latin typeface="Times New Roman" pitchFamily="18" charset="0"/>
                <a:cs typeface="Times New Roman" pitchFamily="18" charset="0"/>
              </a:rPr>
              <a:t>Hurricane Harvey in infrared</a:t>
            </a:r>
            <a:endParaRPr lang="en-AU" sz="1800" b="1" dirty="0">
              <a:latin typeface="Times New Roman" pitchFamily="18" charset="0"/>
              <a:cs typeface="Times New Roman" pitchFamily="18" charset="0"/>
            </a:endParaRPr>
          </a:p>
        </p:txBody>
      </p:sp>
      <p:pic>
        <p:nvPicPr>
          <p:cNvPr id="4" name="Picture 3" descr="Oz170818.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sp>
        <p:nvSpPr>
          <p:cNvPr id="5" name="TextBox 4"/>
          <p:cNvSpPr txBox="1"/>
          <p:nvPr/>
        </p:nvSpPr>
        <p:spPr>
          <a:xfrm>
            <a:off x="3347864" y="3645024"/>
            <a:ext cx="2952328" cy="1569660"/>
          </a:xfrm>
          <a:prstGeom prst="rect">
            <a:avLst/>
          </a:prstGeom>
          <a:noFill/>
        </p:spPr>
        <p:txBody>
          <a:bodyPr wrap="square" rtlCol="0">
            <a:spAutoFit/>
          </a:bodyPr>
          <a:lstStyle/>
          <a:p>
            <a:r>
              <a:rPr lang="en-AU" sz="3200" dirty="0">
                <a:solidFill>
                  <a:schemeClr val="tx1">
                    <a:lumMod val="95000"/>
                  </a:schemeClr>
                </a:solidFill>
                <a:effectLst>
                  <a:outerShdw blurRad="38100" dist="38100" dir="2700000" algn="tl">
                    <a:srgbClr val="000000">
                      <a:alpha val="43137"/>
                    </a:srgbClr>
                  </a:outerShdw>
                </a:effectLst>
              </a:rPr>
              <a:t>Warmer centre drives stronger winds and rain</a:t>
            </a:r>
          </a:p>
        </p:txBody>
      </p:sp>
      <p:sp>
        <p:nvSpPr>
          <p:cNvPr id="6" name="TextBox 5"/>
          <p:cNvSpPr txBox="1"/>
          <p:nvPr/>
        </p:nvSpPr>
        <p:spPr>
          <a:xfrm>
            <a:off x="467544" y="1340769"/>
            <a:ext cx="8352928"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3200" dirty="0">
                <a:solidFill>
                  <a:schemeClr val="tx1">
                    <a:lumMod val="95000"/>
                  </a:schemeClr>
                </a:solidFill>
                <a:effectLst>
                  <a:outerShdw blurRad="38100" dist="38100" dir="2700000" algn="tl">
                    <a:srgbClr val="000000">
                      <a:alpha val="43137"/>
                    </a:srgbClr>
                  </a:outerShdw>
                </a:effectLst>
              </a:rPr>
              <a:t>Hurricanes are powered by heat from the ocean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0"/>
            <a:ext cx="8532440" cy="764704"/>
          </a:xfrm>
        </p:spPr>
        <p:txBody>
          <a:bodyPr>
            <a:normAutofit/>
          </a:bodyPr>
          <a:lstStyle/>
          <a:p>
            <a:pPr marL="0" indent="0">
              <a:spcBef>
                <a:spcPts val="0"/>
              </a:spcBef>
              <a:buNone/>
            </a:pPr>
            <a:r>
              <a:rPr lang="en-AU" sz="3600" b="1" dirty="0">
                <a:latin typeface="Times New Roman" pitchFamily="18" charset="0"/>
                <a:cs typeface="Times New Roman" pitchFamily="18" charset="0"/>
              </a:rPr>
              <a:t>Hurricane Harvey  -  Texas</a:t>
            </a:r>
            <a:endParaRPr lang="en-AU" sz="1800" b="1" dirty="0">
              <a:latin typeface="Times New Roman" pitchFamily="18" charset="0"/>
              <a:cs typeface="Times New Roman" pitchFamily="18" charset="0"/>
            </a:endParaRPr>
          </a:p>
        </p:txBody>
      </p:sp>
      <p:pic>
        <p:nvPicPr>
          <p:cNvPr id="4" name="Picture 3" descr="Oz170818.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SC00598.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auto">
          <a:xfrm>
            <a:off x="0" y="4763"/>
            <a:ext cx="9144000" cy="6848475"/>
          </a:xfrm>
          <a:prstGeom prst="rect">
            <a:avLst/>
          </a:prstGeom>
          <a:noFill/>
          <a:ln w="9525">
            <a:noFill/>
            <a:miter lim="800000"/>
            <a:headEnd/>
            <a:tailEnd/>
          </a:ln>
        </p:spPr>
      </p:pic>
      <p:sp>
        <p:nvSpPr>
          <p:cNvPr id="7" name="Title 1"/>
          <p:cNvSpPr>
            <a:spLocks noGrp="1"/>
          </p:cNvSpPr>
          <p:nvPr>
            <p:ph type="title"/>
          </p:nvPr>
        </p:nvSpPr>
        <p:spPr>
          <a:xfrm>
            <a:off x="0" y="1"/>
            <a:ext cx="9143999" cy="764703"/>
          </a:xfrm>
        </p:spPr>
        <p:txBody>
          <a:bodyPr/>
          <a:lstStyle/>
          <a:p>
            <a:r>
              <a:rPr lang="en-AU" sz="3600" dirty="0"/>
              <a:t>Climate Science 101</a:t>
            </a:r>
          </a:p>
        </p:txBody>
      </p:sp>
      <p:sp>
        <p:nvSpPr>
          <p:cNvPr id="3" name="Content Placeholder 2"/>
          <p:cNvSpPr>
            <a:spLocks noGrp="1"/>
          </p:cNvSpPr>
          <p:nvPr>
            <p:ph idx="1"/>
          </p:nvPr>
        </p:nvSpPr>
        <p:spPr>
          <a:xfrm>
            <a:off x="179512" y="908720"/>
            <a:ext cx="8964488" cy="5805264"/>
          </a:xfrm>
        </p:spPr>
        <p:txBody>
          <a:bodyPr/>
          <a:lstStyle/>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r>
              <a:rPr lang="en-AU" sz="2800" dirty="0">
                <a:solidFill>
                  <a:srgbClr val="FFFF00"/>
                </a:solidFill>
              </a:rPr>
              <a:t>	When Energy IN equals </a:t>
            </a:r>
            <a:r>
              <a:rPr lang="en-AU" sz="2800" dirty="0">
                <a:solidFill>
                  <a:srgbClr val="F84242"/>
                </a:solidFill>
              </a:rPr>
              <a:t>Energy OUT </a:t>
            </a:r>
          </a:p>
          <a:p>
            <a:pPr>
              <a:buNone/>
            </a:pPr>
            <a:r>
              <a:rPr lang="en-AU" sz="2800" dirty="0">
                <a:solidFill>
                  <a:srgbClr val="F84242"/>
                </a:solidFill>
              </a:rPr>
              <a:t>	</a:t>
            </a:r>
            <a:r>
              <a:rPr lang="en-AU" sz="2800" dirty="0"/>
              <a:t>the temperature is stable</a:t>
            </a:r>
          </a:p>
        </p:txBody>
      </p:sp>
    </p:spTree>
    <p:extLst>
      <p:ext uri="{BB962C8B-B14F-4D97-AF65-F5344CB8AC3E}">
        <p14:creationId xmlns:p14="http://schemas.microsoft.com/office/powerpoint/2010/main" val="741373765"/>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Am-Mann.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F3711FBA-2F04-462D-9930-252ED3710FF6}"/>
              </a:ext>
            </a:extLst>
          </p:cNvPr>
          <p:cNvSpPr txBox="1"/>
          <p:nvPr/>
        </p:nvSpPr>
        <p:spPr>
          <a:xfrm>
            <a:off x="395536" y="4149080"/>
            <a:ext cx="8352928" cy="1200329"/>
          </a:xfrm>
          <a:prstGeom prst="rect">
            <a:avLst/>
          </a:prstGeom>
          <a:solidFill>
            <a:srgbClr val="C00000"/>
          </a:solidFill>
        </p:spPr>
        <p:txBody>
          <a:bodyPr wrap="square" rtlCol="0">
            <a:spAutoFit/>
          </a:bodyPr>
          <a:lstStyle/>
          <a:p>
            <a:r>
              <a:rPr lang="en-AU" sz="2400" dirty="0">
                <a:effectLst>
                  <a:outerShdw blurRad="38100" dist="38100" dir="2700000" algn="tl">
                    <a:srgbClr val="000000">
                      <a:alpha val="43137"/>
                    </a:srgbClr>
                  </a:outerShdw>
                </a:effectLst>
              </a:rPr>
              <a:t>Each +1</a:t>
            </a:r>
            <a:r>
              <a:rPr lang="en-AU" sz="2400" baseline="30000" dirty="0">
                <a:effectLst>
                  <a:outerShdw blurRad="38100" dist="38100" dir="2700000" algn="tl">
                    <a:srgbClr val="000000">
                      <a:alpha val="43137"/>
                    </a:srgbClr>
                  </a:outerShdw>
                </a:effectLst>
              </a:rPr>
              <a:t>o</a:t>
            </a:r>
            <a:r>
              <a:rPr lang="en-AU" sz="2400" dirty="0">
                <a:effectLst>
                  <a:outerShdw blurRad="38100" dist="38100" dir="2700000" algn="tl">
                    <a:srgbClr val="000000">
                      <a:alpha val="43137"/>
                    </a:srgbClr>
                  </a:outerShdw>
                </a:effectLst>
              </a:rPr>
              <a:t>C means:</a:t>
            </a:r>
          </a:p>
          <a:p>
            <a:pPr marL="342900" indent="-342900">
              <a:buFont typeface="Arial" panose="020B0604020202020204" pitchFamily="34" charset="0"/>
              <a:buChar char="•"/>
            </a:pPr>
            <a:r>
              <a:rPr lang="en-AU" sz="2400" dirty="0">
                <a:effectLst>
                  <a:outerShdw blurRad="38100" dist="38100" dir="2700000" algn="tl">
                    <a:srgbClr val="000000">
                      <a:alpha val="43137"/>
                    </a:srgbClr>
                  </a:outerShdw>
                </a:effectLst>
              </a:rPr>
              <a:t>7% </a:t>
            </a:r>
            <a:r>
              <a:rPr lang="en-AU" sz="2400" u="sng" dirty="0">
                <a:effectLst>
                  <a:outerShdw blurRad="38100" dist="38100" dir="2700000" algn="tl">
                    <a:srgbClr val="000000">
                      <a:alpha val="43137"/>
                    </a:srgbClr>
                  </a:outerShdw>
                </a:effectLst>
              </a:rPr>
              <a:t>more moisture</a:t>
            </a:r>
            <a:r>
              <a:rPr lang="en-AU" sz="2400" dirty="0">
                <a:effectLst>
                  <a:outerShdw blurRad="38100" dist="38100" dir="2700000" algn="tl">
                    <a:srgbClr val="000000">
                      <a:alpha val="43137"/>
                    </a:srgbClr>
                  </a:outerShdw>
                </a:effectLst>
              </a:rPr>
              <a:t> goes into the atmosphere</a:t>
            </a:r>
          </a:p>
          <a:p>
            <a:pPr marL="342900" indent="-342900">
              <a:buFont typeface="Arial" panose="020B0604020202020204" pitchFamily="34" charset="0"/>
              <a:buChar char="•"/>
            </a:pPr>
            <a:r>
              <a:rPr lang="en-AU" sz="2400" dirty="0">
                <a:effectLst>
                  <a:outerShdw blurRad="38100" dist="38100" dir="2700000" algn="tl">
                    <a:srgbClr val="000000">
                      <a:alpha val="43137"/>
                    </a:srgbClr>
                  </a:outerShdw>
                </a:effectLst>
              </a:rPr>
              <a:t>30 kph </a:t>
            </a:r>
            <a:r>
              <a:rPr lang="en-AU" sz="2400" u="sng" dirty="0">
                <a:effectLst>
                  <a:outerShdw blurRad="38100" dist="38100" dir="2700000" algn="tl">
                    <a:srgbClr val="000000">
                      <a:alpha val="43137"/>
                    </a:srgbClr>
                  </a:outerShdw>
                </a:effectLst>
              </a:rPr>
              <a:t>increase</a:t>
            </a:r>
            <a:r>
              <a:rPr lang="en-AU" sz="2400" dirty="0">
                <a:effectLst>
                  <a:outerShdw blurRad="38100" dist="38100" dir="2700000" algn="tl">
                    <a:srgbClr val="000000">
                      <a:alpha val="43137"/>
                    </a:srgbClr>
                  </a:outerShdw>
                </a:effectLst>
              </a:rPr>
              <a:t> in wind speeds</a:t>
            </a:r>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normAutofit/>
          </a:bodyPr>
          <a:lstStyle/>
          <a:p>
            <a:r>
              <a:rPr lang="en-AU" dirty="0"/>
              <a:t>But the Oz knows better!!</a:t>
            </a:r>
          </a:p>
        </p:txBody>
      </p:sp>
      <p:sp>
        <p:nvSpPr>
          <p:cNvPr id="6" name="Content Placeholder 5"/>
          <p:cNvSpPr>
            <a:spLocks noGrp="1"/>
          </p:cNvSpPr>
          <p:nvPr>
            <p:ph idx="1"/>
          </p:nvPr>
        </p:nvSpPr>
        <p:spPr>
          <a:xfrm>
            <a:off x="5796136" y="908720"/>
            <a:ext cx="3240360" cy="5760640"/>
          </a:xfrm>
        </p:spPr>
        <p:txBody>
          <a:bodyPr>
            <a:normAutofit/>
          </a:bodyPr>
          <a:lstStyle/>
          <a:p>
            <a:r>
              <a:rPr lang="en-AU" dirty="0"/>
              <a:t>But nobody said they were “</a:t>
            </a:r>
            <a:r>
              <a:rPr lang="en-AU" u="sng" dirty="0"/>
              <a:t>caused</a:t>
            </a:r>
            <a:r>
              <a:rPr lang="en-AU" dirty="0"/>
              <a:t>” by climate change!</a:t>
            </a:r>
          </a:p>
          <a:p>
            <a:endParaRPr lang="en-AU" dirty="0"/>
          </a:p>
          <a:p>
            <a:r>
              <a:rPr lang="en-AU" dirty="0">
                <a:solidFill>
                  <a:srgbClr val="FFFF00"/>
                </a:solidFill>
              </a:rPr>
              <a:t>They are </a:t>
            </a:r>
            <a:r>
              <a:rPr lang="en-AU" u="sng" dirty="0">
                <a:solidFill>
                  <a:srgbClr val="FFFF00"/>
                </a:solidFill>
              </a:rPr>
              <a:t>intensified</a:t>
            </a:r>
            <a:r>
              <a:rPr lang="en-AU" dirty="0">
                <a:solidFill>
                  <a:srgbClr val="FFFF00"/>
                </a:solidFill>
              </a:rPr>
              <a:t> by warmer sea temperatures</a:t>
            </a:r>
          </a:p>
        </p:txBody>
      </p:sp>
      <p:pic>
        <p:nvPicPr>
          <p:cNvPr id="7" name="Picture 6" descr="Oz170911-12p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07504" y="764704"/>
            <a:ext cx="5777502" cy="59046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86753"/>
            <a:ext cx="9144000" cy="51333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387136"/>
            <a:ext cx="9144000" cy="5132599"/>
          </a:xfrm>
          <a:prstGeom prst="rect">
            <a:avLst/>
          </a:prstGeom>
        </p:spPr>
      </p:pic>
      <p:sp>
        <p:nvSpPr>
          <p:cNvPr id="4" name="TextBox 3"/>
          <p:cNvSpPr txBox="1"/>
          <p:nvPr/>
        </p:nvSpPr>
        <p:spPr>
          <a:xfrm>
            <a:off x="2843808" y="332656"/>
            <a:ext cx="4248472" cy="523220"/>
          </a:xfrm>
          <a:prstGeom prst="rect">
            <a:avLst/>
          </a:prstGeom>
          <a:noFill/>
        </p:spPr>
        <p:txBody>
          <a:bodyPr wrap="square" rtlCol="0">
            <a:spAutoFit/>
          </a:bodyPr>
          <a:lstStyle/>
          <a:p>
            <a:r>
              <a:rPr lang="en-AU" sz="2800" dirty="0">
                <a:latin typeface="Arial Rounded MT Bold" pitchFamily="34" charset="0"/>
              </a:rPr>
              <a:t>Arctic summer sea ice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1361763"/>
            <a:ext cx="9119517" cy="5489746"/>
          </a:xfrm>
          <a:prstGeom prst="rect">
            <a:avLst/>
          </a:prstGeom>
        </p:spPr>
      </p:pic>
      <p:pic>
        <p:nvPicPr>
          <p:cNvPr id="4" name="Picture 3">
            <a:extLst>
              <a:ext uri="{FF2B5EF4-FFF2-40B4-BE49-F238E27FC236}">
                <a16:creationId xmlns:a16="http://schemas.microsoft.com/office/drawing/2014/main" id="{868D2FC7-2C76-452F-942C-E57CFCAAB6B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1361763"/>
            <a:ext cx="9119517" cy="5489747"/>
          </a:xfrm>
          <a:prstGeom prst="rect">
            <a:avLst/>
          </a:prstGeom>
        </p:spPr>
      </p:pic>
      <p:cxnSp>
        <p:nvCxnSpPr>
          <p:cNvPr id="8" name="Straight Connector 7">
            <a:extLst>
              <a:ext uri="{FF2B5EF4-FFF2-40B4-BE49-F238E27FC236}">
                <a16:creationId xmlns:a16="http://schemas.microsoft.com/office/drawing/2014/main" id="{BD36E011-A5BB-4348-8B63-667C8E70E71C}"/>
              </a:ext>
            </a:extLst>
          </p:cNvPr>
          <p:cNvCxnSpPr>
            <a:cxnSpLocks/>
          </p:cNvCxnSpPr>
          <p:nvPr/>
        </p:nvCxnSpPr>
        <p:spPr bwMode="auto">
          <a:xfrm>
            <a:off x="8316416" y="4941168"/>
            <a:ext cx="144016" cy="72008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E17B8084-8293-42A6-8FEE-1D5AEEF512C5}"/>
              </a:ext>
            </a:extLst>
          </p:cNvPr>
          <p:cNvSpPr txBox="1"/>
          <p:nvPr/>
        </p:nvSpPr>
        <p:spPr>
          <a:xfrm>
            <a:off x="2843808" y="332656"/>
            <a:ext cx="4248472" cy="523220"/>
          </a:xfrm>
          <a:prstGeom prst="rect">
            <a:avLst/>
          </a:prstGeom>
          <a:noFill/>
        </p:spPr>
        <p:txBody>
          <a:bodyPr wrap="square" rtlCol="0">
            <a:spAutoFit/>
          </a:bodyPr>
          <a:lstStyle/>
          <a:p>
            <a:r>
              <a:rPr lang="en-AU" sz="2800" dirty="0">
                <a:latin typeface="Arial Rounded MT Bold" pitchFamily="34" charset="0"/>
              </a:rPr>
              <a:t>Arctic summer sea ice</a:t>
            </a:r>
          </a:p>
        </p:txBody>
      </p:sp>
      <p:sp>
        <p:nvSpPr>
          <p:cNvPr id="3" name="Arrow: Down 2">
            <a:extLst>
              <a:ext uri="{FF2B5EF4-FFF2-40B4-BE49-F238E27FC236}">
                <a16:creationId xmlns:a16="http://schemas.microsoft.com/office/drawing/2014/main" id="{2C9FC94E-8C1E-4AB2-AA55-E0E56D016970}"/>
              </a:ext>
            </a:extLst>
          </p:cNvPr>
          <p:cNvSpPr/>
          <p:nvPr/>
        </p:nvSpPr>
        <p:spPr bwMode="auto">
          <a:xfrm>
            <a:off x="8244408" y="2852936"/>
            <a:ext cx="144016" cy="2304256"/>
          </a:xfrm>
          <a:prstGeom prst="downArrow">
            <a:avLst/>
          </a:prstGeom>
          <a:solidFill>
            <a:srgbClr val="FF9900"/>
          </a:solidFill>
          <a:ln w="635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6" name="TextBox 5">
            <a:extLst>
              <a:ext uri="{FF2B5EF4-FFF2-40B4-BE49-F238E27FC236}">
                <a16:creationId xmlns:a16="http://schemas.microsoft.com/office/drawing/2014/main" id="{5672D2D2-13F7-44D0-BE5A-DAD11C1C41DB}"/>
              </a:ext>
            </a:extLst>
          </p:cNvPr>
          <p:cNvSpPr txBox="1"/>
          <p:nvPr/>
        </p:nvSpPr>
        <p:spPr>
          <a:xfrm>
            <a:off x="8028384" y="1196752"/>
            <a:ext cx="936104" cy="646331"/>
          </a:xfrm>
          <a:prstGeom prst="rect">
            <a:avLst/>
          </a:prstGeom>
          <a:noFill/>
        </p:spPr>
        <p:txBody>
          <a:bodyPr wrap="square" rtlCol="0">
            <a:spAutoFit/>
          </a:bodyPr>
          <a:lstStyle/>
          <a:p>
            <a:r>
              <a:rPr lang="en-AU" b="1" dirty="0">
                <a:solidFill>
                  <a:srgbClr val="FF9900"/>
                </a:solidFill>
              </a:rPr>
              <a:t>HALF</a:t>
            </a:r>
          </a:p>
          <a:p>
            <a:r>
              <a:rPr lang="en-AU" b="1" dirty="0">
                <a:solidFill>
                  <a:srgbClr val="FF9900"/>
                </a:solidFill>
              </a:rPr>
              <a:t>LOST!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rthWarmB4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4288"/>
            <a:ext cx="9144000" cy="6853712"/>
          </a:xfrm>
          <a:prstGeom prst="rect">
            <a:avLst/>
          </a:prstGeom>
          <a:solidFill>
            <a:srgbClr val="FF0000"/>
          </a:solidFill>
        </p:spPr>
      </p:pic>
      <p:sp>
        <p:nvSpPr>
          <p:cNvPr id="4" name="Right Arrow 3"/>
          <p:cNvSpPr/>
          <p:nvPr/>
        </p:nvSpPr>
        <p:spPr>
          <a:xfrm rot="2726675">
            <a:off x="766359" y="1288701"/>
            <a:ext cx="3888432"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ight Arrow 4"/>
          <p:cNvSpPr/>
          <p:nvPr/>
        </p:nvSpPr>
        <p:spPr>
          <a:xfrm rot="18979244">
            <a:off x="3785462" y="1332515"/>
            <a:ext cx="3658241"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Arrow 5"/>
          <p:cNvSpPr/>
          <p:nvPr/>
        </p:nvSpPr>
        <p:spPr>
          <a:xfrm rot="2726675">
            <a:off x="766360" y="2845494"/>
            <a:ext cx="3888432"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ight Arrow 6"/>
          <p:cNvSpPr/>
          <p:nvPr/>
        </p:nvSpPr>
        <p:spPr>
          <a:xfrm rot="18979244">
            <a:off x="4141302" y="3916368"/>
            <a:ext cx="789159" cy="528714"/>
          </a:xfrm>
          <a:prstGeom prst="rightArrow">
            <a:avLst>
              <a:gd name="adj1" fmla="val 50000"/>
              <a:gd name="adj2" fmla="val 8013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ight Arrow 7"/>
          <p:cNvSpPr/>
          <p:nvPr/>
        </p:nvSpPr>
        <p:spPr>
          <a:xfrm rot="5400000">
            <a:off x="3176189" y="5112843"/>
            <a:ext cx="1999534" cy="1080120"/>
          </a:xfrm>
          <a:prstGeom prst="rightArrow">
            <a:avLst>
              <a:gd name="adj1" fmla="val 50000"/>
              <a:gd name="adj2" fmla="val 79460"/>
            </a:avLst>
          </a:prstGeom>
          <a:gradFill flip="none" rotWithShape="1">
            <a:gsLst>
              <a:gs pos="0">
                <a:srgbClr val="800000"/>
              </a:gs>
              <a:gs pos="100000">
                <a:srgbClr val="460000"/>
              </a:gs>
            </a:gsLst>
            <a:lin ang="0" scaled="0"/>
            <a:tileRect/>
          </a:gra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5686999" y="3098661"/>
            <a:ext cx="3328475" cy="646331"/>
          </a:xfrm>
          <a:prstGeom prst="rect">
            <a:avLst/>
          </a:prstGeom>
          <a:noFill/>
          <a:effectLst>
            <a:outerShdw blurRad="25400" dist="38100" dir="2700000" algn="tl" rotWithShape="0">
              <a:prstClr val="black">
                <a:alpha val="76000"/>
              </a:prstClr>
            </a:outerShdw>
          </a:effectLst>
        </p:spPr>
        <p:txBody>
          <a:bodyPr wrap="none" rtlCol="0">
            <a:spAutoFit/>
          </a:bodyPr>
          <a:lstStyle/>
          <a:p>
            <a:r>
              <a:rPr lang="en-AU" sz="3600" dirty="0">
                <a:effectLst>
                  <a:outerShdw blurRad="38100" dist="38100" dir="2700000" algn="tl">
                    <a:srgbClr val="000000">
                      <a:alpha val="43137"/>
                    </a:srgbClr>
                  </a:outerShdw>
                </a:effectLst>
              </a:rPr>
              <a:t>More dark water</a:t>
            </a:r>
          </a:p>
        </p:txBody>
      </p:sp>
      <p:sp>
        <p:nvSpPr>
          <p:cNvPr id="10" name="TextBox 9"/>
          <p:cNvSpPr txBox="1"/>
          <p:nvPr/>
        </p:nvSpPr>
        <p:spPr>
          <a:xfrm>
            <a:off x="5727593" y="4874662"/>
            <a:ext cx="2903359" cy="646331"/>
          </a:xfrm>
          <a:prstGeom prst="rect">
            <a:avLst/>
          </a:prstGeom>
          <a:noFill/>
          <a:effectLst>
            <a:outerShdw blurRad="63500" dist="50800" dir="2700000" algn="ctr" rotWithShape="0">
              <a:srgbClr val="000000">
                <a:alpha val="78000"/>
              </a:srgbClr>
            </a:outerShdw>
          </a:effectLst>
        </p:spPr>
        <p:txBody>
          <a:bodyPr wrap="none" rtlCol="0">
            <a:spAutoFit/>
          </a:bodyPr>
          <a:lstStyle/>
          <a:p>
            <a:r>
              <a:rPr lang="en-AU" sz="3600" dirty="0">
                <a:effectLst>
                  <a:outerShdw blurRad="38100" dist="38100" dir="2700000" algn="tl">
                    <a:srgbClr val="000000">
                      <a:alpha val="43137"/>
                    </a:srgbClr>
                  </a:outerShdw>
                </a:effectLst>
              </a:rPr>
              <a:t>Warmer water</a:t>
            </a:r>
          </a:p>
        </p:txBody>
      </p:sp>
      <p:sp>
        <p:nvSpPr>
          <p:cNvPr id="13" name="TextBox 12"/>
          <p:cNvSpPr txBox="1"/>
          <p:nvPr/>
        </p:nvSpPr>
        <p:spPr>
          <a:xfrm>
            <a:off x="4703542" y="4078077"/>
            <a:ext cx="1604927" cy="646331"/>
          </a:xfrm>
          <a:prstGeom prst="rect">
            <a:avLst/>
          </a:prstGeom>
          <a:noFill/>
          <a:effectLst>
            <a:outerShdw blurRad="25400" dist="38100" dir="2700000" algn="tl" rotWithShape="0">
              <a:prstClr val="black">
                <a:alpha val="76000"/>
              </a:prstClr>
            </a:outerShdw>
          </a:effectLst>
        </p:spPr>
        <p:txBody>
          <a:bodyPr wrap="none" rtlCol="0">
            <a:spAutoFit/>
          </a:bodyPr>
          <a:lstStyle/>
          <a:p>
            <a:r>
              <a:rPr lang="en-AU" sz="3600" dirty="0">
                <a:effectLst>
                  <a:outerShdw blurRad="38100" dist="38100" dir="2700000" algn="tl">
                    <a:srgbClr val="000000">
                      <a:alpha val="43137"/>
                    </a:srgbClr>
                  </a:outerShdw>
                </a:effectLst>
              </a:rPr>
              <a:t>Less ice</a:t>
            </a:r>
          </a:p>
        </p:txBody>
      </p:sp>
      <p:sp>
        <p:nvSpPr>
          <p:cNvPr id="18" name="Circular Arrow 17"/>
          <p:cNvSpPr/>
          <p:nvPr/>
        </p:nvSpPr>
        <p:spPr>
          <a:xfrm rot="18882966">
            <a:off x="4841085" y="3403882"/>
            <a:ext cx="1160129" cy="1012803"/>
          </a:xfrm>
          <a:prstGeom prst="circularArrow">
            <a:avLst>
              <a:gd name="adj1" fmla="val 12500"/>
              <a:gd name="adj2" fmla="val 1142319"/>
              <a:gd name="adj3" fmla="val 20457681"/>
              <a:gd name="adj4" fmla="val 12193831"/>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9" name="Circular Arrow 18"/>
          <p:cNvSpPr/>
          <p:nvPr/>
        </p:nvSpPr>
        <p:spPr>
          <a:xfrm rot="12319536">
            <a:off x="4927258" y="4358516"/>
            <a:ext cx="1160129" cy="1012803"/>
          </a:xfrm>
          <a:prstGeom prst="circularArrow">
            <a:avLst>
              <a:gd name="adj1" fmla="val 12500"/>
              <a:gd name="adj2" fmla="val 1142319"/>
              <a:gd name="adj3" fmla="val 20457681"/>
              <a:gd name="adj4" fmla="val 13639693"/>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0" name="Circular Arrow 19"/>
          <p:cNvSpPr/>
          <p:nvPr/>
        </p:nvSpPr>
        <p:spPr>
          <a:xfrm rot="4725465">
            <a:off x="7607891" y="3686083"/>
            <a:ext cx="1552069" cy="1012803"/>
          </a:xfrm>
          <a:prstGeom prst="circularArrow">
            <a:avLst>
              <a:gd name="adj1" fmla="val 12500"/>
              <a:gd name="adj2" fmla="val 1142319"/>
              <a:gd name="adj3" fmla="val 20457681"/>
              <a:gd name="adj4" fmla="val 13593448"/>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1" name="TextBox 20"/>
          <p:cNvSpPr txBox="1"/>
          <p:nvPr/>
        </p:nvSpPr>
        <p:spPr>
          <a:xfrm>
            <a:off x="1907704" y="5949280"/>
            <a:ext cx="7236296" cy="646331"/>
          </a:xfrm>
          <a:prstGeom prst="rect">
            <a:avLst/>
          </a:prstGeom>
          <a:noFill/>
          <a:effectLst>
            <a:outerShdw blurRad="63500" dist="50800" dir="2700000" algn="ctr" rotWithShape="0">
              <a:srgbClr val="000000">
                <a:alpha val="78000"/>
              </a:srgbClr>
            </a:outerShdw>
          </a:effectLst>
        </p:spPr>
        <p:txBody>
          <a:bodyPr wrap="square" rtlCol="0">
            <a:spAutoFit/>
          </a:bodyPr>
          <a:lstStyle/>
          <a:p>
            <a:r>
              <a:rPr lang="en-AU" sz="3600" dirty="0">
                <a:effectLst>
                  <a:outerShdw blurRad="38100" dist="38100" dir="2700000" algn="tl">
                    <a:srgbClr val="000000">
                      <a:alpha val="43137"/>
                    </a:srgbClr>
                  </a:outerShdw>
                </a:effectLst>
              </a:rPr>
              <a:t>Another “positive feedback loop”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3" grpId="0"/>
      <p:bldP spid="18" grpId="0" animBg="1"/>
      <p:bldP spid="19" grpId="0" animBg="1"/>
      <p:bldP spid="20" grpId="0" animBg="1"/>
      <p:bldP spid="2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5517232"/>
            <a:ext cx="8229600" cy="1340768"/>
          </a:xfrm>
        </p:spPr>
        <p:txBody>
          <a:bodyPr>
            <a:normAutofit/>
          </a:bodyPr>
          <a:lstStyle/>
          <a:p>
            <a:r>
              <a:rPr lang="en-AU" dirty="0"/>
              <a:t>Alaskan tundra (permafrost) is melting</a:t>
            </a:r>
          </a:p>
          <a:p>
            <a:r>
              <a:rPr lang="en-AU" dirty="0"/>
              <a:t>This is increasing CO</a:t>
            </a:r>
            <a:r>
              <a:rPr lang="en-AU" baseline="-25000" dirty="0"/>
              <a:t>2</a:t>
            </a:r>
            <a:r>
              <a:rPr lang="en-AU" dirty="0"/>
              <a:t> &amp; CH</a:t>
            </a:r>
            <a:r>
              <a:rPr lang="en-AU" baseline="-25000" dirty="0"/>
              <a:t>4</a:t>
            </a:r>
            <a:r>
              <a:rPr lang="en-AU" dirty="0"/>
              <a:t> emissions</a:t>
            </a:r>
          </a:p>
        </p:txBody>
      </p:sp>
      <p:pic>
        <p:nvPicPr>
          <p:cNvPr id="4" name="Picture 3" descr="AlaskaTundra.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5486400"/>
          </a:xfrm>
          <a:prstGeom prst="rect">
            <a:avLst/>
          </a:prstGeom>
        </p:spPr>
      </p:pic>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CF098-EB50-4137-90C0-8CB3E9E01BEA}"/>
              </a:ext>
            </a:extLst>
          </p:cNvPr>
          <p:cNvSpPr>
            <a:spLocks noGrp="1"/>
          </p:cNvSpPr>
          <p:nvPr>
            <p:ph type="title"/>
          </p:nvPr>
        </p:nvSpPr>
        <p:spPr>
          <a:xfrm>
            <a:off x="301625" y="228601"/>
            <a:ext cx="8510588" cy="608112"/>
          </a:xfrm>
        </p:spPr>
        <p:txBody>
          <a:bodyPr/>
          <a:lstStyle/>
          <a:p>
            <a:r>
              <a:rPr lang="en-AU" dirty="0"/>
              <a:t>Greenland ice sheets are melting</a:t>
            </a:r>
          </a:p>
        </p:txBody>
      </p:sp>
      <p:pic>
        <p:nvPicPr>
          <p:cNvPr id="5" name="Picture 4">
            <a:extLst>
              <a:ext uri="{FF2B5EF4-FFF2-40B4-BE49-F238E27FC236}">
                <a16:creationId xmlns:a16="http://schemas.microsoft.com/office/drawing/2014/main" id="{AF914E88-7204-4353-A369-BFB78F91FAB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611560" y="980728"/>
            <a:ext cx="7704856" cy="5778641"/>
          </a:xfrm>
          <a:prstGeom prst="rect">
            <a:avLst/>
          </a:prstGeom>
        </p:spPr>
      </p:pic>
    </p:spTree>
    <p:extLst>
      <p:ext uri="{BB962C8B-B14F-4D97-AF65-F5344CB8AC3E}">
        <p14:creationId xmlns:p14="http://schemas.microsoft.com/office/powerpoint/2010/main" val="621138669"/>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E8DF6-3F2E-458E-A30C-2C00A65C2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99D6ABC8-FAD1-4A83-A519-8914E5786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23052A3F-2E12-46EE-BF22-5DD1BEC62BC4}"/>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10010" y="-1"/>
            <a:ext cx="9154009" cy="6865507"/>
          </a:xfrm>
          <a:prstGeom prst="rect">
            <a:avLst/>
          </a:prstGeom>
        </p:spPr>
      </p:pic>
    </p:spTree>
    <p:extLst>
      <p:ext uri="{BB962C8B-B14F-4D97-AF65-F5344CB8AC3E}">
        <p14:creationId xmlns:p14="http://schemas.microsoft.com/office/powerpoint/2010/main" val="1834113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C548B7-2A25-474C-9ED2-1E9CAFB72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8" cy="6858000"/>
          </a:xfrm>
          <a:prstGeom prst="rect">
            <a:avLst/>
          </a:prstGeom>
        </p:spPr>
      </p:pic>
      <p:pic>
        <p:nvPicPr>
          <p:cNvPr id="12" name="Picture 11">
            <a:extLst>
              <a:ext uri="{FF2B5EF4-FFF2-40B4-BE49-F238E27FC236}">
                <a16:creationId xmlns:a16="http://schemas.microsoft.com/office/drawing/2014/main" id="{70FA4A4D-986E-497C-95C2-E8552D9E829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385186904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FCB283-79EC-4BA6-9D44-503DEAC35748}"/>
              </a:ext>
            </a:extLst>
          </p:cNvPr>
          <p:cNvSpPr>
            <a:spLocks noGrp="1"/>
          </p:cNvSpPr>
          <p:nvPr>
            <p:ph idx="1"/>
          </p:nvPr>
        </p:nvSpPr>
        <p:spPr>
          <a:xfrm>
            <a:off x="4788024" y="260648"/>
            <a:ext cx="4248472" cy="6336703"/>
          </a:xfrm>
        </p:spPr>
        <p:txBody>
          <a:bodyPr>
            <a:normAutofit fontScale="92500" lnSpcReduction="20000"/>
          </a:bodyPr>
          <a:lstStyle/>
          <a:p>
            <a:pPr marL="0" indent="0">
              <a:buNone/>
            </a:pPr>
            <a:r>
              <a:rPr lang="en-AU" dirty="0"/>
              <a:t>We detect widespread ice-covered valleys that extend significantly deeper below sea level and farther inland than previously thought. Our findings imply that the outlet glaciers of Greenland, and the ice sheet as a whole, are probably more vulnerable to ocean thermal forcing and peripheral thinning than inferred previously from existing numerical ice-sheet models.</a:t>
            </a:r>
          </a:p>
        </p:txBody>
      </p:sp>
      <p:pic>
        <p:nvPicPr>
          <p:cNvPr id="5" name="Picture 4">
            <a:extLst>
              <a:ext uri="{FF2B5EF4-FFF2-40B4-BE49-F238E27FC236}">
                <a16:creationId xmlns:a16="http://schemas.microsoft.com/office/drawing/2014/main" id="{BD730307-A061-4ABE-A3CB-E49C77253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94208" cy="6858000"/>
          </a:xfrm>
          <a:prstGeom prst="rect">
            <a:avLst/>
          </a:prstGeom>
        </p:spPr>
      </p:pic>
    </p:spTree>
    <p:extLst>
      <p:ext uri="{BB962C8B-B14F-4D97-AF65-F5344CB8AC3E}">
        <p14:creationId xmlns:p14="http://schemas.microsoft.com/office/powerpoint/2010/main" val="4187165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Rot="1" noChangeArrowheads="1"/>
          </p:cNvSpPr>
          <p:nvPr>
            <p:ph idx="1"/>
          </p:nvPr>
        </p:nvSpPr>
        <p:spPr>
          <a:xfrm>
            <a:off x="250825" y="908050"/>
            <a:ext cx="5678497" cy="5949950"/>
          </a:xfrm>
        </p:spPr>
        <p:txBody>
          <a:bodyPr/>
          <a:lstStyle/>
          <a:p>
            <a:pPr eaLnBrk="1" hangingPunct="1">
              <a:defRPr/>
            </a:pPr>
            <a:r>
              <a:rPr lang="en-AU" sz="2800" dirty="0"/>
              <a:t>Earth’s energy balance</a:t>
            </a:r>
          </a:p>
          <a:p>
            <a:pPr lvl="1" eaLnBrk="1" hangingPunct="1">
              <a:defRPr/>
            </a:pPr>
            <a:r>
              <a:rPr lang="en-AU" dirty="0"/>
              <a:t>Two simple laws of physics enable us to figure out the energy balance:</a:t>
            </a:r>
          </a:p>
          <a:p>
            <a:pPr lvl="2" eaLnBrk="1" hangingPunct="1">
              <a:defRPr/>
            </a:pPr>
            <a:r>
              <a:rPr lang="en-AU" dirty="0"/>
              <a:t>The </a:t>
            </a:r>
            <a:r>
              <a:rPr lang="en-US" dirty="0"/>
              <a:t>Stefan-Boltzmann law...        I = εσT</a:t>
            </a:r>
            <a:r>
              <a:rPr lang="en-US" baseline="30000" dirty="0"/>
              <a:t>4</a:t>
            </a:r>
            <a:r>
              <a:rPr lang="en-US" dirty="0"/>
              <a:t> </a:t>
            </a:r>
          </a:p>
          <a:p>
            <a:pPr lvl="2" eaLnBrk="1" hangingPunct="1">
              <a:defRPr/>
            </a:pPr>
            <a:r>
              <a:rPr lang="en-US" dirty="0"/>
              <a:t>Wien’s law... </a:t>
            </a:r>
            <a:r>
              <a:rPr lang="en-US" dirty="0" err="1"/>
              <a:t>λ</a:t>
            </a:r>
            <a:r>
              <a:rPr lang="en-US" baseline="-25000" dirty="0" err="1"/>
              <a:t>max</a:t>
            </a:r>
            <a:r>
              <a:rPr lang="en-US" dirty="0"/>
              <a:t> = </a:t>
            </a:r>
            <a:r>
              <a:rPr lang="en-US" sz="2000" dirty="0"/>
              <a:t>0.0029</a:t>
            </a:r>
            <a:r>
              <a:rPr lang="en-US" dirty="0"/>
              <a:t>/T</a:t>
            </a:r>
          </a:p>
          <a:p>
            <a:pPr lvl="1" eaLnBrk="1" hangingPunct="1">
              <a:defRPr/>
            </a:pPr>
            <a:r>
              <a:rPr lang="en-US" dirty="0"/>
              <a:t>S-B just tells us how much heat a hot object radiates.</a:t>
            </a:r>
          </a:p>
          <a:p>
            <a:pPr lvl="1" eaLnBrk="1" hangingPunct="1">
              <a:defRPr/>
            </a:pPr>
            <a:r>
              <a:rPr lang="en-US" dirty="0"/>
              <a:t>Wien tells us what sort of radiation it will be.</a:t>
            </a:r>
          </a:p>
        </p:txBody>
      </p:sp>
      <p:pic>
        <p:nvPicPr>
          <p:cNvPr id="4" name="Picture 3" descr="BBcolour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333810" y="3643314"/>
            <a:ext cx="1952966" cy="3143248"/>
          </a:xfrm>
          <a:prstGeom prst="rect">
            <a:avLst/>
          </a:prstGeom>
          <a:noFill/>
          <a:ln w="9525">
            <a:noFill/>
            <a:miter lim="800000"/>
            <a:headEnd/>
            <a:tailEnd/>
          </a:ln>
        </p:spPr>
      </p:pic>
      <p:pic>
        <p:nvPicPr>
          <p:cNvPr id="5" name="Picture 4" descr="HotFoundry5010.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00760" y="1500174"/>
            <a:ext cx="3062239" cy="2047872"/>
          </a:xfrm>
          <a:prstGeom prst="rect">
            <a:avLst/>
          </a:prstGeom>
        </p:spPr>
      </p:pic>
      <p:sp>
        <p:nvSpPr>
          <p:cNvPr id="6" name="TextBox 5"/>
          <p:cNvSpPr txBox="1"/>
          <p:nvPr/>
        </p:nvSpPr>
        <p:spPr>
          <a:xfrm rot="578150">
            <a:off x="6263740" y="215367"/>
            <a:ext cx="2627784" cy="646331"/>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latin typeface="Comic Sans MS" pitchFamily="66" charset="0"/>
              </a:rPr>
              <a:t>Don’t panic!</a:t>
            </a:r>
          </a:p>
        </p:txBody>
      </p:sp>
      <p:sp>
        <p:nvSpPr>
          <p:cNvPr id="7" name="TextBox 6"/>
          <p:cNvSpPr txBox="1"/>
          <p:nvPr/>
        </p:nvSpPr>
        <p:spPr>
          <a:xfrm>
            <a:off x="899592" y="5949280"/>
            <a:ext cx="4824536" cy="830997"/>
          </a:xfrm>
          <a:prstGeom prst="rect">
            <a:avLst/>
          </a:prstGeom>
          <a:noFill/>
        </p:spPr>
        <p:txBody>
          <a:bodyPr wrap="square" rtlCol="0">
            <a:spAutoFit/>
          </a:bodyPr>
          <a:lstStyle/>
          <a:p>
            <a:pPr marL="0" lvl="1"/>
            <a:r>
              <a:rPr lang="en-US" sz="2400" dirty="0">
                <a:solidFill>
                  <a:srgbClr val="FFFF00"/>
                </a:solidFill>
              </a:rPr>
              <a:t>(fortunately others have done the hard work for us!)</a:t>
            </a:r>
            <a:endParaRPr lang="en-AU" sz="2400" dirty="0">
              <a:solidFill>
                <a:srgbClr val="FFFF00"/>
              </a:solidFill>
            </a:endParaRPr>
          </a:p>
        </p:txBody>
      </p:sp>
      <p:sp>
        <p:nvSpPr>
          <p:cNvPr id="8" name="Rectangle 2">
            <a:extLst>
              <a:ext uri="{FF2B5EF4-FFF2-40B4-BE49-F238E27FC236}">
                <a16:creationId xmlns:a16="http://schemas.microsoft.com/office/drawing/2014/main" id="{4F40A586-2534-43C7-AB98-CAE79B6AE78A}"/>
              </a:ext>
            </a:extLst>
          </p:cNvPr>
          <p:cNvSpPr txBox="1">
            <a:spLocks noRot="1" noChangeArrowheads="1"/>
          </p:cNvSpPr>
          <p:nvPr/>
        </p:nvSpPr>
        <p:spPr bwMode="auto">
          <a:xfrm>
            <a:off x="899592" y="103524"/>
            <a:ext cx="6192366"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algn="l" eaLnBrk="1" hangingPunct="1">
              <a:defRPr/>
            </a:pPr>
            <a:r>
              <a:rPr lang="en-AU" sz="4000" kern="0" dirty="0"/>
              <a:t>A little </a:t>
            </a:r>
            <a:r>
              <a:rPr lang="en-AU" sz="3600" kern="0" baseline="30000" dirty="0"/>
              <a:t>(19th century) </a:t>
            </a:r>
            <a:r>
              <a:rPr lang="en-AU" sz="4000" kern="0" dirty="0"/>
              <a:t>physics</a:t>
            </a:r>
            <a:endParaRPr lang="en-AU" sz="3600" kern="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arc-cryostill_v56.0900.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1115616" y="4293096"/>
            <a:ext cx="1152128" cy="369332"/>
          </a:xfrm>
          <a:prstGeom prst="rect">
            <a:avLst/>
          </a:prstGeom>
          <a:noFill/>
        </p:spPr>
        <p:txBody>
          <a:bodyPr wrap="square" rtlCol="0">
            <a:spAutoFit/>
          </a:bodyPr>
          <a:lstStyle/>
          <a:p>
            <a:r>
              <a:rPr lang="en-AU" dirty="0" err="1">
                <a:effectLst>
                  <a:outerShdw blurRad="38100" dist="38100" dir="2700000" algn="tl">
                    <a:srgbClr val="000000">
                      <a:alpha val="43137"/>
                    </a:srgbClr>
                  </a:outerShdw>
                </a:effectLst>
              </a:rPr>
              <a:t>Thwaites</a:t>
            </a:r>
            <a:endParaRPr lang="en-AU" dirty="0">
              <a:effectLst>
                <a:outerShdw blurRad="38100" dist="38100" dir="2700000" algn="tl">
                  <a:srgbClr val="000000">
                    <a:alpha val="43137"/>
                  </a:srgbClr>
                </a:outerShdw>
              </a:effectLst>
            </a:endParaRPr>
          </a:p>
        </p:txBody>
      </p:sp>
      <p:sp>
        <p:nvSpPr>
          <p:cNvPr id="11" name="TextBox 10"/>
          <p:cNvSpPr txBox="1"/>
          <p:nvPr/>
        </p:nvSpPr>
        <p:spPr>
          <a:xfrm>
            <a:off x="1619672" y="3212976"/>
            <a:ext cx="1296144"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Larsen</a:t>
            </a:r>
          </a:p>
        </p:txBody>
      </p:sp>
      <p:sp>
        <p:nvSpPr>
          <p:cNvPr id="8" name="TextBox 7"/>
          <p:cNvSpPr txBox="1"/>
          <p:nvPr/>
        </p:nvSpPr>
        <p:spPr>
          <a:xfrm>
            <a:off x="3419872" y="4005064"/>
            <a:ext cx="864096"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West</a:t>
            </a:r>
          </a:p>
        </p:txBody>
      </p:sp>
      <p:sp>
        <p:nvSpPr>
          <p:cNvPr id="9" name="TextBox 8"/>
          <p:cNvSpPr txBox="1"/>
          <p:nvPr/>
        </p:nvSpPr>
        <p:spPr>
          <a:xfrm>
            <a:off x="4932040" y="5157192"/>
            <a:ext cx="792088"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Ross</a:t>
            </a:r>
          </a:p>
        </p:txBody>
      </p:sp>
      <p:sp>
        <p:nvSpPr>
          <p:cNvPr id="5" name="TextBox 4"/>
          <p:cNvSpPr txBox="1"/>
          <p:nvPr/>
        </p:nvSpPr>
        <p:spPr>
          <a:xfrm>
            <a:off x="5364088" y="3068960"/>
            <a:ext cx="1008112"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East</a:t>
            </a:r>
          </a:p>
        </p:txBody>
      </p:sp>
      <p:sp>
        <p:nvSpPr>
          <p:cNvPr id="12" name="TextBox 11"/>
          <p:cNvSpPr txBox="1"/>
          <p:nvPr/>
        </p:nvSpPr>
        <p:spPr>
          <a:xfrm>
            <a:off x="6804248" y="4293096"/>
            <a:ext cx="1512168"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Totten</a:t>
            </a:r>
          </a:p>
        </p:txBody>
      </p:sp>
      <p:sp>
        <p:nvSpPr>
          <p:cNvPr id="13" name="TextBox 12"/>
          <p:cNvSpPr txBox="1"/>
          <p:nvPr/>
        </p:nvSpPr>
        <p:spPr>
          <a:xfrm>
            <a:off x="611560" y="188640"/>
            <a:ext cx="6264696" cy="461665"/>
          </a:xfrm>
          <a:prstGeom prst="rect">
            <a:avLst/>
          </a:prstGeom>
          <a:noFill/>
        </p:spPr>
        <p:txBody>
          <a:bodyPr wrap="square" rtlCol="0">
            <a:spAutoFit/>
          </a:bodyPr>
          <a:lstStyle/>
          <a:p>
            <a:r>
              <a:rPr lang="en-AU" sz="2400" dirty="0"/>
              <a:t>At the other end of the Earth...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P spid="9" grpId="0"/>
      <p:bldP spid="5"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rthWarmB4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24" y="2144"/>
            <a:ext cx="9123950" cy="6853712"/>
          </a:xfrm>
          <a:prstGeom prst="rect">
            <a:avLst/>
          </a:prstGeom>
        </p:spPr>
      </p:pic>
      <p:sp>
        <p:nvSpPr>
          <p:cNvPr id="4" name="Oval 3"/>
          <p:cNvSpPr/>
          <p:nvPr/>
        </p:nvSpPr>
        <p:spPr>
          <a:xfrm>
            <a:off x="3883819" y="0"/>
            <a:ext cx="936104" cy="476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tarctic-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908720"/>
            <a:ext cx="9144000" cy="5133777"/>
          </a:xfrm>
          <a:prstGeom prst="rect">
            <a:avLst/>
          </a:prstGeom>
        </p:spPr>
      </p:pic>
      <p:pic>
        <p:nvPicPr>
          <p:cNvPr id="4" name="Picture 3" descr="Antarctic-1.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907336"/>
            <a:ext cx="9144000" cy="5113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ience140512c.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6195391" cy="6858000"/>
          </a:xfrm>
          <a:prstGeom prst="rect">
            <a:avLst/>
          </a:prstGeom>
        </p:spPr>
      </p:pic>
      <p:sp>
        <p:nvSpPr>
          <p:cNvPr id="7" name="TextBox 6"/>
          <p:cNvSpPr txBox="1"/>
          <p:nvPr/>
        </p:nvSpPr>
        <p:spPr>
          <a:xfrm>
            <a:off x="6300192" y="692696"/>
            <a:ext cx="2664296" cy="5632311"/>
          </a:xfrm>
          <a:prstGeom prst="rect">
            <a:avLst/>
          </a:prstGeom>
          <a:noFill/>
        </p:spPr>
        <p:txBody>
          <a:bodyPr wrap="square" rtlCol="0">
            <a:spAutoFit/>
          </a:bodyPr>
          <a:lstStyle/>
          <a:p>
            <a:pPr lvl="0"/>
            <a:r>
              <a:rPr lang="en-AU" sz="2400" dirty="0"/>
              <a:t> “the </a:t>
            </a:r>
            <a:r>
              <a:rPr lang="en-AU" sz="2400" dirty="0" err="1"/>
              <a:t>Thwaites</a:t>
            </a:r>
            <a:r>
              <a:rPr lang="en-AU" sz="2400" dirty="0"/>
              <a:t> Glacier, a keystone holding the massive West Antarctic Ice Sheet together, is starting to collapse. In the long run, they say, the entire ice sheet is doomed, which would release enough </a:t>
            </a:r>
            <a:r>
              <a:rPr lang="en-AU" sz="2400" dirty="0" err="1"/>
              <a:t>meltwater</a:t>
            </a:r>
            <a:r>
              <a:rPr lang="en-AU" sz="2400" dirty="0"/>
              <a:t> to raise sea levels by more than 3 meters”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C150327AntIce-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14" y="0"/>
            <a:ext cx="9139371" cy="6857999"/>
          </a:xfrm>
          <a:prstGeom prst="rect">
            <a:avLst/>
          </a:prstGeom>
        </p:spPr>
      </p:pic>
      <p:sp>
        <p:nvSpPr>
          <p:cNvPr id="3" name="Right Arrow 2"/>
          <p:cNvSpPr/>
          <p:nvPr/>
        </p:nvSpPr>
        <p:spPr>
          <a:xfrm flipH="1">
            <a:off x="107504" y="5157192"/>
            <a:ext cx="432048" cy="288032"/>
          </a:xfrm>
          <a:prstGeom prst="rightArrow">
            <a:avLst/>
          </a:prstGeom>
          <a:solidFill>
            <a:schemeClr val="accent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3"/>
          <p:cNvSpPr/>
          <p:nvPr/>
        </p:nvSpPr>
        <p:spPr>
          <a:xfrm>
            <a:off x="3376246" y="2610969"/>
            <a:ext cx="914400" cy="890039"/>
          </a:xfrm>
          <a:custGeom>
            <a:avLst/>
            <a:gdLst>
              <a:gd name="connsiteX0" fmla="*/ 0 w 914400"/>
              <a:gd name="connsiteY0" fmla="*/ 890039 h 890039"/>
              <a:gd name="connsiteX1" fmla="*/ 80387 w 914400"/>
              <a:gd name="connsiteY1" fmla="*/ 849845 h 890039"/>
              <a:gd name="connsiteX2" fmla="*/ 100484 w 914400"/>
              <a:gd name="connsiteY2" fmla="*/ 789555 h 890039"/>
              <a:gd name="connsiteX3" fmla="*/ 120580 w 914400"/>
              <a:gd name="connsiteY3" fmla="*/ 759410 h 890039"/>
              <a:gd name="connsiteX4" fmla="*/ 130629 w 914400"/>
              <a:gd name="connsiteY4" fmla="*/ 789555 h 890039"/>
              <a:gd name="connsiteX5" fmla="*/ 190919 w 914400"/>
              <a:gd name="connsiteY5" fmla="*/ 789555 h 890039"/>
              <a:gd name="connsiteX6" fmla="*/ 251209 w 914400"/>
              <a:gd name="connsiteY6" fmla="*/ 739313 h 890039"/>
              <a:gd name="connsiteX7" fmla="*/ 281354 w 914400"/>
              <a:gd name="connsiteY7" fmla="*/ 729265 h 890039"/>
              <a:gd name="connsiteX8" fmla="*/ 311499 w 914400"/>
              <a:gd name="connsiteY8" fmla="*/ 699120 h 890039"/>
              <a:gd name="connsiteX9" fmla="*/ 331596 w 914400"/>
              <a:gd name="connsiteY9" fmla="*/ 638830 h 890039"/>
              <a:gd name="connsiteX10" fmla="*/ 341644 w 914400"/>
              <a:gd name="connsiteY10" fmla="*/ 588588 h 890039"/>
              <a:gd name="connsiteX11" fmla="*/ 371789 w 914400"/>
              <a:gd name="connsiteY11" fmla="*/ 568491 h 890039"/>
              <a:gd name="connsiteX12" fmla="*/ 422031 w 914400"/>
              <a:gd name="connsiteY12" fmla="*/ 508201 h 890039"/>
              <a:gd name="connsiteX13" fmla="*/ 432079 w 914400"/>
              <a:gd name="connsiteY13" fmla="*/ 417766 h 890039"/>
              <a:gd name="connsiteX14" fmla="*/ 462224 w 914400"/>
              <a:gd name="connsiteY14" fmla="*/ 427814 h 890039"/>
              <a:gd name="connsiteX15" fmla="*/ 532563 w 914400"/>
              <a:gd name="connsiteY15" fmla="*/ 407718 h 890039"/>
              <a:gd name="connsiteX16" fmla="*/ 582805 w 914400"/>
              <a:gd name="connsiteY16" fmla="*/ 397669 h 890039"/>
              <a:gd name="connsiteX17" fmla="*/ 592853 w 914400"/>
              <a:gd name="connsiteY17" fmla="*/ 287138 h 890039"/>
              <a:gd name="connsiteX18" fmla="*/ 602901 w 914400"/>
              <a:gd name="connsiteY18" fmla="*/ 256992 h 890039"/>
              <a:gd name="connsiteX19" fmla="*/ 633046 w 914400"/>
              <a:gd name="connsiteY19" fmla="*/ 236896 h 890039"/>
              <a:gd name="connsiteX20" fmla="*/ 683288 w 914400"/>
              <a:gd name="connsiteY20" fmla="*/ 226847 h 890039"/>
              <a:gd name="connsiteX21" fmla="*/ 803868 w 914400"/>
              <a:gd name="connsiteY21" fmla="*/ 216799 h 890039"/>
              <a:gd name="connsiteX22" fmla="*/ 823965 w 914400"/>
              <a:gd name="connsiteY22" fmla="*/ 25880 h 890039"/>
              <a:gd name="connsiteX23" fmla="*/ 914400 w 914400"/>
              <a:gd name="connsiteY23" fmla="*/ 35929 h 89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400" h="890039">
                <a:moveTo>
                  <a:pt x="0" y="890039"/>
                </a:moveTo>
                <a:cubicBezTo>
                  <a:pt x="31088" y="882267"/>
                  <a:pt x="59891" y="880590"/>
                  <a:pt x="80387" y="849845"/>
                </a:cubicBezTo>
                <a:cubicBezTo>
                  <a:pt x="92138" y="832219"/>
                  <a:pt x="88734" y="807181"/>
                  <a:pt x="100484" y="789555"/>
                </a:cubicBezTo>
                <a:lnTo>
                  <a:pt x="120580" y="759410"/>
                </a:lnTo>
                <a:cubicBezTo>
                  <a:pt x="123930" y="769458"/>
                  <a:pt x="123139" y="782065"/>
                  <a:pt x="130629" y="789555"/>
                </a:cubicBezTo>
                <a:cubicBezTo>
                  <a:pt x="150726" y="809651"/>
                  <a:pt x="170822" y="796254"/>
                  <a:pt x="190919" y="789555"/>
                </a:cubicBezTo>
                <a:cubicBezTo>
                  <a:pt x="213141" y="767333"/>
                  <a:pt x="223231" y="753302"/>
                  <a:pt x="251209" y="739313"/>
                </a:cubicBezTo>
                <a:cubicBezTo>
                  <a:pt x="260683" y="734576"/>
                  <a:pt x="271306" y="732614"/>
                  <a:pt x="281354" y="729265"/>
                </a:cubicBezTo>
                <a:cubicBezTo>
                  <a:pt x="291402" y="719217"/>
                  <a:pt x="304598" y="711542"/>
                  <a:pt x="311499" y="699120"/>
                </a:cubicBezTo>
                <a:cubicBezTo>
                  <a:pt x="321787" y="680602"/>
                  <a:pt x="327442" y="659602"/>
                  <a:pt x="331596" y="638830"/>
                </a:cubicBezTo>
                <a:cubicBezTo>
                  <a:pt x="334945" y="622083"/>
                  <a:pt x="333171" y="603417"/>
                  <a:pt x="341644" y="588588"/>
                </a:cubicBezTo>
                <a:cubicBezTo>
                  <a:pt x="347636" y="578102"/>
                  <a:pt x="362511" y="576222"/>
                  <a:pt x="371789" y="568491"/>
                </a:cubicBezTo>
                <a:cubicBezTo>
                  <a:pt x="400802" y="544313"/>
                  <a:pt x="402270" y="537841"/>
                  <a:pt x="422031" y="508201"/>
                </a:cubicBezTo>
                <a:cubicBezTo>
                  <a:pt x="425380" y="478056"/>
                  <a:pt x="418515" y="444894"/>
                  <a:pt x="432079" y="417766"/>
                </a:cubicBezTo>
                <a:cubicBezTo>
                  <a:pt x="436816" y="408292"/>
                  <a:pt x="451632" y="427814"/>
                  <a:pt x="462224" y="427814"/>
                </a:cubicBezTo>
                <a:cubicBezTo>
                  <a:pt x="481020" y="427814"/>
                  <a:pt x="513609" y="412457"/>
                  <a:pt x="532563" y="407718"/>
                </a:cubicBezTo>
                <a:cubicBezTo>
                  <a:pt x="549132" y="403576"/>
                  <a:pt x="566058" y="401019"/>
                  <a:pt x="582805" y="397669"/>
                </a:cubicBezTo>
                <a:cubicBezTo>
                  <a:pt x="586154" y="360825"/>
                  <a:pt x="587621" y="323762"/>
                  <a:pt x="592853" y="287138"/>
                </a:cubicBezTo>
                <a:cubicBezTo>
                  <a:pt x="594351" y="276652"/>
                  <a:pt x="596284" y="265263"/>
                  <a:pt x="602901" y="256992"/>
                </a:cubicBezTo>
                <a:cubicBezTo>
                  <a:pt x="610445" y="247562"/>
                  <a:pt x="621738" y="241136"/>
                  <a:pt x="633046" y="236896"/>
                </a:cubicBezTo>
                <a:cubicBezTo>
                  <a:pt x="649038" y="230899"/>
                  <a:pt x="666326" y="228843"/>
                  <a:pt x="683288" y="226847"/>
                </a:cubicBezTo>
                <a:cubicBezTo>
                  <a:pt x="723344" y="222134"/>
                  <a:pt x="763675" y="220148"/>
                  <a:pt x="803868" y="216799"/>
                </a:cubicBezTo>
                <a:cubicBezTo>
                  <a:pt x="810567" y="153159"/>
                  <a:pt x="790597" y="80483"/>
                  <a:pt x="823965" y="25880"/>
                </a:cubicBezTo>
                <a:cubicBezTo>
                  <a:pt x="839781" y="0"/>
                  <a:pt x="914400" y="35929"/>
                  <a:pt x="914400" y="35929"/>
                </a:cubicBezTo>
              </a:path>
            </a:pathLst>
          </a:custGeom>
          <a:ln w="28575">
            <a:solidFill>
              <a:srgbClr val="46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 name="Freeform 5"/>
          <p:cNvSpPr/>
          <p:nvPr/>
        </p:nvSpPr>
        <p:spPr>
          <a:xfrm>
            <a:off x="3255299" y="3485857"/>
            <a:ext cx="196389" cy="1095271"/>
          </a:xfrm>
          <a:custGeom>
            <a:avLst/>
            <a:gdLst>
              <a:gd name="connsiteX0" fmla="*/ 130629 w 196389"/>
              <a:gd name="connsiteY0" fmla="*/ 0 h 1095271"/>
              <a:gd name="connsiteX1" fmla="*/ 140677 w 196389"/>
              <a:gd name="connsiteY1" fmla="*/ 211016 h 1095271"/>
              <a:gd name="connsiteX2" fmla="*/ 180871 w 196389"/>
              <a:gd name="connsiteY2" fmla="*/ 221064 h 1095271"/>
              <a:gd name="connsiteX3" fmla="*/ 150726 w 196389"/>
              <a:gd name="connsiteY3" fmla="*/ 321548 h 1095271"/>
              <a:gd name="connsiteX4" fmla="*/ 140677 w 196389"/>
              <a:gd name="connsiteY4" fmla="*/ 401934 h 1095271"/>
              <a:gd name="connsiteX5" fmla="*/ 110532 w 196389"/>
              <a:gd name="connsiteY5" fmla="*/ 422031 h 1095271"/>
              <a:gd name="connsiteX6" fmla="*/ 80387 w 196389"/>
              <a:gd name="connsiteY6" fmla="*/ 452176 h 1095271"/>
              <a:gd name="connsiteX7" fmla="*/ 70339 w 196389"/>
              <a:gd name="connsiteY7" fmla="*/ 482321 h 1095271"/>
              <a:gd name="connsiteX8" fmla="*/ 30145 w 196389"/>
              <a:gd name="connsiteY8" fmla="*/ 542611 h 1095271"/>
              <a:gd name="connsiteX9" fmla="*/ 10049 w 196389"/>
              <a:gd name="connsiteY9" fmla="*/ 572756 h 1095271"/>
              <a:gd name="connsiteX10" fmla="*/ 0 w 196389"/>
              <a:gd name="connsiteY10" fmla="*/ 602901 h 1095271"/>
              <a:gd name="connsiteX11" fmla="*/ 70339 w 196389"/>
              <a:gd name="connsiteY11" fmla="*/ 673240 h 1095271"/>
              <a:gd name="connsiteX12" fmla="*/ 110532 w 196389"/>
              <a:gd name="connsiteY12" fmla="*/ 693337 h 1095271"/>
              <a:gd name="connsiteX13" fmla="*/ 130629 w 196389"/>
              <a:gd name="connsiteY13" fmla="*/ 723482 h 1095271"/>
              <a:gd name="connsiteX14" fmla="*/ 110532 w 196389"/>
              <a:gd name="connsiteY14" fmla="*/ 793820 h 1095271"/>
              <a:gd name="connsiteX15" fmla="*/ 100484 w 196389"/>
              <a:gd name="connsiteY15" fmla="*/ 834014 h 1095271"/>
              <a:gd name="connsiteX16" fmla="*/ 70339 w 196389"/>
              <a:gd name="connsiteY16" fmla="*/ 864159 h 1095271"/>
              <a:gd name="connsiteX17" fmla="*/ 40194 w 196389"/>
              <a:gd name="connsiteY17" fmla="*/ 874207 h 1095271"/>
              <a:gd name="connsiteX18" fmla="*/ 40194 w 196389"/>
              <a:gd name="connsiteY18" fmla="*/ 1095271 h 109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389" h="1095271">
                <a:moveTo>
                  <a:pt x="130629" y="0"/>
                </a:moveTo>
                <a:cubicBezTo>
                  <a:pt x="133978" y="70339"/>
                  <a:pt x="125071" y="142349"/>
                  <a:pt x="140677" y="211016"/>
                </a:cubicBezTo>
                <a:cubicBezTo>
                  <a:pt x="143738" y="224483"/>
                  <a:pt x="176022" y="208133"/>
                  <a:pt x="180871" y="221064"/>
                </a:cubicBezTo>
                <a:cubicBezTo>
                  <a:pt x="196389" y="262445"/>
                  <a:pt x="170052" y="292558"/>
                  <a:pt x="150726" y="321548"/>
                </a:cubicBezTo>
                <a:cubicBezTo>
                  <a:pt x="147376" y="348343"/>
                  <a:pt x="150706" y="376862"/>
                  <a:pt x="140677" y="401934"/>
                </a:cubicBezTo>
                <a:cubicBezTo>
                  <a:pt x="136192" y="413147"/>
                  <a:pt x="119810" y="414300"/>
                  <a:pt x="110532" y="422031"/>
                </a:cubicBezTo>
                <a:cubicBezTo>
                  <a:pt x="99615" y="431128"/>
                  <a:pt x="90435" y="442128"/>
                  <a:pt x="80387" y="452176"/>
                </a:cubicBezTo>
                <a:cubicBezTo>
                  <a:pt x="77038" y="462224"/>
                  <a:pt x="75483" y="473062"/>
                  <a:pt x="70339" y="482321"/>
                </a:cubicBezTo>
                <a:cubicBezTo>
                  <a:pt x="58609" y="503435"/>
                  <a:pt x="43543" y="522514"/>
                  <a:pt x="30145" y="542611"/>
                </a:cubicBezTo>
                <a:cubicBezTo>
                  <a:pt x="23446" y="552659"/>
                  <a:pt x="13868" y="561299"/>
                  <a:pt x="10049" y="572756"/>
                </a:cubicBezTo>
                <a:lnTo>
                  <a:pt x="0" y="602901"/>
                </a:lnTo>
                <a:cubicBezTo>
                  <a:pt x="56826" y="688140"/>
                  <a:pt x="12563" y="648479"/>
                  <a:pt x="70339" y="673240"/>
                </a:cubicBezTo>
                <a:cubicBezTo>
                  <a:pt x="84107" y="679141"/>
                  <a:pt x="97134" y="686638"/>
                  <a:pt x="110532" y="693337"/>
                </a:cubicBezTo>
                <a:cubicBezTo>
                  <a:pt x="117231" y="703385"/>
                  <a:pt x="128921" y="711527"/>
                  <a:pt x="130629" y="723482"/>
                </a:cubicBezTo>
                <a:cubicBezTo>
                  <a:pt x="132124" y="733950"/>
                  <a:pt x="114122" y="781253"/>
                  <a:pt x="110532" y="793820"/>
                </a:cubicBezTo>
                <a:cubicBezTo>
                  <a:pt x="106738" y="807099"/>
                  <a:pt x="107336" y="822023"/>
                  <a:pt x="100484" y="834014"/>
                </a:cubicBezTo>
                <a:cubicBezTo>
                  <a:pt x="93434" y="846352"/>
                  <a:pt x="82163" y="856276"/>
                  <a:pt x="70339" y="864159"/>
                </a:cubicBezTo>
                <a:cubicBezTo>
                  <a:pt x="61526" y="870034"/>
                  <a:pt x="41564" y="863704"/>
                  <a:pt x="40194" y="874207"/>
                </a:cubicBezTo>
                <a:cubicBezTo>
                  <a:pt x="30663" y="947276"/>
                  <a:pt x="40194" y="1021583"/>
                  <a:pt x="40194" y="1095271"/>
                </a:cubicBezTo>
              </a:path>
            </a:pathLst>
          </a:custGeom>
          <a:ln w="28575">
            <a:solidFill>
              <a:srgbClr val="46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C150327AntIce-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14" y="188640"/>
            <a:ext cx="9139371" cy="6264696"/>
          </a:xfrm>
          <a:prstGeom prst="rect">
            <a:avLst/>
          </a:prstGeom>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5616" y="0"/>
            <a:ext cx="5760640" cy="646331"/>
          </a:xfrm>
          <a:prstGeom prst="rect">
            <a:avLst/>
          </a:prstGeom>
          <a:noFill/>
        </p:spPr>
        <p:txBody>
          <a:bodyPr wrap="square" rtlCol="0">
            <a:spAutoFit/>
          </a:bodyPr>
          <a:lstStyle/>
          <a:p>
            <a:pPr lvl="0"/>
            <a:r>
              <a:rPr lang="en-AU" sz="3600" dirty="0"/>
              <a:t>As if that’s not enough!</a:t>
            </a:r>
          </a:p>
        </p:txBody>
      </p:sp>
      <p:pic>
        <p:nvPicPr>
          <p:cNvPr id="5" name="Picture 4" descr="GW_Ant-Aust-c.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755576" y="648072"/>
            <a:ext cx="6873850" cy="6093296"/>
          </a:xfrm>
          <a:prstGeom prst="rect">
            <a:avLst/>
          </a:prstGeom>
        </p:spPr>
      </p:pic>
      <p:pic>
        <p:nvPicPr>
          <p:cNvPr id="4" name="Picture 3" descr="article-2625583-1DC0AEF700000578-837_634x434.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598543"/>
            <a:ext cx="9144000" cy="6259457"/>
          </a:xfrm>
          <a:prstGeom prst="rect">
            <a:avLst/>
          </a:prstGeom>
        </p:spPr>
      </p:pic>
      <p:sp>
        <p:nvSpPr>
          <p:cNvPr id="8" name="TextBox 7"/>
          <p:cNvSpPr txBox="1"/>
          <p:nvPr/>
        </p:nvSpPr>
        <p:spPr>
          <a:xfrm>
            <a:off x="3491880" y="5903893"/>
            <a:ext cx="5400600" cy="954107"/>
          </a:xfrm>
          <a:prstGeom prst="rect">
            <a:avLst/>
          </a:prstGeom>
          <a:noFill/>
        </p:spPr>
        <p:txBody>
          <a:bodyPr wrap="square" rtlCol="0">
            <a:spAutoFit/>
          </a:bodyPr>
          <a:lstStyle/>
          <a:p>
            <a:r>
              <a:rPr lang="en-AU" sz="2800" dirty="0">
                <a:solidFill>
                  <a:schemeClr val="bg1"/>
                </a:solidFill>
              </a:rPr>
              <a:t>Decreasing weight of ice releases the pressure on the volcanoes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610_sea_rise_high_temps_graphs.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9512" y="188640"/>
            <a:ext cx="8713976" cy="5976664"/>
          </a:xfrm>
          <a:prstGeom prst="rect">
            <a:avLst/>
          </a:prstGeom>
        </p:spPr>
      </p:pic>
      <p:sp>
        <p:nvSpPr>
          <p:cNvPr id="7" name="TextBox 6"/>
          <p:cNvSpPr txBox="1"/>
          <p:nvPr/>
        </p:nvSpPr>
        <p:spPr>
          <a:xfrm>
            <a:off x="0" y="6309320"/>
            <a:ext cx="9144000" cy="461665"/>
          </a:xfrm>
          <a:prstGeom prst="rect">
            <a:avLst/>
          </a:prstGeom>
          <a:noFill/>
        </p:spPr>
        <p:txBody>
          <a:bodyPr wrap="square" rtlCol="0">
            <a:spAutoFit/>
          </a:bodyPr>
          <a:lstStyle/>
          <a:p>
            <a:r>
              <a:rPr lang="en-AU" sz="2400" dirty="0"/>
              <a:t>Problem is, every new discovery INCREASES the expected sea level rise!</a:t>
            </a:r>
          </a:p>
        </p:txBody>
      </p:sp>
      <p:sp>
        <p:nvSpPr>
          <p:cNvPr id="2" name="Arrow: Down 1">
            <a:extLst>
              <a:ext uri="{FF2B5EF4-FFF2-40B4-BE49-F238E27FC236}">
                <a16:creationId xmlns:a16="http://schemas.microsoft.com/office/drawing/2014/main" id="{6BE0593C-A910-4D1D-84F5-7EFB6326B42A}"/>
              </a:ext>
            </a:extLst>
          </p:cNvPr>
          <p:cNvSpPr/>
          <p:nvPr/>
        </p:nvSpPr>
        <p:spPr>
          <a:xfrm flipV="1">
            <a:off x="8388424" y="87015"/>
            <a:ext cx="360040" cy="348600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1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860"/>
            <a:ext cx="9143999" cy="6840140"/>
          </a:xfrm>
          <a:prstGeom prst="rect">
            <a:avLst/>
          </a:prstGeom>
        </p:spPr>
      </p:pic>
      <p:sp>
        <p:nvSpPr>
          <p:cNvPr id="6" name="TextBox 5"/>
          <p:cNvSpPr txBox="1"/>
          <p:nvPr/>
        </p:nvSpPr>
        <p:spPr>
          <a:xfrm>
            <a:off x="395536" y="6021288"/>
            <a:ext cx="889248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In the LIG sea levels were around 6 to 9 metres higher than now</a:t>
            </a:r>
          </a:p>
        </p:txBody>
      </p:sp>
      <p:sp>
        <p:nvSpPr>
          <p:cNvPr id="4" name="TextBox 3">
            <a:extLst>
              <a:ext uri="{FF2B5EF4-FFF2-40B4-BE49-F238E27FC236}">
                <a16:creationId xmlns:a16="http://schemas.microsoft.com/office/drawing/2014/main" id="{F0DAEE65-960B-42FF-94A3-E95D0A901FB7}"/>
              </a:ext>
            </a:extLst>
          </p:cNvPr>
          <p:cNvSpPr txBox="1"/>
          <p:nvPr/>
        </p:nvSpPr>
        <p:spPr>
          <a:xfrm>
            <a:off x="1187624" y="83820"/>
            <a:ext cx="6984776" cy="830997"/>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Bangladesh - Ganges delta  </a:t>
            </a:r>
          </a:p>
          <a:p>
            <a:r>
              <a:rPr lang="en-AU" sz="2400" dirty="0">
                <a:effectLst>
                  <a:outerShdw blurRad="38100" dist="38100" dir="2700000" algn="tl">
                    <a:srgbClr val="000000">
                      <a:alpha val="43137"/>
                    </a:srgbClr>
                  </a:outerShdw>
                </a:effectLst>
              </a:rPr>
              <a:t>Croplands only 1 or 2 metres above SL</a:t>
            </a:r>
          </a:p>
        </p:txBody>
      </p:sp>
    </p:spTree>
    <p:custDataLst>
      <p:tags r:id="rId1"/>
    </p:custDataLst>
    <p:extLst>
      <p:ext uri="{BB962C8B-B14F-4D97-AF65-F5344CB8AC3E}">
        <p14:creationId xmlns:p14="http://schemas.microsoft.com/office/powerpoint/2010/main" val="9298197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D4986-47C3-4B0B-B50B-D6267A3C90A6}"/>
              </a:ext>
            </a:extLst>
          </p:cNvPr>
          <p:cNvSpPr>
            <a:spLocks noGrp="1"/>
          </p:cNvSpPr>
          <p:nvPr>
            <p:ph type="ctrTitle"/>
          </p:nvPr>
        </p:nvSpPr>
        <p:spPr>
          <a:xfrm>
            <a:off x="971600" y="1340768"/>
            <a:ext cx="7850527" cy="1728192"/>
          </a:xfrm>
        </p:spPr>
        <p:txBody>
          <a:bodyPr anchor="t"/>
          <a:lstStyle/>
          <a:p>
            <a:pPr algn="l"/>
            <a:r>
              <a:rPr lang="en-AU" dirty="0"/>
              <a:t>Some recent science from </a:t>
            </a:r>
            <a:r>
              <a:rPr lang="en-AU" i="1" dirty="0"/>
              <a:t>Nature</a:t>
            </a:r>
            <a:r>
              <a:rPr lang="en-AU" dirty="0"/>
              <a:t> and </a:t>
            </a:r>
            <a:r>
              <a:rPr lang="en-AU" i="1" dirty="0"/>
              <a:t>Science</a:t>
            </a:r>
            <a:r>
              <a:rPr lang="en-AU" dirty="0"/>
              <a:t> </a:t>
            </a:r>
          </a:p>
        </p:txBody>
      </p:sp>
      <p:pic>
        <p:nvPicPr>
          <p:cNvPr id="5" name="Picture 4">
            <a:extLst>
              <a:ext uri="{FF2B5EF4-FFF2-40B4-BE49-F238E27FC236}">
                <a16:creationId xmlns:a16="http://schemas.microsoft.com/office/drawing/2014/main" id="{1DFD1FDF-88AA-4C25-8C6C-B2F4CA6FF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3429000"/>
            <a:ext cx="1959414" cy="2592958"/>
          </a:xfrm>
          <a:prstGeom prst="rect">
            <a:avLst/>
          </a:prstGeom>
        </p:spPr>
      </p:pic>
      <p:pic>
        <p:nvPicPr>
          <p:cNvPr id="7" name="Picture 6">
            <a:extLst>
              <a:ext uri="{FF2B5EF4-FFF2-40B4-BE49-F238E27FC236}">
                <a16:creationId xmlns:a16="http://schemas.microsoft.com/office/drawing/2014/main" id="{0FB726B9-8072-43AE-BD93-5392412B12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72000" y="3429000"/>
            <a:ext cx="1981200" cy="2500312"/>
          </a:xfrm>
          <a:prstGeom prst="rect">
            <a:avLst/>
          </a:prstGeom>
        </p:spPr>
      </p:pic>
    </p:spTree>
    <p:extLst>
      <p:ext uri="{BB962C8B-B14F-4D97-AF65-F5344CB8AC3E}">
        <p14:creationId xmlns:p14="http://schemas.microsoft.com/office/powerpoint/2010/main" val="268534887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17.1|11"/>
</p:tagLst>
</file>

<file path=ppt/tags/tag3.xml><?xml version="1.0" encoding="utf-8"?>
<p:tagLst xmlns:a="http://schemas.openxmlformats.org/drawingml/2006/main" xmlns:r="http://schemas.openxmlformats.org/officeDocument/2006/relationships" xmlns:p="http://schemas.openxmlformats.org/presentationml/2006/main">
  <p:tag name="TIMING" val="|5.1"/>
</p:tagLst>
</file>

<file path=ppt/tags/tag4.xml><?xml version="1.0" encoding="utf-8"?>
<p:tagLst xmlns:a="http://schemas.openxmlformats.org/drawingml/2006/main" xmlns:r="http://schemas.openxmlformats.org/officeDocument/2006/relationships" xmlns:p="http://schemas.openxmlformats.org/presentationml/2006/main">
  <p:tag name="TIMING" val="|3.5|9.2|15.7|9.2"/>
</p:tagLst>
</file>

<file path=ppt/tags/tag5.xml><?xml version="1.0" encoding="utf-8"?>
<p:tagLst xmlns:a="http://schemas.openxmlformats.org/drawingml/2006/main" xmlns:r="http://schemas.openxmlformats.org/officeDocument/2006/relationships" xmlns:p="http://schemas.openxmlformats.org/presentationml/2006/main">
  <p:tag name="TIMING" val="|3.5|9.2|15.7|9.2"/>
</p:tagLst>
</file>

<file path=ppt/tags/tag6.xml><?xml version="1.0" encoding="utf-8"?>
<p:tagLst xmlns:a="http://schemas.openxmlformats.org/drawingml/2006/main" xmlns:r="http://schemas.openxmlformats.org/officeDocument/2006/relationships" xmlns:p="http://schemas.openxmlformats.org/presentationml/2006/main">
  <p:tag name="TIMING" val="|4.9"/>
</p:tagLst>
</file>

<file path=ppt/tags/tag7.xml><?xml version="1.0" encoding="utf-8"?>
<p:tagLst xmlns:a="http://schemas.openxmlformats.org/drawingml/2006/main" xmlns:r="http://schemas.openxmlformats.org/officeDocument/2006/relationships" xmlns:p="http://schemas.openxmlformats.org/presentationml/2006/main">
  <p:tag name="TIMING" val="|30.3"/>
</p:tagLst>
</file>

<file path=ppt/tags/tag8.xml><?xml version="1.0" encoding="utf-8"?>
<p:tagLst xmlns:a="http://schemas.openxmlformats.org/drawingml/2006/main" xmlns:r="http://schemas.openxmlformats.org/officeDocument/2006/relationships" xmlns:p="http://schemas.openxmlformats.org/presentationml/2006/main">
  <p:tag name="TIMING" val="|4.9"/>
</p:tagLst>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8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9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S Gothic"/>
        <a:cs typeface=""/>
      </a:majorFont>
      <a:minorFont>
        <a:latin typeface="Calibri"/>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19270</TotalTime>
  <Words>9017</Words>
  <Application>Microsoft Office PowerPoint</Application>
  <PresentationFormat>On-screen Show (4:3)</PresentationFormat>
  <Paragraphs>617</Paragraphs>
  <Slides>114</Slides>
  <Notes>95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114</vt:i4>
      </vt:variant>
    </vt:vector>
  </HeadingPairs>
  <TitlesOfParts>
    <vt:vector size="131" baseType="lpstr">
      <vt:lpstr>Calibri</vt:lpstr>
      <vt:lpstr>Arial</vt:lpstr>
      <vt:lpstr>Wingdings</vt:lpstr>
      <vt:lpstr>Wingdings 2</vt:lpstr>
      <vt:lpstr>Lucida Handwriting</vt:lpstr>
      <vt:lpstr>Algerian</vt:lpstr>
      <vt:lpstr>Wingdings 3</vt:lpstr>
      <vt:lpstr>Arial Rounded MT Bold</vt:lpstr>
      <vt:lpstr>Times New Roman</vt:lpstr>
      <vt:lpstr>Comic Sans MS</vt:lpstr>
      <vt:lpstr>18_Clouds</vt:lpstr>
      <vt:lpstr>19_Clouds</vt:lpstr>
      <vt:lpstr>2_Office Theme</vt:lpstr>
      <vt:lpstr>3_Office Theme</vt:lpstr>
      <vt:lpstr>20_Clouds</vt:lpstr>
      <vt:lpstr>Metro</vt:lpstr>
      <vt:lpstr>5_Office Theme</vt:lpstr>
      <vt:lpstr>Climate Change</vt:lpstr>
      <vt:lpstr>PowerPoint Presentation</vt:lpstr>
      <vt:lpstr>Does Earth’s climate change?</vt:lpstr>
      <vt:lpstr>PowerPoint Presentation</vt:lpstr>
      <vt:lpstr>PowerPoint Presentation</vt:lpstr>
      <vt:lpstr>PowerPoint Presentation</vt:lpstr>
      <vt:lpstr>PowerPoint Presentation</vt:lpstr>
      <vt:lpstr>Climate Science 101</vt:lpstr>
      <vt:lpstr>PowerPoint Presentation</vt:lpstr>
      <vt:lpstr>Climate Science 101</vt:lpstr>
      <vt:lpstr>Climate Science 101</vt:lpstr>
      <vt:lpstr>Climate Science 101</vt:lpstr>
      <vt:lpstr>Climate Science 101</vt:lpstr>
      <vt:lpstr>Climate science</vt:lpstr>
      <vt:lpstr>Climate Science 101</vt:lpstr>
      <vt:lpstr>Climate Science 101</vt:lpstr>
      <vt:lpstr>Climate Science 101</vt:lpstr>
      <vt:lpstr>Climate Science 101</vt:lpstr>
      <vt:lpstr>Climate Science 101</vt:lpstr>
      <vt:lpstr>If there was no greenhouse effect Earth would be a frozen snowball at about  – 18oC</vt:lpstr>
      <vt:lpstr>So the big question is ...      WHY the changes?</vt:lpstr>
      <vt:lpstr>So the big question is ...      WHY the changes?</vt:lpstr>
      <vt:lpstr>Does Earth’s climate change?</vt:lpstr>
      <vt:lpstr>PowerPoint Presentation</vt:lpstr>
      <vt:lpstr>PowerPoint Presentation</vt:lpstr>
      <vt:lpstr>PowerPoint Presentation</vt:lpstr>
      <vt:lpstr>PowerPoint Presentation</vt:lpstr>
      <vt:lpstr>Nonsense from News Corp</vt:lpstr>
      <vt:lpstr>Let’s look at the reality!</vt:lpstr>
      <vt:lpstr>Let’s look at the reality!</vt:lpstr>
      <vt:lpstr>PowerPoint Presentation</vt:lpstr>
      <vt:lpstr>PowerPoint Presentation</vt:lpstr>
      <vt:lpstr>Earth’s climate</vt:lpstr>
      <vt:lpstr>Earth’s Greenhouse climate</vt:lpstr>
      <vt:lpstr>Does Earth’s climate change?</vt:lpstr>
      <vt:lpstr>So what will this extra CO2 do to the  +33oC   Greenhouse effect?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 level rise has two components</vt:lpstr>
      <vt:lpstr>PowerPoint Presentation</vt:lpstr>
      <vt:lpstr>PowerPoint Presentation</vt:lpstr>
      <vt:lpstr>So what will this extra CO2 do to the  +33oC   Greenhouse effect?</vt:lpstr>
      <vt:lpstr>Doing the Physics</vt:lpstr>
      <vt:lpstr>PowerPoint Presentation</vt:lpstr>
      <vt:lpstr>PowerPoint Presentation</vt:lpstr>
      <vt:lpstr>Doing the Physics</vt:lpstr>
      <vt:lpstr>So what do they predict?</vt:lpstr>
      <vt:lpstr>So what do they predict?</vt:lpstr>
      <vt:lpstr>PowerPoint Presentation</vt:lpstr>
      <vt:lpstr>PowerPoint Presentation</vt:lpstr>
      <vt:lpstr>PowerPoint Presentation</vt:lpstr>
      <vt:lpstr>So what’s happening now?</vt:lpstr>
      <vt:lpstr>Some good things!</vt:lpstr>
      <vt:lpstr>Some good things!?</vt:lpstr>
      <vt:lpstr>Some good things??</vt:lpstr>
      <vt:lpstr>Changing temperatures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the Oz knows better!!</vt:lpstr>
      <vt:lpstr>PowerPoint Presentation</vt:lpstr>
      <vt:lpstr>PowerPoint Presentation</vt:lpstr>
      <vt:lpstr>PowerPoint Presentation</vt:lpstr>
      <vt:lpstr>PowerPoint Presentation</vt:lpstr>
      <vt:lpstr>Greenland ice sheets are melting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recent science from Nature and Science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Earth’s climate change?</vt:lpstr>
      <vt:lpstr>What can we do about it?</vt:lpstr>
      <vt:lpstr>Now for the good news!</vt:lpstr>
      <vt:lpstr>Australian Solutions!</vt:lpstr>
      <vt:lpstr>PowerPoint Presentation</vt:lpstr>
      <vt:lpstr>Australian Solutions - solar!</vt:lpstr>
      <vt:lpstr>Australian Solutions - solar!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science for C4C</dc:title>
  <dc:creator>Keith</dc:creator>
  <cp:lastModifiedBy>Keith Burrows</cp:lastModifiedBy>
  <cp:revision>571</cp:revision>
  <dcterms:created xsi:type="dcterms:W3CDTF">2017-08-24T05:02:23Z</dcterms:created>
  <dcterms:modified xsi:type="dcterms:W3CDTF">2020-02-08T05:25:35Z</dcterms:modified>
</cp:coreProperties>
</file>